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notesMasterIdLst>
    <p:notesMasterId r:id="rId31"/>
  </p:notesMasterIdLst>
  <p:sldIdLst>
    <p:sldId id="257" r:id="rId2"/>
    <p:sldId id="427" r:id="rId3"/>
    <p:sldId id="259" r:id="rId4"/>
    <p:sldId id="260" r:id="rId5"/>
    <p:sldId id="261" r:id="rId6"/>
    <p:sldId id="428" r:id="rId7"/>
    <p:sldId id="262" r:id="rId8"/>
    <p:sldId id="267" r:id="rId9"/>
    <p:sldId id="268" r:id="rId10"/>
    <p:sldId id="269" r:id="rId11"/>
    <p:sldId id="270" r:id="rId12"/>
    <p:sldId id="361" r:id="rId13"/>
    <p:sldId id="362" r:id="rId14"/>
    <p:sldId id="277" r:id="rId15"/>
    <p:sldId id="274" r:id="rId16"/>
    <p:sldId id="275" r:id="rId17"/>
    <p:sldId id="276" r:id="rId18"/>
    <p:sldId id="348" r:id="rId19"/>
    <p:sldId id="282" r:id="rId20"/>
    <p:sldId id="425" r:id="rId21"/>
    <p:sldId id="346" r:id="rId22"/>
    <p:sldId id="422" r:id="rId23"/>
    <p:sldId id="423" r:id="rId24"/>
    <p:sldId id="426" r:id="rId25"/>
    <p:sldId id="424" r:id="rId26"/>
    <p:sldId id="345" r:id="rId27"/>
    <p:sldId id="339" r:id="rId28"/>
    <p:sldId id="429" r:id="rId29"/>
    <p:sldId id="349"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E6A509-9427-4A6D-9C92-DD8034DE9E87}" type="datetimeFigureOut">
              <a:rPr lang="es-AR" smtClean="0"/>
              <a:t>15/11/2020</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7C8BF0-24EC-4F8F-99E8-FC916074FDB1}" type="slidenum">
              <a:rPr lang="es-AR" smtClean="0"/>
              <a:t>‹Nº›</a:t>
            </a:fld>
            <a:endParaRPr lang="es-AR"/>
          </a:p>
        </p:txBody>
      </p:sp>
    </p:spTree>
    <p:extLst>
      <p:ext uri="{BB962C8B-B14F-4D97-AF65-F5344CB8AC3E}">
        <p14:creationId xmlns:p14="http://schemas.microsoft.com/office/powerpoint/2010/main" val="364785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Marcador de imagen de diapositiva 1">
            <a:extLst>
              <a:ext uri="{FF2B5EF4-FFF2-40B4-BE49-F238E27FC236}">
                <a16:creationId xmlns:a16="http://schemas.microsoft.com/office/drawing/2014/main" id="{734FE754-0A52-421A-9C08-F9A74A3D635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Marcador de notas 2">
            <a:extLst>
              <a:ext uri="{FF2B5EF4-FFF2-40B4-BE49-F238E27FC236}">
                <a16:creationId xmlns:a16="http://schemas.microsoft.com/office/drawing/2014/main" id="{53CE3DF2-178D-474F-8F82-9A630FF57BA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AR" altLang="es-AR"/>
          </a:p>
        </p:txBody>
      </p:sp>
      <p:sp>
        <p:nvSpPr>
          <p:cNvPr id="20484" name="Marcador de número de diapositiva 3">
            <a:extLst>
              <a:ext uri="{FF2B5EF4-FFF2-40B4-BE49-F238E27FC236}">
                <a16:creationId xmlns:a16="http://schemas.microsoft.com/office/drawing/2014/main" id="{6D548A5B-F547-4BB6-BBF1-CDC4BE93556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F8EEE15C-2EBD-4C58-AFD4-1B300B73EA50}" type="slidenum">
              <a:rPr lang="es-AR" altLang="es-AR">
                <a:solidFill>
                  <a:srgbClr val="000000"/>
                </a:solidFill>
                <a:latin typeface="Rockwell" panose="02060603020205020403" pitchFamily="18" charset="0"/>
              </a:rPr>
              <a:pPr eaLnBrk="0" fontAlgn="base" hangingPunct="0">
                <a:spcBef>
                  <a:spcPct val="0"/>
                </a:spcBef>
                <a:spcAft>
                  <a:spcPct val="0"/>
                </a:spcAft>
              </a:pPr>
              <a:t>18</a:t>
            </a:fld>
            <a:endParaRPr lang="es-AR" altLang="es-AR">
              <a:solidFill>
                <a:srgbClr val="000000"/>
              </a:solidFill>
              <a:latin typeface="Rockwell" panose="02060603020205020403"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9796540-7CCE-4C2C-9B83-AE087DFB7752}" type="datetimeFigureOut">
              <a:rPr lang="es-AR" smtClean="0"/>
              <a:t>15/11/2020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0ADE703-72B3-4A4E-8F91-B35BBB40C59A}" type="slidenum">
              <a:rPr lang="es-AR" smtClean="0"/>
              <a:t>‹Nº›</a:t>
            </a:fld>
            <a:endParaRPr lang="es-AR"/>
          </a:p>
        </p:txBody>
      </p:sp>
    </p:spTree>
    <p:extLst>
      <p:ext uri="{BB962C8B-B14F-4D97-AF65-F5344CB8AC3E}">
        <p14:creationId xmlns:p14="http://schemas.microsoft.com/office/powerpoint/2010/main" val="1920746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9796540-7CCE-4C2C-9B83-AE087DFB7752}" type="datetimeFigureOut">
              <a:rPr lang="es-AR" smtClean="0"/>
              <a:t>15/11/2020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30ADE703-72B3-4A4E-8F91-B35BBB40C59A}" type="slidenum">
              <a:rPr lang="es-AR" smtClean="0"/>
              <a:t>‹Nº›</a:t>
            </a:fld>
            <a:endParaRPr lang="es-AR"/>
          </a:p>
        </p:txBody>
      </p:sp>
    </p:spTree>
    <p:extLst>
      <p:ext uri="{BB962C8B-B14F-4D97-AF65-F5344CB8AC3E}">
        <p14:creationId xmlns:p14="http://schemas.microsoft.com/office/powerpoint/2010/main" val="937489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9796540-7CCE-4C2C-9B83-AE087DFB7752}" type="datetimeFigureOut">
              <a:rPr lang="es-AR" smtClean="0"/>
              <a:t>15/11/2020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30ADE703-72B3-4A4E-8F91-B35BBB40C59A}" type="slidenum">
              <a:rPr lang="es-AR" smtClean="0"/>
              <a:t>‹Nº›</a:t>
            </a:fld>
            <a:endParaRPr lang="es-AR"/>
          </a:p>
        </p:txBody>
      </p:sp>
    </p:spTree>
    <p:extLst>
      <p:ext uri="{BB962C8B-B14F-4D97-AF65-F5344CB8AC3E}">
        <p14:creationId xmlns:p14="http://schemas.microsoft.com/office/powerpoint/2010/main" val="2984778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9796540-7CCE-4C2C-9B83-AE087DFB7752}" type="datetimeFigureOut">
              <a:rPr lang="es-AR" smtClean="0"/>
              <a:t>15/11/2020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30ADE703-72B3-4A4E-8F91-B35BBB40C59A}" type="slidenum">
              <a:rPr lang="es-AR" smtClean="0"/>
              <a:t>‹Nº›</a:t>
            </a:fld>
            <a:endParaRPr lang="es-AR"/>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34745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9796540-7CCE-4C2C-9B83-AE087DFB7752}" type="datetimeFigureOut">
              <a:rPr lang="es-AR" smtClean="0"/>
              <a:t>15/11/2020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30ADE703-72B3-4A4E-8F91-B35BBB40C59A}" type="slidenum">
              <a:rPr lang="es-AR" smtClean="0"/>
              <a:t>‹Nº›</a:t>
            </a:fld>
            <a:endParaRPr lang="es-AR"/>
          </a:p>
        </p:txBody>
      </p:sp>
    </p:spTree>
    <p:extLst>
      <p:ext uri="{BB962C8B-B14F-4D97-AF65-F5344CB8AC3E}">
        <p14:creationId xmlns:p14="http://schemas.microsoft.com/office/powerpoint/2010/main" val="423797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59796540-7CCE-4C2C-9B83-AE087DFB7752}" type="datetimeFigureOut">
              <a:rPr lang="es-AR" smtClean="0"/>
              <a:t>15/11/2020</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30ADE703-72B3-4A4E-8F91-B35BBB40C59A}" type="slidenum">
              <a:rPr lang="es-AR" smtClean="0"/>
              <a:t>‹Nº›</a:t>
            </a:fld>
            <a:endParaRPr lang="es-AR"/>
          </a:p>
        </p:txBody>
      </p:sp>
    </p:spTree>
    <p:extLst>
      <p:ext uri="{BB962C8B-B14F-4D97-AF65-F5344CB8AC3E}">
        <p14:creationId xmlns:p14="http://schemas.microsoft.com/office/powerpoint/2010/main" val="35722637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59796540-7CCE-4C2C-9B83-AE087DFB7752}" type="datetimeFigureOut">
              <a:rPr lang="es-AR" smtClean="0"/>
              <a:t>15/11/2020</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30ADE703-72B3-4A4E-8F91-B35BBB40C59A}" type="slidenum">
              <a:rPr lang="es-AR" smtClean="0"/>
              <a:t>‹Nº›</a:t>
            </a:fld>
            <a:endParaRPr lang="es-AR"/>
          </a:p>
        </p:txBody>
      </p:sp>
    </p:spTree>
    <p:extLst>
      <p:ext uri="{BB962C8B-B14F-4D97-AF65-F5344CB8AC3E}">
        <p14:creationId xmlns:p14="http://schemas.microsoft.com/office/powerpoint/2010/main" val="1026366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9796540-7CCE-4C2C-9B83-AE087DFB7752}" type="datetimeFigureOut">
              <a:rPr lang="es-AR" smtClean="0"/>
              <a:t>15/11/2020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0ADE703-72B3-4A4E-8F91-B35BBB40C59A}" type="slidenum">
              <a:rPr lang="es-AR" smtClean="0"/>
              <a:t>‹Nº›</a:t>
            </a:fld>
            <a:endParaRPr lang="es-AR"/>
          </a:p>
        </p:txBody>
      </p:sp>
    </p:spTree>
    <p:extLst>
      <p:ext uri="{BB962C8B-B14F-4D97-AF65-F5344CB8AC3E}">
        <p14:creationId xmlns:p14="http://schemas.microsoft.com/office/powerpoint/2010/main" val="2826675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9796540-7CCE-4C2C-9B83-AE087DFB7752}" type="datetimeFigureOut">
              <a:rPr lang="es-AR" smtClean="0"/>
              <a:t>15/11/2020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0ADE703-72B3-4A4E-8F91-B35BBB40C59A}" type="slidenum">
              <a:rPr lang="es-AR" smtClean="0"/>
              <a:t>‹Nº›</a:t>
            </a:fld>
            <a:endParaRPr lang="es-AR"/>
          </a:p>
        </p:txBody>
      </p:sp>
    </p:spTree>
    <p:extLst>
      <p:ext uri="{BB962C8B-B14F-4D97-AF65-F5344CB8AC3E}">
        <p14:creationId xmlns:p14="http://schemas.microsoft.com/office/powerpoint/2010/main" val="4058877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9796540-7CCE-4C2C-9B83-AE087DFB7752}" type="datetimeFigureOut">
              <a:rPr lang="es-AR" smtClean="0"/>
              <a:t>15/11/2020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0ADE703-72B3-4A4E-8F91-B35BBB40C59A}" type="slidenum">
              <a:rPr lang="es-AR" smtClean="0"/>
              <a:t>‹Nº›</a:t>
            </a:fld>
            <a:endParaRPr lang="es-AR"/>
          </a:p>
        </p:txBody>
      </p:sp>
    </p:spTree>
    <p:extLst>
      <p:ext uri="{BB962C8B-B14F-4D97-AF65-F5344CB8AC3E}">
        <p14:creationId xmlns:p14="http://schemas.microsoft.com/office/powerpoint/2010/main" val="840811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9796540-7CCE-4C2C-9B83-AE087DFB7752}" type="datetimeFigureOut">
              <a:rPr lang="es-AR" smtClean="0"/>
              <a:t>15/11/2020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0ADE703-72B3-4A4E-8F91-B35BBB40C59A}" type="slidenum">
              <a:rPr lang="es-AR" smtClean="0"/>
              <a:t>‹Nº›</a:t>
            </a:fld>
            <a:endParaRPr lang="es-AR"/>
          </a:p>
        </p:txBody>
      </p:sp>
    </p:spTree>
    <p:extLst>
      <p:ext uri="{BB962C8B-B14F-4D97-AF65-F5344CB8AC3E}">
        <p14:creationId xmlns:p14="http://schemas.microsoft.com/office/powerpoint/2010/main" val="305402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9796540-7CCE-4C2C-9B83-AE087DFB7752}" type="datetimeFigureOut">
              <a:rPr lang="es-AR" smtClean="0"/>
              <a:t>15/11/2020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30ADE703-72B3-4A4E-8F91-B35BBB40C59A}" type="slidenum">
              <a:rPr lang="es-AR" smtClean="0"/>
              <a:t>‹Nº›</a:t>
            </a:fld>
            <a:endParaRPr lang="es-AR"/>
          </a:p>
        </p:txBody>
      </p:sp>
    </p:spTree>
    <p:extLst>
      <p:ext uri="{BB962C8B-B14F-4D97-AF65-F5344CB8AC3E}">
        <p14:creationId xmlns:p14="http://schemas.microsoft.com/office/powerpoint/2010/main" val="355999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913795" y="2912232"/>
            <a:ext cx="5107208" cy="287896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2912232"/>
            <a:ext cx="5095357" cy="287896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9796540-7CCE-4C2C-9B83-AE087DFB7752}" type="datetimeFigureOut">
              <a:rPr lang="es-AR" smtClean="0"/>
              <a:t>15/11/2020</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30ADE703-72B3-4A4E-8F91-B35BBB40C59A}" type="slidenum">
              <a:rPr lang="es-AR" smtClean="0"/>
              <a:t>‹Nº›</a:t>
            </a:fld>
            <a:endParaRPr lang="es-AR"/>
          </a:p>
        </p:txBody>
      </p:sp>
    </p:spTree>
    <p:extLst>
      <p:ext uri="{BB962C8B-B14F-4D97-AF65-F5344CB8AC3E}">
        <p14:creationId xmlns:p14="http://schemas.microsoft.com/office/powerpoint/2010/main" val="2625888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9796540-7CCE-4C2C-9B83-AE087DFB7752}" type="datetimeFigureOut">
              <a:rPr lang="es-AR" smtClean="0"/>
              <a:t>15/11/2020</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30ADE703-72B3-4A4E-8F91-B35BBB40C59A}" type="slidenum">
              <a:rPr lang="es-AR" smtClean="0"/>
              <a:t>‹Nº›</a:t>
            </a:fld>
            <a:endParaRPr lang="es-AR"/>
          </a:p>
        </p:txBody>
      </p:sp>
    </p:spTree>
    <p:extLst>
      <p:ext uri="{BB962C8B-B14F-4D97-AF65-F5344CB8AC3E}">
        <p14:creationId xmlns:p14="http://schemas.microsoft.com/office/powerpoint/2010/main" val="2199497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796540-7CCE-4C2C-9B83-AE087DFB7752}" type="datetimeFigureOut">
              <a:rPr lang="es-AR" smtClean="0"/>
              <a:t>15/11/2020</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30ADE703-72B3-4A4E-8F91-B35BBB40C59A}" type="slidenum">
              <a:rPr lang="es-AR" smtClean="0"/>
              <a:t>‹Nº›</a:t>
            </a:fld>
            <a:endParaRPr lang="es-AR"/>
          </a:p>
        </p:txBody>
      </p:sp>
    </p:spTree>
    <p:extLst>
      <p:ext uri="{BB962C8B-B14F-4D97-AF65-F5344CB8AC3E}">
        <p14:creationId xmlns:p14="http://schemas.microsoft.com/office/powerpoint/2010/main" val="1802845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9796540-7CCE-4C2C-9B83-AE087DFB7752}" type="datetimeFigureOut">
              <a:rPr lang="es-AR" smtClean="0"/>
              <a:t>15/11/2020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30ADE703-72B3-4A4E-8F91-B35BBB40C59A}" type="slidenum">
              <a:rPr lang="es-AR" smtClean="0"/>
              <a:t>‹Nº›</a:t>
            </a:fld>
            <a:endParaRPr lang="es-AR"/>
          </a:p>
        </p:txBody>
      </p:sp>
    </p:spTree>
    <p:extLst>
      <p:ext uri="{BB962C8B-B14F-4D97-AF65-F5344CB8AC3E}">
        <p14:creationId xmlns:p14="http://schemas.microsoft.com/office/powerpoint/2010/main" val="3082905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9796540-7CCE-4C2C-9B83-AE087DFB7752}" type="datetimeFigureOut">
              <a:rPr lang="es-AR" smtClean="0"/>
              <a:t>15/11/2020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30ADE703-72B3-4A4E-8F91-B35BBB40C59A}" type="slidenum">
              <a:rPr lang="es-AR" smtClean="0"/>
              <a:t>‹Nº›</a:t>
            </a:fld>
            <a:endParaRPr lang="es-AR"/>
          </a:p>
        </p:txBody>
      </p:sp>
    </p:spTree>
    <p:extLst>
      <p:ext uri="{BB962C8B-B14F-4D97-AF65-F5344CB8AC3E}">
        <p14:creationId xmlns:p14="http://schemas.microsoft.com/office/powerpoint/2010/main" val="1765972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59796540-7CCE-4C2C-9B83-AE087DFB7752}" type="datetimeFigureOut">
              <a:rPr lang="es-AR" smtClean="0"/>
              <a:t>15/11/2020</a:t>
            </a:fld>
            <a:endParaRPr lang="es-A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0ADE703-72B3-4A4E-8F91-B35BBB40C59A}" type="slidenum">
              <a:rPr lang="es-AR" smtClean="0"/>
              <a:t>‹Nº›</a:t>
            </a:fld>
            <a:endParaRPr lang="es-AR"/>
          </a:p>
        </p:txBody>
      </p:sp>
    </p:spTree>
    <p:extLst>
      <p:ext uri="{BB962C8B-B14F-4D97-AF65-F5344CB8AC3E}">
        <p14:creationId xmlns:p14="http://schemas.microsoft.com/office/powerpoint/2010/main" val="3489283910"/>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9579385-4A5B-4A43-9FE7-E550589DAF46}"/>
              </a:ext>
            </a:extLst>
          </p:cNvPr>
          <p:cNvSpPr txBox="1"/>
          <p:nvPr/>
        </p:nvSpPr>
        <p:spPr>
          <a:xfrm>
            <a:off x="1565419" y="3429000"/>
            <a:ext cx="9255125" cy="1754326"/>
          </a:xfrm>
          <a:prstGeom prst="rect">
            <a:avLst/>
          </a:prstGeom>
          <a:noFill/>
        </p:spPr>
        <p:txBody>
          <a:bodyPr>
            <a:spAutoFit/>
          </a:bodyPr>
          <a:lstStyle/>
          <a:p>
            <a:pPr algn="ctr" eaLnBrk="1" fontAlgn="auto" hangingPunct="1">
              <a:spcBef>
                <a:spcPts val="0"/>
              </a:spcBef>
              <a:spcAft>
                <a:spcPts val="0"/>
              </a:spcAft>
              <a:defRPr/>
            </a:pPr>
            <a:r>
              <a:rPr lang="es-AR" altLang="es-AR" sz="3600" b="1" i="1" dirty="0">
                <a:latin typeface="Times New Roman" panose="02020603050405020304" pitchFamily="18" charset="0"/>
                <a:ea typeface="+mj-ea"/>
                <a:cs typeface="Times New Roman" panose="02020603050405020304" pitchFamily="18" charset="0"/>
              </a:rPr>
              <a:t>Fraudes Fiscales.</a:t>
            </a:r>
          </a:p>
          <a:p>
            <a:pPr algn="ctr" eaLnBrk="1" fontAlgn="auto" hangingPunct="1">
              <a:spcBef>
                <a:spcPts val="0"/>
              </a:spcBef>
              <a:spcAft>
                <a:spcPts val="0"/>
              </a:spcAft>
              <a:defRPr/>
            </a:pPr>
            <a:r>
              <a:rPr lang="es-AR" altLang="es-AR" sz="3600" b="1" i="1" dirty="0">
                <a:latin typeface="Times New Roman" panose="02020603050405020304" pitchFamily="18" charset="0"/>
                <a:ea typeface="+mj-ea"/>
                <a:cs typeface="Times New Roman" panose="02020603050405020304" pitchFamily="18" charset="0"/>
              </a:rPr>
              <a:t>Impositivos y Aduaneros</a:t>
            </a:r>
            <a:br>
              <a:rPr lang="es-AR" altLang="es-AR" sz="3600" b="1" i="1" dirty="0">
                <a:latin typeface="Times New Roman" panose="02020603050405020304" pitchFamily="18" charset="0"/>
                <a:ea typeface="+mj-ea"/>
                <a:cs typeface="Times New Roman" panose="02020603050405020304" pitchFamily="18" charset="0"/>
              </a:rPr>
            </a:br>
            <a:r>
              <a:rPr lang="es-AR" sz="3600" b="1" i="1" dirty="0">
                <a:latin typeface="Times New Roman" panose="02020603050405020304" pitchFamily="18" charset="0"/>
                <a:ea typeface="+mj-ea"/>
                <a:cs typeface="Times New Roman" panose="02020603050405020304" pitchFamily="18" charset="0"/>
              </a:rPr>
              <a:t>2020</a:t>
            </a:r>
            <a:endParaRPr lang="es-AR" sz="3600" i="1" dirty="0">
              <a:latin typeface="Times New Roman" panose="02020603050405020304" pitchFamily="18" charset="0"/>
              <a:cs typeface="Times New Roman" panose="02020603050405020304" pitchFamily="18" charset="0"/>
            </a:endParaRPr>
          </a:p>
        </p:txBody>
      </p:sp>
      <p:sp>
        <p:nvSpPr>
          <p:cNvPr id="2" name="CuadroTexto 1">
            <a:extLst>
              <a:ext uri="{FF2B5EF4-FFF2-40B4-BE49-F238E27FC236}">
                <a16:creationId xmlns:a16="http://schemas.microsoft.com/office/drawing/2014/main" id="{49551008-D601-47F0-AEF0-86AD0DD01B07}"/>
              </a:ext>
            </a:extLst>
          </p:cNvPr>
          <p:cNvSpPr txBox="1"/>
          <p:nvPr/>
        </p:nvSpPr>
        <p:spPr>
          <a:xfrm>
            <a:off x="1690255" y="1108364"/>
            <a:ext cx="8866909" cy="1754326"/>
          </a:xfrm>
          <a:prstGeom prst="rect">
            <a:avLst/>
          </a:prstGeom>
          <a:noFill/>
        </p:spPr>
        <p:txBody>
          <a:bodyPr wrap="square" rtlCol="0">
            <a:spAutoFit/>
          </a:bodyPr>
          <a:lstStyle/>
          <a:p>
            <a:endParaRPr lang="es-AR" dirty="0"/>
          </a:p>
          <a:p>
            <a:pPr algn="ctr"/>
            <a:r>
              <a:rPr lang="es-AR" sz="3600" b="1" i="1" dirty="0">
                <a:latin typeface="Times New Roman" panose="02020603050405020304" pitchFamily="18" charset="0"/>
                <a:cs typeface="Times New Roman" panose="02020603050405020304" pitchFamily="18" charset="0"/>
              </a:rPr>
              <a:t>Consejo Profesional de Ciencias Económicas de La Pampa</a:t>
            </a:r>
          </a:p>
          <a:p>
            <a:endParaRPr lang="es-A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a:extLst>
              <a:ext uri="{FF2B5EF4-FFF2-40B4-BE49-F238E27FC236}">
                <a16:creationId xmlns:a16="http://schemas.microsoft.com/office/drawing/2014/main" id="{298233B1-F755-4C18-9DBE-9BC6876CAFA1}"/>
              </a:ext>
            </a:extLst>
          </p:cNvPr>
          <p:cNvSpPr>
            <a:spLocks noGrp="1"/>
          </p:cNvSpPr>
          <p:nvPr>
            <p:ph type="title"/>
          </p:nvPr>
        </p:nvSpPr>
        <p:spPr>
          <a:xfrm>
            <a:off x="838200" y="365125"/>
            <a:ext cx="10037763" cy="590550"/>
          </a:xfrm>
          <a:ln>
            <a:solidFill>
              <a:schemeClr val="accent1"/>
            </a:solidFill>
            <a:miter lim="800000"/>
            <a:headEnd/>
            <a:tailEnd/>
          </a:ln>
        </p:spPr>
        <p:txBody>
          <a:bodyPr/>
          <a:lstStyle/>
          <a:p>
            <a:pPr algn="ctr"/>
            <a:r>
              <a:rPr lang="es-AR" altLang="es-AR" sz="2800" b="1" i="1" dirty="0">
                <a:latin typeface="Times New Roman" panose="02020603050405020304" pitchFamily="18" charset="0"/>
                <a:cs typeface="Times New Roman" panose="02020603050405020304" pitchFamily="18" charset="0"/>
              </a:rPr>
              <a:t>Especies del derecho tributario</a:t>
            </a:r>
          </a:p>
        </p:txBody>
      </p:sp>
      <p:sp>
        <p:nvSpPr>
          <p:cNvPr id="11267" name="Marcador de contenido 2">
            <a:extLst>
              <a:ext uri="{FF2B5EF4-FFF2-40B4-BE49-F238E27FC236}">
                <a16:creationId xmlns:a16="http://schemas.microsoft.com/office/drawing/2014/main" id="{B06B552E-ED6D-4A71-8061-604B8369C373}"/>
              </a:ext>
            </a:extLst>
          </p:cNvPr>
          <p:cNvSpPr>
            <a:spLocks noGrp="1" noChangeArrowheads="1"/>
          </p:cNvSpPr>
          <p:nvPr>
            <p:ph idx="1"/>
          </p:nvPr>
        </p:nvSpPr>
        <p:spPr>
          <a:xfrm>
            <a:off x="484909" y="1219200"/>
            <a:ext cx="11028217" cy="5070475"/>
          </a:xfrm>
        </p:spPr>
        <p:txBody>
          <a:bodyPr>
            <a:normAutofit fontScale="92500"/>
          </a:bodyPr>
          <a:lstStyle/>
          <a:p>
            <a:pPr>
              <a:buFont typeface="Wingdings" panose="05000000000000000000" pitchFamily="2" charset="2"/>
              <a:buChar char="ü"/>
            </a:pPr>
            <a:r>
              <a:rPr lang="es-AR" altLang="es-AR" sz="2200">
                <a:latin typeface="Times New Roman" panose="02020603050405020304" pitchFamily="18" charset="0"/>
                <a:cs typeface="Times New Roman" panose="02020603050405020304" pitchFamily="18" charset="0"/>
              </a:rPr>
              <a:t> </a:t>
            </a:r>
            <a:r>
              <a:rPr lang="es-AR" altLang="es-AR" sz="2300">
                <a:latin typeface="Times New Roman" panose="02020603050405020304" pitchFamily="18" charset="0"/>
                <a:cs typeface="Times New Roman" panose="02020603050405020304" pitchFamily="18" charset="0"/>
              </a:rPr>
              <a:t>En </a:t>
            </a:r>
            <a:r>
              <a:rPr lang="es-AR" altLang="es-AR" sz="2300" b="1">
                <a:latin typeface="Times New Roman" panose="02020603050405020304" pitchFamily="18" charset="0"/>
                <a:cs typeface="Times New Roman" panose="02020603050405020304" pitchFamily="18" charset="0"/>
              </a:rPr>
              <a:t>Derecho Tributario constitucional </a:t>
            </a:r>
            <a:r>
              <a:rPr lang="es-AR" altLang="es-AR" sz="2300">
                <a:latin typeface="Times New Roman" panose="02020603050405020304" pitchFamily="18" charset="0"/>
                <a:cs typeface="Times New Roman" panose="02020603050405020304" pitchFamily="18" charset="0"/>
              </a:rPr>
              <a:t>se estudian en particular las garantías del ciudadano, expresadas a través de los distintos principios como son: legalidad, igualdad, equidad, razonabilidad, capacidad contributiva etc.</a:t>
            </a:r>
          </a:p>
          <a:p>
            <a:pPr>
              <a:buFont typeface="Wingdings" panose="05000000000000000000" pitchFamily="2" charset="2"/>
              <a:buChar char="ü"/>
            </a:pPr>
            <a:endParaRPr lang="es-AR" altLang="es-AR" sz="230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s-AR" altLang="es-AR" sz="2300">
                <a:latin typeface="Times New Roman" panose="02020603050405020304" pitchFamily="18" charset="0"/>
                <a:cs typeface="Times New Roman" panose="02020603050405020304" pitchFamily="18" charset="0"/>
              </a:rPr>
              <a:t>En </a:t>
            </a:r>
            <a:r>
              <a:rPr lang="es-AR" altLang="es-AR" sz="2300" b="1">
                <a:latin typeface="Times New Roman" panose="02020603050405020304" pitchFamily="18" charset="0"/>
                <a:cs typeface="Times New Roman" panose="02020603050405020304" pitchFamily="18" charset="0"/>
              </a:rPr>
              <a:t>Derecho Tributario Administrativo</a:t>
            </a:r>
            <a:r>
              <a:rPr lang="es-AR" altLang="es-AR" sz="2300">
                <a:latin typeface="Times New Roman" panose="02020603050405020304" pitchFamily="18" charset="0"/>
                <a:cs typeface="Times New Roman" panose="02020603050405020304" pitchFamily="18" charset="0"/>
              </a:rPr>
              <a:t> se estudia el concepto de acto administrativo emitido por los organismos del estado nacional, provincial y municipal, además de los requisitos esenciales del mismo, y competencias del órgano, como la impugnación del acto cuando tenga vicios.</a:t>
            </a:r>
          </a:p>
          <a:p>
            <a:pPr>
              <a:buFont typeface="Wingdings" panose="05000000000000000000" pitchFamily="2" charset="2"/>
              <a:buChar char="ü"/>
            </a:pPr>
            <a:endParaRPr lang="es-AR" altLang="es-AR" sz="230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s-AR" altLang="es-AR" sz="2300">
                <a:latin typeface="Times New Roman" panose="02020603050405020304" pitchFamily="18" charset="0"/>
                <a:cs typeface="Times New Roman" panose="02020603050405020304" pitchFamily="18" charset="0"/>
              </a:rPr>
              <a:t> En </a:t>
            </a:r>
            <a:r>
              <a:rPr lang="es-AR" altLang="es-AR" sz="2300" b="1">
                <a:latin typeface="Times New Roman" panose="02020603050405020304" pitchFamily="18" charset="0"/>
                <a:cs typeface="Times New Roman" panose="02020603050405020304" pitchFamily="18" charset="0"/>
              </a:rPr>
              <a:t>Derecho Tributario Procesal </a:t>
            </a:r>
            <a:r>
              <a:rPr lang="es-AR" altLang="es-AR" sz="2300">
                <a:latin typeface="Times New Roman" panose="02020603050405020304" pitchFamily="18" charset="0"/>
                <a:cs typeface="Times New Roman" panose="02020603050405020304" pitchFamily="18" charset="0"/>
              </a:rPr>
              <a:t>se estudia el tratamiento de los litigios que surgen por diferencias de criterio e interpretación de las normas impositivas y procedimentales entre la Administración y los contribuyentes.</a:t>
            </a:r>
          </a:p>
          <a:p>
            <a:pPr>
              <a:buFont typeface="Wingdings" panose="05000000000000000000" pitchFamily="2" charset="2"/>
              <a:buChar char="ü"/>
            </a:pPr>
            <a:endParaRPr lang="es-AR" altLang="es-AR" sz="220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es-AR" altLang="es-AR" sz="220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es-AR" altLang="es-AR" sz="220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a:extLst>
              <a:ext uri="{FF2B5EF4-FFF2-40B4-BE49-F238E27FC236}">
                <a16:creationId xmlns:a16="http://schemas.microsoft.com/office/drawing/2014/main" id="{76B70C88-888D-4A0E-BA52-841EB1657B0F}"/>
              </a:ext>
            </a:extLst>
          </p:cNvPr>
          <p:cNvSpPr>
            <a:spLocks noGrp="1"/>
          </p:cNvSpPr>
          <p:nvPr>
            <p:ph type="title"/>
          </p:nvPr>
        </p:nvSpPr>
        <p:spPr>
          <a:xfrm>
            <a:off x="838200" y="365125"/>
            <a:ext cx="10107613" cy="522288"/>
          </a:xfrm>
          <a:ln>
            <a:solidFill>
              <a:schemeClr val="accent1"/>
            </a:solidFill>
            <a:miter lim="800000"/>
            <a:headEnd/>
            <a:tailEnd/>
          </a:ln>
        </p:spPr>
        <p:txBody>
          <a:bodyPr/>
          <a:lstStyle/>
          <a:p>
            <a:pPr algn="ctr"/>
            <a:r>
              <a:rPr lang="es-AR" altLang="es-AR" sz="2800" b="1" i="1" dirty="0">
                <a:latin typeface="Times New Roman" panose="02020603050405020304" pitchFamily="18" charset="0"/>
                <a:cs typeface="Times New Roman" panose="02020603050405020304" pitchFamily="18" charset="0"/>
              </a:rPr>
              <a:t>Especies del derecho tributario</a:t>
            </a:r>
          </a:p>
        </p:txBody>
      </p:sp>
      <p:sp>
        <p:nvSpPr>
          <p:cNvPr id="3" name="Marcador de contenido 2">
            <a:extLst>
              <a:ext uri="{FF2B5EF4-FFF2-40B4-BE49-F238E27FC236}">
                <a16:creationId xmlns:a16="http://schemas.microsoft.com/office/drawing/2014/main" id="{78E468E1-7FC9-4119-9A6F-6F76DB09B346}"/>
              </a:ext>
            </a:extLst>
          </p:cNvPr>
          <p:cNvSpPr>
            <a:spLocks noGrp="1"/>
          </p:cNvSpPr>
          <p:nvPr>
            <p:ph idx="1"/>
          </p:nvPr>
        </p:nvSpPr>
        <p:spPr>
          <a:xfrm>
            <a:off x="838200" y="1247342"/>
            <a:ext cx="10702636" cy="4903787"/>
          </a:xfrm>
        </p:spPr>
        <p:txBody>
          <a:bodyPr rtlCol="0">
            <a:normAutofit lnSpcReduction="10000"/>
          </a:bodyPr>
          <a:lstStyle/>
          <a:p>
            <a:pPr fontAlgn="auto">
              <a:spcAft>
                <a:spcPts val="0"/>
              </a:spcAft>
              <a:buClr>
                <a:schemeClr val="tx1"/>
              </a:buClr>
              <a:buFont typeface="Wingdings" panose="05000000000000000000" pitchFamily="2" charset="2"/>
              <a:buChar char="ü"/>
              <a:defRPr/>
            </a:pPr>
            <a:r>
              <a:rPr lang="es-AR" sz="2200" dirty="0">
                <a:latin typeface="Times New Roman" panose="02020603050405020304" pitchFamily="18" charset="0"/>
                <a:cs typeface="Times New Roman" panose="02020603050405020304" pitchFamily="18" charset="0"/>
              </a:rPr>
              <a:t> </a:t>
            </a:r>
            <a:r>
              <a:rPr lang="es-AR" sz="2300" dirty="0">
                <a:latin typeface="Times New Roman" panose="02020603050405020304" pitchFamily="18" charset="0"/>
                <a:cs typeface="Times New Roman" panose="02020603050405020304" pitchFamily="18" charset="0"/>
              </a:rPr>
              <a:t>En </a:t>
            </a:r>
            <a:r>
              <a:rPr lang="es-AR" sz="2300" b="1" dirty="0">
                <a:latin typeface="Times New Roman" panose="02020603050405020304" pitchFamily="18" charset="0"/>
                <a:cs typeface="Times New Roman" panose="02020603050405020304" pitchFamily="18" charset="0"/>
              </a:rPr>
              <a:t>Derecho Tributario Internacional</a:t>
            </a:r>
            <a:r>
              <a:rPr lang="es-AR" sz="2300" dirty="0">
                <a:latin typeface="Times New Roman" panose="02020603050405020304" pitchFamily="18" charset="0"/>
                <a:cs typeface="Times New Roman" panose="02020603050405020304" pitchFamily="18" charset="0"/>
              </a:rPr>
              <a:t> </a:t>
            </a:r>
            <a:r>
              <a:rPr lang="es-MX" sz="2300" dirty="0">
                <a:latin typeface="Times New Roman" panose="02020603050405020304" pitchFamily="18" charset="0"/>
                <a:cs typeface="Times New Roman" panose="02020603050405020304" pitchFamily="18" charset="0"/>
              </a:rPr>
              <a:t>se estudia la aplicación de las normas tributarias entre diferentes países, estados y jurisdicciones  para evitar conflictos  como puede ser la doble imposición o la evasión fiscal.</a:t>
            </a:r>
          </a:p>
          <a:p>
            <a:pPr fontAlgn="auto">
              <a:spcAft>
                <a:spcPts val="0"/>
              </a:spcAft>
              <a:buClr>
                <a:schemeClr val="tx1"/>
              </a:buClr>
              <a:buFont typeface="Wingdings" panose="05000000000000000000" pitchFamily="2" charset="2"/>
              <a:buChar char="ü"/>
              <a:defRPr/>
            </a:pPr>
            <a:endParaRPr lang="es-MX" sz="2300" dirty="0">
              <a:latin typeface="Times New Roman" panose="02020603050405020304" pitchFamily="18" charset="0"/>
              <a:cs typeface="Times New Roman" panose="02020603050405020304" pitchFamily="18" charset="0"/>
            </a:endParaRPr>
          </a:p>
          <a:p>
            <a:pPr fontAlgn="auto">
              <a:spcAft>
                <a:spcPts val="0"/>
              </a:spcAft>
              <a:buClr>
                <a:schemeClr val="tx1"/>
              </a:buClr>
              <a:buFont typeface="Wingdings" panose="05000000000000000000" pitchFamily="2" charset="2"/>
              <a:buChar char="ü"/>
              <a:defRPr/>
            </a:pPr>
            <a:r>
              <a:rPr lang="es-MX" sz="2300" dirty="0">
                <a:latin typeface="Times New Roman" panose="02020603050405020304" pitchFamily="18" charset="0"/>
                <a:cs typeface="Times New Roman" panose="02020603050405020304" pitchFamily="18" charset="0"/>
              </a:rPr>
              <a:t>En </a:t>
            </a:r>
            <a:r>
              <a:rPr lang="es-MX" sz="2300" b="1" dirty="0">
                <a:latin typeface="Times New Roman" panose="02020603050405020304" pitchFamily="18" charset="0"/>
                <a:cs typeface="Times New Roman" panose="02020603050405020304" pitchFamily="18" charset="0"/>
              </a:rPr>
              <a:t>Derecho Tributario Sustantivo o formal</a:t>
            </a:r>
            <a:r>
              <a:rPr lang="es-MX" sz="2300" dirty="0">
                <a:latin typeface="Times New Roman" panose="02020603050405020304" pitchFamily="18" charset="0"/>
                <a:cs typeface="Times New Roman" panose="02020603050405020304" pitchFamily="18" charset="0"/>
              </a:rPr>
              <a:t>, se estudia la aplicación de las normas aplicados a  casos concretos según sus diferentes características. Fundamental para detectar a posibles evasores fiscales</a:t>
            </a:r>
            <a:r>
              <a:rPr lang="es-MX" sz="2300" dirty="0"/>
              <a:t>.</a:t>
            </a:r>
            <a:endParaRPr lang="es-MX" sz="2300" dirty="0">
              <a:latin typeface="Times New Roman" panose="02020603050405020304" pitchFamily="18" charset="0"/>
              <a:cs typeface="Times New Roman" panose="02020603050405020304" pitchFamily="18" charset="0"/>
            </a:endParaRPr>
          </a:p>
          <a:p>
            <a:pPr fontAlgn="auto">
              <a:spcAft>
                <a:spcPts val="0"/>
              </a:spcAft>
              <a:buClr>
                <a:schemeClr val="tx1"/>
              </a:buClr>
              <a:buFont typeface="Wingdings" panose="05000000000000000000" pitchFamily="2" charset="2"/>
              <a:buChar char="ü"/>
              <a:defRPr/>
            </a:pPr>
            <a:endParaRPr lang="es-MX" sz="2300" dirty="0">
              <a:latin typeface="Times New Roman" panose="02020603050405020304" pitchFamily="18" charset="0"/>
              <a:cs typeface="Times New Roman" panose="02020603050405020304" pitchFamily="18" charset="0"/>
            </a:endParaRPr>
          </a:p>
          <a:p>
            <a:pPr fontAlgn="auto">
              <a:spcAft>
                <a:spcPts val="0"/>
              </a:spcAft>
              <a:buClr>
                <a:schemeClr val="tx1"/>
              </a:buClr>
              <a:buFont typeface="Wingdings" panose="05000000000000000000" pitchFamily="2" charset="2"/>
              <a:buChar char="ü"/>
              <a:defRPr/>
            </a:pPr>
            <a:r>
              <a:rPr lang="es-MX" sz="2300" dirty="0">
                <a:latin typeface="Times New Roman" panose="02020603050405020304" pitchFamily="18" charset="0"/>
                <a:cs typeface="Times New Roman" panose="02020603050405020304" pitchFamily="18" charset="0"/>
              </a:rPr>
              <a:t>En </a:t>
            </a:r>
            <a:r>
              <a:rPr lang="es-MX" sz="2300" b="1" dirty="0">
                <a:latin typeface="Times New Roman" panose="02020603050405020304" pitchFamily="18" charset="0"/>
                <a:cs typeface="Times New Roman" panose="02020603050405020304" pitchFamily="18" charset="0"/>
              </a:rPr>
              <a:t>Derecho Tributario Penal</a:t>
            </a:r>
            <a:r>
              <a:rPr lang="es-MX" sz="2300" dirty="0">
                <a:latin typeface="Times New Roman" panose="02020603050405020304" pitchFamily="18" charset="0"/>
                <a:cs typeface="Times New Roman" panose="02020603050405020304" pitchFamily="18" charset="0"/>
              </a:rPr>
              <a:t>, se estudian las regulaciones jurídicas de las infracciones fiscales más conocidas como infracciones y cómo deben aplicadas, además de determinar las diferencia con los delitos de evasión impositiva o previsional</a:t>
            </a:r>
            <a:endParaRPr lang="es-AR" sz="2300" dirty="0">
              <a:latin typeface="Times New Roman" panose="02020603050405020304" pitchFamily="18" charset="0"/>
              <a:cs typeface="Times New Roman" panose="02020603050405020304" pitchFamily="18" charset="0"/>
            </a:endParaRPr>
          </a:p>
          <a:p>
            <a:pPr marL="0" indent="0" fontAlgn="auto">
              <a:spcAft>
                <a:spcPts val="0"/>
              </a:spcAft>
              <a:buClr>
                <a:schemeClr val="bg2">
                  <a:lumMod val="40000"/>
                  <a:lumOff val="60000"/>
                </a:schemeClr>
              </a:buClr>
              <a:buFont typeface="Wingdings 3" charset="2"/>
              <a:buNone/>
              <a:defRPr/>
            </a:pPr>
            <a:endParaRPr lang="es-AR" sz="2300" dirty="0">
              <a:latin typeface="Times New Roman" panose="02020603050405020304" pitchFamily="18" charset="0"/>
              <a:cs typeface="Times New Roman" panose="02020603050405020304" pitchFamily="18" charset="0"/>
            </a:endParaRPr>
          </a:p>
          <a:p>
            <a:pPr fontAlgn="auto">
              <a:spcAft>
                <a:spcPts val="0"/>
              </a:spcAft>
              <a:buClr>
                <a:schemeClr val="bg2">
                  <a:lumMod val="40000"/>
                  <a:lumOff val="60000"/>
                </a:schemeClr>
              </a:buClr>
              <a:buFont typeface="Wingdings" panose="05000000000000000000" pitchFamily="2" charset="2"/>
              <a:buChar char="ü"/>
              <a:defRPr/>
            </a:pPr>
            <a:endParaRPr lang="es-AR"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a:extLst>
              <a:ext uri="{FF2B5EF4-FFF2-40B4-BE49-F238E27FC236}">
                <a16:creationId xmlns:a16="http://schemas.microsoft.com/office/drawing/2014/main" id="{F2038B0E-02C0-4EE4-BF2A-5933578DDF4D}"/>
              </a:ext>
            </a:extLst>
          </p:cNvPr>
          <p:cNvSpPr>
            <a:spLocks noGrp="1"/>
          </p:cNvSpPr>
          <p:nvPr>
            <p:ph type="title"/>
          </p:nvPr>
        </p:nvSpPr>
        <p:spPr>
          <a:xfrm>
            <a:off x="595313" y="365125"/>
            <a:ext cx="10875962" cy="590550"/>
          </a:xfrm>
          <a:ln>
            <a:solidFill>
              <a:schemeClr val="accent1"/>
            </a:solidFill>
            <a:miter lim="800000"/>
            <a:headEnd/>
            <a:tailEnd/>
          </a:ln>
        </p:spPr>
        <p:txBody>
          <a:bodyPr rtlCol="0">
            <a:normAutofit/>
          </a:bodyPr>
          <a:lstStyle/>
          <a:p>
            <a:pPr algn="ctr" fontAlgn="auto">
              <a:spcAft>
                <a:spcPts val="0"/>
              </a:spcAft>
              <a:defRPr/>
            </a:pPr>
            <a:r>
              <a:rPr lang="es-AR" altLang="es-AR" sz="2800" b="1" i="1" dirty="0">
                <a:latin typeface="Times New Roman" panose="02020603050405020304" pitchFamily="18" charset="0"/>
                <a:cs typeface="Times New Roman" panose="02020603050405020304" pitchFamily="18" charset="0"/>
              </a:rPr>
              <a:t>Criterios de interpretación Impositiva. Literal</a:t>
            </a:r>
          </a:p>
        </p:txBody>
      </p:sp>
      <p:sp>
        <p:nvSpPr>
          <p:cNvPr id="13315" name="Marcador de contenido 2">
            <a:extLst>
              <a:ext uri="{FF2B5EF4-FFF2-40B4-BE49-F238E27FC236}">
                <a16:creationId xmlns:a16="http://schemas.microsoft.com/office/drawing/2014/main" id="{1E489468-FF81-4798-9206-4EF3001DCF4D}"/>
              </a:ext>
            </a:extLst>
          </p:cNvPr>
          <p:cNvSpPr>
            <a:spLocks noGrp="1" noChangeArrowheads="1"/>
          </p:cNvSpPr>
          <p:nvPr>
            <p:ph idx="1"/>
          </p:nvPr>
        </p:nvSpPr>
        <p:spPr>
          <a:xfrm>
            <a:off x="779463" y="1136650"/>
            <a:ext cx="10633075" cy="5356225"/>
          </a:xfrm>
        </p:spPr>
        <p:txBody>
          <a:bodyPr/>
          <a:lstStyle/>
          <a:p>
            <a:pPr>
              <a:buFont typeface="Wingdings" panose="05000000000000000000" pitchFamily="2" charset="2"/>
              <a:buChar char="ü"/>
            </a:pPr>
            <a:endParaRPr lang="es-MX" altLang="es-AR" sz="2200" i="1">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es-MX" altLang="es-AR" sz="2200" i="1">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es-AR" altLang="es-AR" sz="2200">
              <a:latin typeface="Times New Roman" panose="02020603050405020304" pitchFamily="18" charset="0"/>
              <a:cs typeface="Times New Roman" panose="02020603050405020304" pitchFamily="18" charset="0"/>
            </a:endParaRPr>
          </a:p>
        </p:txBody>
      </p:sp>
      <p:sp>
        <p:nvSpPr>
          <p:cNvPr id="13316" name="CuadroTexto 3">
            <a:extLst>
              <a:ext uri="{FF2B5EF4-FFF2-40B4-BE49-F238E27FC236}">
                <a16:creationId xmlns:a16="http://schemas.microsoft.com/office/drawing/2014/main" id="{BDB7D181-9FB8-4E1F-BB9A-CDD4822DFA23}"/>
              </a:ext>
            </a:extLst>
          </p:cNvPr>
          <p:cNvSpPr txBox="1">
            <a:spLocks noChangeArrowheads="1"/>
          </p:cNvSpPr>
          <p:nvPr/>
        </p:nvSpPr>
        <p:spPr bwMode="auto">
          <a:xfrm>
            <a:off x="595313" y="1136650"/>
            <a:ext cx="10875962"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4572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4572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4572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4572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4572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chemeClr val="tx1"/>
              </a:buClr>
              <a:buFont typeface="Wingdings" panose="05000000000000000000" pitchFamily="2" charset="2"/>
              <a:buChar char="ü"/>
            </a:pPr>
            <a:r>
              <a:rPr lang="es-AR" altLang="es-AR" sz="2200" dirty="0">
                <a:solidFill>
                  <a:srgbClr val="FFFFFF"/>
                </a:solidFill>
                <a:latin typeface="Times New Roman" panose="02020603050405020304" pitchFamily="18" charset="0"/>
                <a:cs typeface="Times New Roman" panose="02020603050405020304" pitchFamily="18" charset="0"/>
              </a:rPr>
              <a:t> </a:t>
            </a:r>
            <a:r>
              <a:rPr lang="es-AR" altLang="es-AR" sz="2200" dirty="0">
                <a:latin typeface="Times New Roman" panose="02020603050405020304" pitchFamily="18" charset="0"/>
                <a:cs typeface="Times New Roman" panose="02020603050405020304" pitchFamily="18" charset="0"/>
              </a:rPr>
              <a:t>El juez administrativo ante situaciones controversiales en la aplicación de la determinación de la obligación impositiva, puede intervenir como tal en un procedimiento de determinación de oficio.</a:t>
            </a:r>
          </a:p>
          <a:p>
            <a:pPr indent="0" eaLnBrk="1" hangingPunct="1">
              <a:lnSpc>
                <a:spcPct val="100000"/>
              </a:lnSpc>
              <a:spcBef>
                <a:spcPct val="0"/>
              </a:spcBef>
              <a:buClr>
                <a:schemeClr val="tx1"/>
              </a:buClr>
              <a:buNone/>
            </a:pPr>
            <a:endParaRPr lang="es-AR" altLang="es-AR" sz="2200" dirty="0">
              <a:latin typeface="Times New Roman" panose="02020603050405020304" pitchFamily="18" charset="0"/>
              <a:cs typeface="Times New Roman" panose="02020603050405020304" pitchFamily="18" charset="0"/>
            </a:endParaRPr>
          </a:p>
          <a:p>
            <a:pPr eaLnBrk="1" hangingPunct="1">
              <a:lnSpc>
                <a:spcPct val="100000"/>
              </a:lnSpc>
              <a:spcBef>
                <a:spcPct val="0"/>
              </a:spcBef>
              <a:buClr>
                <a:schemeClr val="tx1"/>
              </a:buClr>
              <a:buFont typeface="Wingdings" panose="05000000000000000000" pitchFamily="2" charset="2"/>
              <a:buChar char="ü"/>
            </a:pPr>
            <a:r>
              <a:rPr lang="es-AR" altLang="es-AR" sz="2200" dirty="0">
                <a:latin typeface="Times New Roman" panose="02020603050405020304" pitchFamily="18" charset="0"/>
                <a:cs typeface="Times New Roman" panose="02020603050405020304" pitchFamily="18" charset="0"/>
              </a:rPr>
              <a:t> El contribuyente puede cubrir su responsabilidad interponiendo una consulta vinculante, la cual no suspende los plazos, intereses o sanciones.</a:t>
            </a:r>
          </a:p>
          <a:p>
            <a:pPr eaLnBrk="1" hangingPunct="1">
              <a:lnSpc>
                <a:spcPct val="100000"/>
              </a:lnSpc>
              <a:spcBef>
                <a:spcPct val="0"/>
              </a:spcBef>
              <a:buFont typeface="Wingdings" panose="05000000000000000000" pitchFamily="2" charset="2"/>
              <a:buChar char="ü"/>
            </a:pPr>
            <a:endParaRPr lang="es-AR" altLang="es-AR" sz="2200" dirty="0">
              <a:latin typeface="Times New Roman" panose="02020603050405020304" pitchFamily="18" charset="0"/>
              <a:cs typeface="Times New Roman" panose="02020603050405020304" pitchFamily="18" charset="0"/>
            </a:endParaRPr>
          </a:p>
          <a:p>
            <a:pPr eaLnBrk="1" hangingPunct="1">
              <a:lnSpc>
                <a:spcPct val="100000"/>
              </a:lnSpc>
              <a:spcBef>
                <a:spcPct val="0"/>
              </a:spcBef>
              <a:buFont typeface="Wingdings" panose="05000000000000000000" pitchFamily="2" charset="2"/>
              <a:buChar char="ü"/>
            </a:pPr>
            <a:r>
              <a:rPr lang="es-AR" altLang="es-AR" sz="2200" dirty="0">
                <a:latin typeface="Times New Roman" panose="02020603050405020304" pitchFamily="18" charset="0"/>
                <a:cs typeface="Times New Roman" panose="02020603050405020304" pitchFamily="18" charset="0"/>
              </a:rPr>
              <a:t>Conforme la ley de procedimientos fiscales, la aplicación de las normas impositivas es literal, prohibiéndose la analogía en determinadas situaciones.</a:t>
            </a:r>
          </a:p>
          <a:p>
            <a:pPr eaLnBrk="1" hangingPunct="1">
              <a:lnSpc>
                <a:spcPct val="100000"/>
              </a:lnSpc>
              <a:spcBef>
                <a:spcPct val="0"/>
              </a:spcBef>
              <a:buFont typeface="Wingdings" panose="05000000000000000000" pitchFamily="2" charset="2"/>
              <a:buChar char="ü"/>
            </a:pPr>
            <a:endParaRPr lang="es-AR" altLang="es-AR" sz="2200" dirty="0">
              <a:latin typeface="Times New Roman" panose="02020603050405020304" pitchFamily="18" charset="0"/>
              <a:cs typeface="Times New Roman" panose="02020603050405020304" pitchFamily="18" charset="0"/>
            </a:endParaRPr>
          </a:p>
          <a:p>
            <a:pPr eaLnBrk="1" hangingPunct="1">
              <a:lnSpc>
                <a:spcPct val="100000"/>
              </a:lnSpc>
              <a:spcBef>
                <a:spcPct val="0"/>
              </a:spcBef>
              <a:buFont typeface="Wingdings" panose="05000000000000000000" pitchFamily="2" charset="2"/>
              <a:buChar char="ü"/>
            </a:pPr>
            <a:r>
              <a:rPr lang="es-AR" altLang="es-AR" sz="2200" b="1" i="1" dirty="0">
                <a:latin typeface="Times New Roman" panose="02020603050405020304" pitchFamily="18" charset="0"/>
              </a:rPr>
              <a:t>Asociación Mutual de médicos y Personal Jerárquico  del Hospital Privado de Córdoba </a:t>
            </a:r>
            <a:r>
              <a:rPr lang="es-AR" altLang="es-AR" sz="2400" i="1" dirty="0">
                <a:latin typeface="Times New Roman" panose="02020603050405020304" pitchFamily="18" charset="0"/>
              </a:rPr>
              <a:t>– </a:t>
            </a:r>
            <a:r>
              <a:rPr lang="es-AR" altLang="es-AR" sz="2200" b="1" i="1" dirty="0">
                <a:latin typeface="Times New Roman" panose="02020603050405020304" pitchFamily="18" charset="0"/>
              </a:rPr>
              <a:t>Tribunal Fiscal de la Nación- sala B del 18/12/2006. A favor contribuyente. </a:t>
            </a:r>
            <a:r>
              <a:rPr lang="es-AR" altLang="es-AR" sz="2200" dirty="0">
                <a:latin typeface="Times New Roman" panose="02020603050405020304" pitchFamily="18" charset="0"/>
              </a:rPr>
              <a:t>Desarrolla servicios de estacionamiento y locación de espacios para máquinas expendedoras de alimentos. Exentas de IVA Art. 7 inciso h)6 Ley</a:t>
            </a:r>
          </a:p>
          <a:p>
            <a:pPr eaLnBrk="1" hangingPunct="1">
              <a:lnSpc>
                <a:spcPct val="100000"/>
              </a:lnSpc>
              <a:spcBef>
                <a:spcPct val="0"/>
              </a:spcBef>
              <a:buFont typeface="Wingdings" panose="05000000000000000000" pitchFamily="2" charset="2"/>
              <a:buChar char="ü"/>
            </a:pPr>
            <a:endParaRPr lang="es-AR" altLang="es-AR" sz="2200" dirty="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ítulo 1">
            <a:extLst>
              <a:ext uri="{FF2B5EF4-FFF2-40B4-BE49-F238E27FC236}">
                <a16:creationId xmlns:a16="http://schemas.microsoft.com/office/drawing/2014/main" id="{EA76FEB9-75FF-4B79-8FBA-335A2BA00E9F}"/>
              </a:ext>
            </a:extLst>
          </p:cNvPr>
          <p:cNvSpPr>
            <a:spLocks noGrp="1"/>
          </p:cNvSpPr>
          <p:nvPr>
            <p:ph type="title"/>
          </p:nvPr>
        </p:nvSpPr>
        <p:spPr>
          <a:xfrm>
            <a:off x="235527" y="365125"/>
            <a:ext cx="11637817" cy="590550"/>
          </a:xfrm>
          <a:ln>
            <a:solidFill>
              <a:schemeClr val="accent1"/>
            </a:solidFill>
            <a:miter lim="800000"/>
            <a:headEnd/>
            <a:tailEnd/>
          </a:ln>
        </p:spPr>
        <p:txBody>
          <a:bodyPr rtlCol="0">
            <a:normAutofit fontScale="90000"/>
          </a:bodyPr>
          <a:lstStyle/>
          <a:p>
            <a:pPr algn="ctr" fontAlgn="auto">
              <a:spcAft>
                <a:spcPts val="0"/>
              </a:spcAft>
              <a:defRPr/>
            </a:pPr>
            <a:r>
              <a:rPr lang="es-AR" altLang="es-AR" sz="2800" b="1" i="1" dirty="0">
                <a:latin typeface="Times New Roman" panose="02020603050405020304" pitchFamily="18" charset="0"/>
                <a:cs typeface="Times New Roman" panose="02020603050405020304" pitchFamily="18" charset="0"/>
              </a:rPr>
              <a:t>Criterios de interpretación Impositiva. Realidad Económica</a:t>
            </a:r>
          </a:p>
        </p:txBody>
      </p:sp>
      <p:sp>
        <p:nvSpPr>
          <p:cNvPr id="3" name="Marcador de contenido 2">
            <a:extLst>
              <a:ext uri="{FF2B5EF4-FFF2-40B4-BE49-F238E27FC236}">
                <a16:creationId xmlns:a16="http://schemas.microsoft.com/office/drawing/2014/main" id="{DF4D9B3F-D2B1-4EF7-85B1-9BD1D2E66AA3}"/>
              </a:ext>
            </a:extLst>
          </p:cNvPr>
          <p:cNvSpPr>
            <a:spLocks noGrp="1"/>
          </p:cNvSpPr>
          <p:nvPr>
            <p:ph idx="1"/>
          </p:nvPr>
        </p:nvSpPr>
        <p:spPr>
          <a:xfrm>
            <a:off x="779463" y="1136650"/>
            <a:ext cx="10633075" cy="5356225"/>
          </a:xfrm>
        </p:spPr>
        <p:txBody>
          <a:bodyPr rtlCol="0">
            <a:normAutofit/>
          </a:bodyPr>
          <a:lstStyle/>
          <a:p>
            <a:pPr fontAlgn="auto">
              <a:spcAft>
                <a:spcPts val="0"/>
              </a:spcAft>
              <a:buClr>
                <a:schemeClr val="bg2">
                  <a:lumMod val="40000"/>
                  <a:lumOff val="60000"/>
                </a:schemeClr>
              </a:buClr>
              <a:buFont typeface="Wingdings" panose="05000000000000000000" pitchFamily="2" charset="2"/>
              <a:buChar char="ü"/>
              <a:defRPr/>
            </a:pPr>
            <a:endParaRPr lang="es-MX" sz="2200" i="1" dirty="0">
              <a:latin typeface="Times New Roman" panose="02020603050405020304" pitchFamily="18" charset="0"/>
              <a:cs typeface="Times New Roman" panose="02020603050405020304" pitchFamily="18" charset="0"/>
            </a:endParaRPr>
          </a:p>
          <a:p>
            <a:pPr fontAlgn="auto">
              <a:spcAft>
                <a:spcPts val="0"/>
              </a:spcAft>
              <a:buClr>
                <a:schemeClr val="bg2">
                  <a:lumMod val="40000"/>
                  <a:lumOff val="60000"/>
                </a:schemeClr>
              </a:buClr>
              <a:buFont typeface="Wingdings" panose="05000000000000000000" pitchFamily="2" charset="2"/>
              <a:buChar char="ü"/>
              <a:defRPr/>
            </a:pPr>
            <a:endParaRPr lang="es-MX" sz="2200" i="1" dirty="0">
              <a:latin typeface="Times New Roman" panose="02020603050405020304" pitchFamily="18" charset="0"/>
              <a:cs typeface="Times New Roman" panose="02020603050405020304" pitchFamily="18" charset="0"/>
            </a:endParaRPr>
          </a:p>
          <a:p>
            <a:pPr marL="0" indent="0" fontAlgn="auto">
              <a:spcAft>
                <a:spcPts val="0"/>
              </a:spcAft>
              <a:buClr>
                <a:schemeClr val="bg2">
                  <a:lumMod val="40000"/>
                  <a:lumOff val="60000"/>
                </a:schemeClr>
              </a:buClr>
              <a:buFont typeface="Wingdings 3" charset="2"/>
              <a:buNone/>
              <a:defRPr/>
            </a:pPr>
            <a:endParaRPr lang="es-AR" sz="2200" dirty="0">
              <a:latin typeface="Times New Roman" panose="02020603050405020304" pitchFamily="18" charset="0"/>
              <a:cs typeface="Times New Roman" panose="02020603050405020304" pitchFamily="18" charset="0"/>
            </a:endParaRPr>
          </a:p>
        </p:txBody>
      </p:sp>
      <p:sp>
        <p:nvSpPr>
          <p:cNvPr id="4" name="CuadroTexto 3">
            <a:extLst>
              <a:ext uri="{FF2B5EF4-FFF2-40B4-BE49-F238E27FC236}">
                <a16:creationId xmlns:a16="http://schemas.microsoft.com/office/drawing/2014/main" id="{FCBD3311-1B00-40FC-A311-5B060B3D2FFA}"/>
              </a:ext>
            </a:extLst>
          </p:cNvPr>
          <p:cNvSpPr txBox="1"/>
          <p:nvPr/>
        </p:nvSpPr>
        <p:spPr>
          <a:xfrm>
            <a:off x="471055" y="1011238"/>
            <a:ext cx="11166763" cy="4832092"/>
          </a:xfrm>
          <a:prstGeom prst="rect">
            <a:avLst/>
          </a:prstGeom>
          <a:noFill/>
        </p:spPr>
        <p:txBody>
          <a:bodyPr wrap="square">
            <a:spAutoFit/>
          </a:bodyPr>
          <a:lstStyle/>
          <a:p>
            <a:pPr marL="342900" indent="-342900" defTabSz="457200" eaLnBrk="1" fontAlgn="auto" hangingPunct="1">
              <a:spcBef>
                <a:spcPts val="0"/>
              </a:spcBef>
              <a:spcAft>
                <a:spcPts val="0"/>
              </a:spcAft>
              <a:buFont typeface="Wingdings" panose="05000000000000000000" pitchFamily="2" charset="2"/>
              <a:buChar char="ü"/>
              <a:defRPr/>
            </a:pPr>
            <a:endParaRPr lang="es-MX" sz="2200" dirty="0">
              <a:solidFill>
                <a:prstClr val="white"/>
              </a:solidFill>
              <a:latin typeface="Times New Roman" panose="02020603050405020304" pitchFamily="18" charset="0"/>
              <a:cs typeface="Times New Roman" panose="02020603050405020304" pitchFamily="18" charset="0"/>
            </a:endParaRPr>
          </a:p>
          <a:p>
            <a:pPr marL="342900" indent="-342900" defTabSz="457200" eaLnBrk="1" fontAlgn="auto" hangingPunct="1">
              <a:spcBef>
                <a:spcPts val="0"/>
              </a:spcBef>
              <a:spcAft>
                <a:spcPts val="0"/>
              </a:spcAft>
              <a:buFont typeface="Wingdings" panose="05000000000000000000" pitchFamily="2" charset="2"/>
              <a:buChar char="ü"/>
              <a:defRPr/>
            </a:pPr>
            <a:r>
              <a:rPr lang="es-MX" sz="2200" b="1" dirty="0">
                <a:latin typeface="Times New Roman" panose="02020603050405020304" pitchFamily="18" charset="0"/>
                <a:cs typeface="Times New Roman" panose="02020603050405020304" pitchFamily="18" charset="0"/>
              </a:rPr>
              <a:t>Art. 2 Ley N° 11.683  </a:t>
            </a:r>
            <a:r>
              <a:rPr lang="es-MX" sz="2200" dirty="0">
                <a:latin typeface="Times New Roman" panose="02020603050405020304" pitchFamily="18" charset="0"/>
                <a:cs typeface="Times New Roman" panose="02020603050405020304" pitchFamily="18" charset="0"/>
              </a:rPr>
              <a:t>“</a:t>
            </a:r>
            <a:r>
              <a:rPr lang="es-MX" sz="2200" i="1" dirty="0">
                <a:latin typeface="Times New Roman" panose="02020603050405020304" pitchFamily="18" charset="0"/>
                <a:cs typeface="Times New Roman" panose="02020603050405020304" pitchFamily="18" charset="0"/>
              </a:rPr>
              <a:t>Para determinar la verdadera naturaleza del hecho imponible se atenderá a los actos, situaciones y relaciones económicas </a:t>
            </a:r>
            <a:r>
              <a:rPr lang="es-MX" sz="2200" i="1" u="sng" dirty="0">
                <a:latin typeface="Times New Roman" panose="02020603050405020304" pitchFamily="18" charset="0"/>
                <a:cs typeface="Times New Roman" panose="02020603050405020304" pitchFamily="18" charset="0"/>
              </a:rPr>
              <a:t>que efectivamente reali</a:t>
            </a:r>
            <a:r>
              <a:rPr lang="es-MX" sz="2200" i="1" dirty="0">
                <a:latin typeface="Times New Roman" panose="02020603050405020304" pitchFamily="18" charset="0"/>
                <a:cs typeface="Times New Roman" panose="02020603050405020304" pitchFamily="18" charset="0"/>
              </a:rPr>
              <a:t>cen, persigan o establezcan los contribuyentes. </a:t>
            </a:r>
          </a:p>
          <a:p>
            <a:pPr marL="342900" indent="-342900" defTabSz="457200" eaLnBrk="1" fontAlgn="auto" hangingPunct="1">
              <a:spcBef>
                <a:spcPts val="0"/>
              </a:spcBef>
              <a:spcAft>
                <a:spcPts val="0"/>
              </a:spcAft>
              <a:buFont typeface="Wingdings" panose="05000000000000000000" pitchFamily="2" charset="2"/>
              <a:buChar char="ü"/>
              <a:defRPr/>
            </a:pPr>
            <a:endParaRPr lang="es-MX" sz="2200" i="1" dirty="0">
              <a:latin typeface="Times New Roman" panose="02020603050405020304" pitchFamily="18" charset="0"/>
              <a:cs typeface="Times New Roman" panose="02020603050405020304" pitchFamily="18" charset="0"/>
            </a:endParaRPr>
          </a:p>
          <a:p>
            <a:pPr marL="360363" defTabSz="457200" eaLnBrk="1" fontAlgn="auto" hangingPunct="1">
              <a:spcBef>
                <a:spcPts val="0"/>
              </a:spcBef>
              <a:spcAft>
                <a:spcPts val="0"/>
              </a:spcAft>
              <a:defRPr/>
            </a:pPr>
            <a:r>
              <a:rPr lang="es-MX" sz="2200" i="1" dirty="0">
                <a:latin typeface="Times New Roman" panose="02020603050405020304" pitchFamily="18" charset="0"/>
                <a:cs typeface="Times New Roman" panose="02020603050405020304" pitchFamily="18" charset="0"/>
              </a:rPr>
              <a:t>Cuando éstos sometan esos actos, situaciones o relaciones a formas o estructuras jurídicas que no sean manifiestamente las que el derecho privado ofrezca o autorice para configurar adecuadamente la cabal intención económica y efectiva de los contribuyentes se prescindirá en la consideración del hecho imponible real, de las formas y estructuras jurídicas inadecuadas, y</a:t>
            </a:r>
          </a:p>
          <a:p>
            <a:pPr marL="360363" defTabSz="457200" eaLnBrk="1" fontAlgn="auto" hangingPunct="1">
              <a:spcBef>
                <a:spcPts val="0"/>
              </a:spcBef>
              <a:spcAft>
                <a:spcPts val="0"/>
              </a:spcAft>
              <a:defRPr/>
            </a:pPr>
            <a:endParaRPr lang="es-MX" sz="2200" i="1" dirty="0">
              <a:latin typeface="Times New Roman" panose="02020603050405020304" pitchFamily="18" charset="0"/>
              <a:cs typeface="Times New Roman" panose="02020603050405020304" pitchFamily="18" charset="0"/>
            </a:endParaRPr>
          </a:p>
          <a:p>
            <a:pPr marL="360363" defTabSz="457200" eaLnBrk="1" fontAlgn="auto" hangingPunct="1">
              <a:spcBef>
                <a:spcPts val="0"/>
              </a:spcBef>
              <a:spcAft>
                <a:spcPts val="0"/>
              </a:spcAft>
              <a:defRPr/>
            </a:pPr>
            <a:r>
              <a:rPr lang="es-MX" sz="2200" i="1" u="sng" dirty="0">
                <a:latin typeface="Times New Roman" panose="02020603050405020304" pitchFamily="18" charset="0"/>
                <a:cs typeface="Times New Roman" panose="02020603050405020304" pitchFamily="18" charset="0"/>
              </a:rPr>
              <a:t>se considerará la situación económica real </a:t>
            </a:r>
            <a:r>
              <a:rPr lang="es-MX" sz="2200" i="1" dirty="0">
                <a:latin typeface="Times New Roman" panose="02020603050405020304" pitchFamily="18" charset="0"/>
                <a:cs typeface="Times New Roman" panose="02020603050405020304" pitchFamily="18" charset="0"/>
              </a:rPr>
              <a:t>como encuadrada en las formas o estructuras que el derecho privado les aplicaría </a:t>
            </a:r>
            <a:r>
              <a:rPr lang="es-MX" sz="2200" i="1" u="sng" dirty="0">
                <a:latin typeface="Times New Roman" panose="02020603050405020304" pitchFamily="18" charset="0"/>
                <a:cs typeface="Times New Roman" panose="02020603050405020304" pitchFamily="18" charset="0"/>
              </a:rPr>
              <a:t>con independencia de las escogidas por los contribuyentes </a:t>
            </a:r>
            <a:r>
              <a:rPr lang="es-MX" sz="2200" i="1" dirty="0">
                <a:latin typeface="Times New Roman" panose="02020603050405020304" pitchFamily="18" charset="0"/>
                <a:cs typeface="Times New Roman" panose="02020603050405020304" pitchFamily="18" charset="0"/>
              </a:rPr>
              <a:t>o les permitiría aplicar como las más adecuadas a la intención real de los mismos</a:t>
            </a:r>
            <a:r>
              <a:rPr lang="es-MX" sz="2200" dirty="0">
                <a:latin typeface="Times New Roman" panose="02020603050405020304" pitchFamily="18" charset="0"/>
                <a:cs typeface="Times New Roman" panose="02020603050405020304" pitchFamily="18" charset="0"/>
              </a:rPr>
              <a:t>”.</a:t>
            </a:r>
            <a:endParaRPr lang="es-AR"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ítulo 1">
            <a:extLst>
              <a:ext uri="{FF2B5EF4-FFF2-40B4-BE49-F238E27FC236}">
                <a16:creationId xmlns:a16="http://schemas.microsoft.com/office/drawing/2014/main" id="{9C6CFE90-BAD3-4C6D-A41A-A4EE40F412A8}"/>
              </a:ext>
            </a:extLst>
          </p:cNvPr>
          <p:cNvSpPr>
            <a:spLocks noGrp="1"/>
          </p:cNvSpPr>
          <p:nvPr>
            <p:ph type="title"/>
          </p:nvPr>
        </p:nvSpPr>
        <p:spPr>
          <a:xfrm>
            <a:off x="401782" y="365125"/>
            <a:ext cx="11430000" cy="590550"/>
          </a:xfrm>
          <a:ln>
            <a:solidFill>
              <a:schemeClr val="accent1"/>
            </a:solidFill>
            <a:miter lim="800000"/>
            <a:headEnd/>
            <a:tailEnd/>
          </a:ln>
        </p:spPr>
        <p:txBody>
          <a:bodyPr rtlCol="0">
            <a:normAutofit fontScale="90000"/>
          </a:bodyPr>
          <a:lstStyle/>
          <a:p>
            <a:pPr algn="ctr" fontAlgn="auto">
              <a:spcAft>
                <a:spcPts val="0"/>
              </a:spcAft>
              <a:defRPr/>
            </a:pPr>
            <a:r>
              <a:rPr lang="es-AR" altLang="es-AR" sz="2800" b="1" i="1" dirty="0">
                <a:latin typeface="Times New Roman" panose="02020603050405020304" pitchFamily="18" charset="0"/>
                <a:cs typeface="Times New Roman" panose="02020603050405020304" pitchFamily="18" charset="0"/>
              </a:rPr>
              <a:t>Criterios de interpretación Impositiva. Realidad Económica</a:t>
            </a:r>
          </a:p>
        </p:txBody>
      </p:sp>
      <p:sp>
        <p:nvSpPr>
          <p:cNvPr id="3" name="Marcador de contenido 2">
            <a:extLst>
              <a:ext uri="{FF2B5EF4-FFF2-40B4-BE49-F238E27FC236}">
                <a16:creationId xmlns:a16="http://schemas.microsoft.com/office/drawing/2014/main" id="{B174E4E6-A913-450A-BDBE-5B54201A9686}"/>
              </a:ext>
            </a:extLst>
          </p:cNvPr>
          <p:cNvSpPr>
            <a:spLocks noGrp="1"/>
          </p:cNvSpPr>
          <p:nvPr>
            <p:ph idx="1"/>
          </p:nvPr>
        </p:nvSpPr>
        <p:spPr>
          <a:xfrm>
            <a:off x="779463" y="1136650"/>
            <a:ext cx="10633075" cy="5356225"/>
          </a:xfrm>
        </p:spPr>
        <p:txBody>
          <a:bodyPr rtlCol="0">
            <a:normAutofit/>
          </a:bodyPr>
          <a:lstStyle/>
          <a:p>
            <a:pPr fontAlgn="auto">
              <a:spcAft>
                <a:spcPts val="0"/>
              </a:spcAft>
              <a:buClr>
                <a:schemeClr val="bg2">
                  <a:lumMod val="40000"/>
                  <a:lumOff val="60000"/>
                </a:schemeClr>
              </a:buClr>
              <a:buFont typeface="Wingdings" panose="05000000000000000000" pitchFamily="2" charset="2"/>
              <a:buChar char="ü"/>
              <a:defRPr/>
            </a:pPr>
            <a:endParaRPr lang="es-MX" sz="2200" i="1" dirty="0">
              <a:latin typeface="Times New Roman" panose="02020603050405020304" pitchFamily="18" charset="0"/>
              <a:cs typeface="Times New Roman" panose="02020603050405020304" pitchFamily="18" charset="0"/>
            </a:endParaRPr>
          </a:p>
          <a:p>
            <a:pPr fontAlgn="auto">
              <a:spcAft>
                <a:spcPts val="0"/>
              </a:spcAft>
              <a:buClr>
                <a:schemeClr val="bg2">
                  <a:lumMod val="40000"/>
                  <a:lumOff val="60000"/>
                </a:schemeClr>
              </a:buClr>
              <a:buFont typeface="Wingdings" panose="05000000000000000000" pitchFamily="2" charset="2"/>
              <a:buChar char="ü"/>
              <a:defRPr/>
            </a:pPr>
            <a:endParaRPr lang="es-MX" sz="2200" i="1" dirty="0">
              <a:latin typeface="Times New Roman" panose="02020603050405020304" pitchFamily="18" charset="0"/>
              <a:cs typeface="Times New Roman" panose="02020603050405020304" pitchFamily="18" charset="0"/>
            </a:endParaRPr>
          </a:p>
          <a:p>
            <a:pPr marL="0" indent="0" fontAlgn="auto">
              <a:spcAft>
                <a:spcPts val="0"/>
              </a:spcAft>
              <a:buClr>
                <a:schemeClr val="bg2">
                  <a:lumMod val="40000"/>
                  <a:lumOff val="60000"/>
                </a:schemeClr>
              </a:buClr>
              <a:buFont typeface="Wingdings 3" charset="2"/>
              <a:buNone/>
              <a:defRPr/>
            </a:pPr>
            <a:endParaRPr lang="es-AR" sz="2200" dirty="0">
              <a:latin typeface="Times New Roman" panose="02020603050405020304" pitchFamily="18" charset="0"/>
              <a:cs typeface="Times New Roman" panose="02020603050405020304" pitchFamily="18" charset="0"/>
            </a:endParaRPr>
          </a:p>
        </p:txBody>
      </p:sp>
      <p:sp>
        <p:nvSpPr>
          <p:cNvPr id="24580" name="CuadroTexto 3">
            <a:extLst>
              <a:ext uri="{FF2B5EF4-FFF2-40B4-BE49-F238E27FC236}">
                <a16:creationId xmlns:a16="http://schemas.microsoft.com/office/drawing/2014/main" id="{D00FDAA6-F0EC-4527-907E-C0C21A53E13A}"/>
              </a:ext>
            </a:extLst>
          </p:cNvPr>
          <p:cNvSpPr txBox="1">
            <a:spLocks noChangeArrowheads="1"/>
          </p:cNvSpPr>
          <p:nvPr/>
        </p:nvSpPr>
        <p:spPr bwMode="auto">
          <a:xfrm>
            <a:off x="595313" y="1011238"/>
            <a:ext cx="10875962" cy="5694362"/>
          </a:xfrm>
          <a:prstGeom prst="rect">
            <a:avLst/>
          </a:prstGeom>
          <a:noFill/>
          <a:ln>
            <a:noFill/>
          </a:ln>
        </p:spPr>
        <p:txBody>
          <a:bodyPr>
            <a:spAutoFit/>
          </a:bodyPr>
          <a:lstStyle>
            <a:lvl1pPr marL="342900" indent="-342900" defTabSz="4572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4572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4572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4572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4572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 typeface="Wingdings" panose="05000000000000000000" pitchFamily="2" charset="2"/>
              <a:buChar char="ü"/>
            </a:pPr>
            <a:r>
              <a:rPr lang="es-ES" altLang="es-AR" sz="2200" dirty="0">
                <a:latin typeface="Times New Roman" panose="02020603050405020304" pitchFamily="18" charset="0"/>
                <a:cs typeface="Times New Roman" panose="02020603050405020304" pitchFamily="18" charset="0"/>
              </a:rPr>
              <a:t>la realidad económica proporciona el criterio distintivo entre la elusión tributaria, lo que constituye una forma de evasión, contemplada como infracción en el artículo 47 inciso e) de la Ley </a:t>
            </a:r>
            <a:r>
              <a:rPr lang="es-ES" altLang="es-AR" sz="2200" dirty="0" err="1">
                <a:latin typeface="Times New Roman" panose="02020603050405020304" pitchFamily="18" charset="0"/>
                <a:cs typeface="Times New Roman" panose="02020603050405020304" pitchFamily="18" charset="0"/>
              </a:rPr>
              <a:t>N°</a:t>
            </a:r>
            <a:r>
              <a:rPr lang="es-ES" altLang="es-AR" sz="2200" dirty="0">
                <a:latin typeface="Times New Roman" panose="02020603050405020304" pitchFamily="18" charset="0"/>
                <a:cs typeface="Times New Roman" panose="02020603050405020304" pitchFamily="18" charset="0"/>
              </a:rPr>
              <a:t> 11.683.</a:t>
            </a:r>
          </a:p>
          <a:p>
            <a:pPr eaLnBrk="1" hangingPunct="1">
              <a:lnSpc>
                <a:spcPct val="100000"/>
              </a:lnSpc>
              <a:spcBef>
                <a:spcPct val="0"/>
              </a:spcBef>
              <a:buFont typeface="Wingdings" panose="05000000000000000000" pitchFamily="2" charset="2"/>
              <a:buChar char="ü"/>
            </a:pPr>
            <a:endParaRPr lang="es-ES" altLang="es-AR" sz="2200" dirty="0">
              <a:latin typeface="Times New Roman" panose="02020603050405020304" pitchFamily="18" charset="0"/>
              <a:cs typeface="Times New Roman" panose="02020603050405020304" pitchFamily="18" charset="0"/>
            </a:endParaRPr>
          </a:p>
          <a:p>
            <a:pPr algn="just" eaLnBrk="1" hangingPunct="1">
              <a:lnSpc>
                <a:spcPct val="107000"/>
              </a:lnSpc>
              <a:spcAft>
                <a:spcPts val="800"/>
              </a:spcAft>
              <a:buClr>
                <a:schemeClr val="tx1"/>
              </a:buClr>
              <a:buSzPct val="80000"/>
              <a:buFont typeface="Wingdings" panose="05000000000000000000" pitchFamily="2" charset="2"/>
              <a:buChar char="ü"/>
            </a:pPr>
            <a:r>
              <a:rPr lang="es-MX" altLang="es-AR" sz="2200" dirty="0">
                <a:solidFill>
                  <a:srgbClr val="FFFFFF"/>
                </a:solidFill>
                <a:latin typeface="Times New Roman" panose="02020603050405020304" pitchFamily="18" charset="0"/>
                <a:cs typeface="Times New Roman" panose="02020603050405020304" pitchFamily="18" charset="0"/>
              </a:rPr>
              <a:t> </a:t>
            </a:r>
            <a:r>
              <a:rPr lang="es-AR" altLang="es-AR" sz="2300" b="1" i="1" dirty="0" err="1">
                <a:latin typeface="Times New Roman" panose="02020603050405020304" pitchFamily="18" charset="0"/>
                <a:ea typeface="Calibri" panose="020F0502020204030204" pitchFamily="34" charset="0"/>
                <a:cs typeface="Times New Roman" panose="02020603050405020304" pitchFamily="18" charset="0"/>
              </a:rPr>
              <a:t>Yparraguirre</a:t>
            </a:r>
            <a:r>
              <a:rPr lang="es-AR" altLang="es-AR" sz="2300" b="1" i="1" dirty="0">
                <a:latin typeface="Times New Roman" panose="02020603050405020304" pitchFamily="18" charset="0"/>
                <a:ea typeface="Calibri" panose="020F0502020204030204" pitchFamily="34" charset="0"/>
                <a:cs typeface="Times New Roman" panose="02020603050405020304" pitchFamily="18" charset="0"/>
              </a:rPr>
              <a:t>, Juan (TF 27337-I) y otro c/DGI s/DGI Tribunal Fiscal - </a:t>
            </a:r>
            <a:r>
              <a:rPr lang="es-AR" altLang="es-AR" sz="2300" b="1" i="1" dirty="0" err="1">
                <a:latin typeface="Times New Roman" panose="02020603050405020304" pitchFamily="18" charset="0"/>
                <a:ea typeface="Calibri" panose="020F0502020204030204" pitchFamily="34" charset="0"/>
                <a:cs typeface="Times New Roman" panose="02020603050405020304" pitchFamily="18" charset="0"/>
              </a:rPr>
              <a:t>Cám</a:t>
            </a:r>
            <a:r>
              <a:rPr lang="es-AR" altLang="es-AR" sz="2300" b="1" i="1" dirty="0">
                <a:latin typeface="Times New Roman" panose="02020603050405020304" pitchFamily="18" charset="0"/>
                <a:ea typeface="Calibri" panose="020F0502020204030204" pitchFamily="34" charset="0"/>
                <a:cs typeface="Times New Roman" panose="02020603050405020304" pitchFamily="18" charset="0"/>
              </a:rPr>
              <a:t>. </a:t>
            </a:r>
            <a:r>
              <a:rPr lang="es-AR" altLang="es-AR" sz="2300" b="1" i="1" dirty="0" err="1">
                <a:latin typeface="Times New Roman" panose="02020603050405020304" pitchFamily="18" charset="0"/>
                <a:ea typeface="Calibri" panose="020F0502020204030204" pitchFamily="34" charset="0"/>
                <a:cs typeface="Times New Roman" panose="02020603050405020304" pitchFamily="18" charset="0"/>
              </a:rPr>
              <a:t>Nac</a:t>
            </a:r>
            <a:r>
              <a:rPr lang="es-AR" altLang="es-AR" sz="2300" b="1" i="1" dirty="0">
                <a:latin typeface="Times New Roman" panose="02020603050405020304" pitchFamily="18" charset="0"/>
                <a:ea typeface="Calibri" panose="020F0502020204030204" pitchFamily="34" charset="0"/>
                <a:cs typeface="Times New Roman" panose="02020603050405020304" pitchFamily="18" charset="0"/>
              </a:rPr>
              <a:t>. Cont. </a:t>
            </a:r>
            <a:r>
              <a:rPr lang="es-AR" altLang="es-AR" sz="2300" b="1" i="1" dirty="0" err="1">
                <a:latin typeface="Times New Roman" panose="02020603050405020304" pitchFamily="18" charset="0"/>
                <a:ea typeface="Calibri" panose="020F0502020204030204" pitchFamily="34" charset="0"/>
                <a:cs typeface="Times New Roman" panose="02020603050405020304" pitchFamily="18" charset="0"/>
              </a:rPr>
              <a:t>Adm</a:t>
            </a:r>
            <a:r>
              <a:rPr lang="es-AR" altLang="es-AR" sz="2300" b="1" i="1" dirty="0">
                <a:latin typeface="Times New Roman" panose="02020603050405020304" pitchFamily="18" charset="0"/>
                <a:ea typeface="Calibri" panose="020F0502020204030204" pitchFamily="34" charset="0"/>
                <a:cs typeface="Times New Roman" panose="02020603050405020304" pitchFamily="18" charset="0"/>
              </a:rPr>
              <a:t>. Fed. - Sala II - 10/03/2015. A favor del contribuyente</a:t>
            </a:r>
          </a:p>
          <a:p>
            <a:pPr marL="263525" indent="0" algn="just" eaLnBrk="1" hangingPunct="1">
              <a:lnSpc>
                <a:spcPct val="100000"/>
              </a:lnSpc>
              <a:spcBef>
                <a:spcPts val="400"/>
              </a:spcBef>
              <a:buClr>
                <a:schemeClr val="tx1"/>
              </a:buClr>
              <a:buSzPct val="80000"/>
              <a:buNone/>
            </a:pPr>
            <a:r>
              <a:rPr lang="es-AR" altLang="es-AR" sz="2200" dirty="0">
                <a:latin typeface="Times New Roman" panose="02020603050405020304" pitchFamily="18" charset="0"/>
                <a:cs typeface="Times New Roman" panose="02020603050405020304" pitchFamily="18" charset="0"/>
              </a:rPr>
              <a:t>   AFIP reclamaba el impuesto a las ganancias de los períodos fiscales 2000 a 2003,  por aplicación del criterio fiscal del balance, ya que los Sres. Juan </a:t>
            </a:r>
            <a:r>
              <a:rPr lang="es-AR" altLang="es-AR" sz="2200" dirty="0" err="1">
                <a:latin typeface="Times New Roman" panose="02020603050405020304" pitchFamily="18" charset="0"/>
                <a:cs typeface="Times New Roman" panose="02020603050405020304" pitchFamily="18" charset="0"/>
              </a:rPr>
              <a:t>Yparraguirre</a:t>
            </a:r>
            <a:r>
              <a:rPr lang="es-AR" altLang="es-AR" sz="2200" dirty="0">
                <a:latin typeface="Times New Roman" panose="02020603050405020304" pitchFamily="18" charset="0"/>
                <a:cs typeface="Times New Roman" panose="02020603050405020304" pitchFamily="18" charset="0"/>
              </a:rPr>
              <a:t> y Juan Mario Astiz, personas físicas titulares del dominio del inmueble dañado por la actividad de los concesionarios y permisionarios </a:t>
            </a:r>
            <a:r>
              <a:rPr lang="es-AR" altLang="es-AR" sz="2200" dirty="0" err="1">
                <a:latin typeface="Times New Roman" panose="02020603050405020304" pitchFamily="18" charset="0"/>
                <a:cs typeface="Times New Roman" panose="02020603050405020304" pitchFamily="18" charset="0"/>
              </a:rPr>
              <a:t>hidrocarburíferos</a:t>
            </a:r>
            <a:r>
              <a:rPr lang="es-AR" altLang="es-AR" sz="2200" dirty="0">
                <a:latin typeface="Times New Roman" panose="02020603050405020304" pitchFamily="18" charset="0"/>
                <a:cs typeface="Times New Roman" panose="02020603050405020304" pitchFamily="18" charset="0"/>
              </a:rPr>
              <a:t>, percibieron una indemnización.</a:t>
            </a:r>
          </a:p>
          <a:p>
            <a:pPr marL="263525" indent="0" eaLnBrk="1" hangingPunct="1">
              <a:lnSpc>
                <a:spcPct val="100000"/>
              </a:lnSpc>
              <a:buClr>
                <a:srgbClr val="8AD0D6"/>
              </a:buClr>
              <a:buSzPct val="80000"/>
              <a:buFont typeface="Wingdings 3" panose="05040102010807070707" pitchFamily="18" charset="2"/>
              <a:buNone/>
            </a:pPr>
            <a:r>
              <a:rPr lang="es-AR" altLang="es-AR" sz="2200" dirty="0">
                <a:latin typeface="Times New Roman" panose="02020603050405020304" pitchFamily="18" charset="0"/>
                <a:cs typeface="Calibri" panose="020F0502020204030204" pitchFamily="34" charset="0"/>
              </a:rPr>
              <a:t> Los Sres. </a:t>
            </a:r>
            <a:r>
              <a:rPr lang="es-AR" altLang="es-AR" sz="2200" dirty="0" err="1">
                <a:latin typeface="Times New Roman" panose="02020603050405020304" pitchFamily="18" charset="0"/>
                <a:cs typeface="Calibri" panose="020F0502020204030204" pitchFamily="34" charset="0"/>
              </a:rPr>
              <a:t>Yparraguirre</a:t>
            </a:r>
            <a:r>
              <a:rPr lang="es-AR" altLang="es-AR" sz="2200" dirty="0">
                <a:latin typeface="Times New Roman" panose="02020603050405020304" pitchFamily="18" charset="0"/>
                <a:cs typeface="Calibri" panose="020F0502020204030204" pitchFamily="34" charset="0"/>
              </a:rPr>
              <a:t> y Astiz se inscribieron ante la AFIP como sociedad de hecho uy cuyo objeto era la “cría de ganado ovino, excepto en cabañas y para la producción de lana. No se vincula con la actividad gravada, además el sujeto en el gravamen a la renta es cada integrante de la sociedad irregular, en consecuencia no cumplen la teoría de la fuente.</a:t>
            </a:r>
            <a:endParaRPr lang="es-AR" altLang="es-AR" sz="2200" i="1" dirty="0">
              <a:cs typeface="Calibri" panose="020F0502020204030204" pitchFamily="34" charset="0"/>
            </a:endParaRPr>
          </a:p>
          <a:p>
            <a:pPr eaLnBrk="1" hangingPunct="1">
              <a:lnSpc>
                <a:spcPct val="100000"/>
              </a:lnSpc>
              <a:spcBef>
                <a:spcPct val="0"/>
              </a:spcBef>
              <a:buFont typeface="Wingdings" panose="05000000000000000000" pitchFamily="2" charset="2"/>
              <a:buChar char="ü"/>
            </a:pPr>
            <a:endParaRPr lang="es-MX" altLang="es-AR" sz="2200" dirty="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3217E04-6C4C-4E5D-86C5-0D779ED431FA}"/>
              </a:ext>
            </a:extLst>
          </p:cNvPr>
          <p:cNvSpPr>
            <a:spLocks noGrp="1" noChangeArrowheads="1"/>
          </p:cNvSpPr>
          <p:nvPr>
            <p:ph type="title"/>
          </p:nvPr>
        </p:nvSpPr>
        <p:spPr>
          <a:xfrm>
            <a:off x="527050" y="228600"/>
            <a:ext cx="10625138" cy="823913"/>
          </a:xfrm>
          <a:ln>
            <a:solidFill>
              <a:schemeClr val="accent1"/>
            </a:solidFill>
            <a:miter lim="800000"/>
            <a:headEnd/>
            <a:tailEnd/>
          </a:ln>
        </p:spPr>
        <p:txBody>
          <a:bodyPr/>
          <a:lstStyle/>
          <a:p>
            <a:pPr algn="ctr"/>
            <a:r>
              <a:rPr lang="es-AR" altLang="es-AR" sz="2800" b="1" i="1" dirty="0">
                <a:latin typeface="Times New Roman" panose="02020603050405020304" pitchFamily="18" charset="0"/>
              </a:rPr>
              <a:t>Concepto Bien Jurídico Tutelado</a:t>
            </a:r>
            <a:endParaRPr lang="es-ES" altLang="es-AR" sz="2800" b="1" i="1" dirty="0">
              <a:latin typeface="Times New Roman" panose="02020603050405020304" pitchFamily="18" charset="0"/>
            </a:endParaRPr>
          </a:p>
        </p:txBody>
      </p:sp>
      <p:sp>
        <p:nvSpPr>
          <p:cNvPr id="16387" name="Rectangle 4">
            <a:extLst>
              <a:ext uri="{FF2B5EF4-FFF2-40B4-BE49-F238E27FC236}">
                <a16:creationId xmlns:a16="http://schemas.microsoft.com/office/drawing/2014/main" id="{90285F5E-C6C5-495B-9F60-B1C7DBD8ECC1}"/>
              </a:ext>
            </a:extLst>
          </p:cNvPr>
          <p:cNvSpPr>
            <a:spLocks noGrp="1" noChangeArrowheads="1"/>
          </p:cNvSpPr>
          <p:nvPr>
            <p:ph sz="half" idx="1"/>
          </p:nvPr>
        </p:nvSpPr>
        <p:spPr>
          <a:xfrm>
            <a:off x="636588" y="1316038"/>
            <a:ext cx="10515600" cy="4776787"/>
          </a:xfrm>
        </p:spPr>
        <p:txBody>
          <a:bodyPr/>
          <a:lstStyle/>
          <a:p>
            <a:pPr>
              <a:lnSpc>
                <a:spcPct val="100000"/>
              </a:lnSpc>
              <a:spcBef>
                <a:spcPct val="20000"/>
              </a:spcBef>
              <a:buClr>
                <a:schemeClr val="tx1"/>
              </a:buClr>
              <a:buSzPct val="115000"/>
              <a:buFont typeface="Wingdings" panose="05000000000000000000" pitchFamily="2" charset="2"/>
              <a:buChar char="ü"/>
            </a:pPr>
            <a:r>
              <a:rPr lang="es-AR" altLang="es-AR" sz="2400">
                <a:latin typeface="Times New Roman" panose="02020603050405020304" pitchFamily="18" charset="0"/>
                <a:cs typeface="Times New Roman" panose="02020603050405020304" pitchFamily="18" charset="0"/>
              </a:rPr>
              <a:t>Según la teoría del delito, el bien jurídico tutelado es determinado por la ley, definiendo que bienes deben estar protegidos.</a:t>
            </a:r>
          </a:p>
          <a:p>
            <a:pPr>
              <a:lnSpc>
                <a:spcPct val="100000"/>
              </a:lnSpc>
              <a:spcBef>
                <a:spcPct val="20000"/>
              </a:spcBef>
              <a:buClr>
                <a:schemeClr val="tx1"/>
              </a:buClr>
              <a:buSzPct val="115000"/>
              <a:buFont typeface="Wingdings" panose="05000000000000000000" pitchFamily="2" charset="2"/>
              <a:buChar char="ü"/>
            </a:pPr>
            <a:endParaRPr lang="es-AR" altLang="es-AR" sz="2400">
              <a:latin typeface="Times New Roman" panose="02020603050405020304" pitchFamily="18" charset="0"/>
              <a:cs typeface="Times New Roman" panose="02020603050405020304" pitchFamily="18" charset="0"/>
            </a:endParaRPr>
          </a:p>
          <a:p>
            <a:pPr>
              <a:lnSpc>
                <a:spcPct val="100000"/>
              </a:lnSpc>
              <a:spcBef>
                <a:spcPct val="20000"/>
              </a:spcBef>
              <a:buClr>
                <a:schemeClr val="tx1"/>
              </a:buClr>
              <a:buSzPct val="115000"/>
              <a:buFont typeface="Wingdings" panose="05000000000000000000" pitchFamily="2" charset="2"/>
              <a:buChar char="ü"/>
            </a:pPr>
            <a:r>
              <a:rPr lang="es-AR" altLang="es-AR" sz="2400">
                <a:latin typeface="Times New Roman" panose="02020603050405020304" pitchFamily="18" charset="0"/>
                <a:cs typeface="Times New Roman" panose="02020603050405020304" pitchFamily="18" charset="0"/>
              </a:rPr>
              <a:t> La Administración tributaria.</a:t>
            </a:r>
          </a:p>
          <a:p>
            <a:pPr>
              <a:lnSpc>
                <a:spcPct val="100000"/>
              </a:lnSpc>
              <a:spcBef>
                <a:spcPct val="20000"/>
              </a:spcBef>
              <a:buClr>
                <a:schemeClr val="tx1"/>
              </a:buClr>
              <a:buSzPct val="115000"/>
              <a:buFont typeface="Wingdings" panose="05000000000000000000" pitchFamily="2" charset="2"/>
              <a:buChar char="ü"/>
            </a:pPr>
            <a:endParaRPr lang="es-AR" altLang="es-AR" sz="2400">
              <a:latin typeface="Times New Roman" panose="02020603050405020304" pitchFamily="18" charset="0"/>
              <a:cs typeface="Times New Roman" panose="02020603050405020304" pitchFamily="18" charset="0"/>
            </a:endParaRPr>
          </a:p>
          <a:p>
            <a:pPr>
              <a:lnSpc>
                <a:spcPct val="100000"/>
              </a:lnSpc>
              <a:spcBef>
                <a:spcPct val="20000"/>
              </a:spcBef>
              <a:buClr>
                <a:schemeClr val="tx1"/>
              </a:buClr>
              <a:buSzPct val="115000"/>
              <a:buFont typeface="Wingdings" panose="05000000000000000000" pitchFamily="2" charset="2"/>
              <a:buChar char="ü"/>
            </a:pPr>
            <a:r>
              <a:rPr lang="es-AR" altLang="es-AR" sz="2400">
                <a:latin typeface="Times New Roman" panose="02020603050405020304" pitchFamily="18" charset="0"/>
                <a:cs typeface="Times New Roman" panose="02020603050405020304" pitchFamily="18" charset="0"/>
              </a:rPr>
              <a:t> Hacienda Pública</a:t>
            </a:r>
          </a:p>
          <a:p>
            <a:pPr>
              <a:lnSpc>
                <a:spcPct val="100000"/>
              </a:lnSpc>
              <a:spcBef>
                <a:spcPct val="20000"/>
              </a:spcBef>
              <a:buClr>
                <a:schemeClr val="tx1"/>
              </a:buClr>
              <a:buSzPct val="115000"/>
              <a:buFont typeface="Wingdings" panose="05000000000000000000" pitchFamily="2" charset="2"/>
              <a:buChar char="ü"/>
            </a:pPr>
            <a:endParaRPr lang="es-AR" altLang="es-AR" sz="2400">
              <a:latin typeface="Times New Roman" panose="02020603050405020304" pitchFamily="18" charset="0"/>
              <a:cs typeface="Times New Roman" panose="02020603050405020304" pitchFamily="18" charset="0"/>
            </a:endParaRPr>
          </a:p>
          <a:p>
            <a:pPr>
              <a:lnSpc>
                <a:spcPct val="100000"/>
              </a:lnSpc>
              <a:spcBef>
                <a:spcPct val="20000"/>
              </a:spcBef>
              <a:buClr>
                <a:schemeClr val="tx1"/>
              </a:buClr>
              <a:buSzPct val="115000"/>
              <a:buFont typeface="Wingdings" panose="05000000000000000000" pitchFamily="2" charset="2"/>
              <a:buChar char="ü"/>
            </a:pPr>
            <a:r>
              <a:rPr lang="es-AR" altLang="es-AR" sz="2400">
                <a:latin typeface="Times New Roman" panose="02020603050405020304" pitchFamily="18" charset="0"/>
                <a:cs typeface="Times New Roman" panose="02020603050405020304" pitchFamily="18" charset="0"/>
              </a:rPr>
              <a:t>El rol de cada parte interviniente (teoría funcionalista)</a:t>
            </a:r>
          </a:p>
          <a:p>
            <a:pPr>
              <a:lnSpc>
                <a:spcPct val="100000"/>
              </a:lnSpc>
              <a:spcBef>
                <a:spcPct val="20000"/>
              </a:spcBef>
              <a:buClr>
                <a:schemeClr val="tx1"/>
              </a:buClr>
              <a:buSzPct val="115000"/>
              <a:buFont typeface="Wingdings" panose="05000000000000000000" pitchFamily="2" charset="2"/>
              <a:buChar char="ü"/>
            </a:pPr>
            <a:endParaRPr lang="es-AR" altLang="es-AR" sz="2400">
              <a:latin typeface="Times New Roman" panose="02020603050405020304" pitchFamily="18" charset="0"/>
              <a:cs typeface="Times New Roman" panose="02020603050405020304" pitchFamily="18" charset="0"/>
            </a:endParaRPr>
          </a:p>
          <a:p>
            <a:pPr>
              <a:lnSpc>
                <a:spcPct val="100000"/>
              </a:lnSpc>
              <a:spcBef>
                <a:spcPct val="20000"/>
              </a:spcBef>
              <a:buClr>
                <a:schemeClr val="tx1"/>
              </a:buClr>
              <a:buSzPct val="115000"/>
              <a:buFont typeface="Wingdings" panose="05000000000000000000" pitchFamily="2" charset="2"/>
              <a:buChar char="ü"/>
            </a:pPr>
            <a:r>
              <a:rPr lang="es-AR" altLang="es-AR" sz="2400">
                <a:latin typeface="Times New Roman" panose="02020603050405020304" pitchFamily="18" charset="0"/>
                <a:cs typeface="Times New Roman" panose="02020603050405020304" pitchFamily="18" charset="0"/>
              </a:rPr>
              <a:t>El control aduanero en la ley N° 22.415 (código aduanero)</a:t>
            </a:r>
          </a:p>
          <a:p>
            <a:pPr>
              <a:lnSpc>
                <a:spcPct val="100000"/>
              </a:lnSpc>
              <a:spcBef>
                <a:spcPct val="20000"/>
              </a:spcBef>
              <a:buClr>
                <a:schemeClr val="tx1"/>
              </a:buClr>
              <a:buSzPct val="115000"/>
              <a:buFont typeface="Wingdings" panose="05000000000000000000" pitchFamily="2" charset="2"/>
              <a:buChar char="ü"/>
            </a:pPr>
            <a:endParaRPr lang="es-AR" altLang="es-AR">
              <a:latin typeface="Times New Roman" panose="02020603050405020304" pitchFamily="18" charset="0"/>
              <a:cs typeface="Times New Roman" panose="02020603050405020304" pitchFamily="18" charset="0"/>
            </a:endParaRPr>
          </a:p>
          <a:p>
            <a:pPr>
              <a:buFont typeface="Arial" panose="020B0604020202020204" pitchFamily="34" charset="0"/>
              <a:buNone/>
            </a:pPr>
            <a:endParaRPr lang="es-ES" altLang="es-AR" sz="29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60BE247-14D0-4BCF-A38A-4421975B75F0}"/>
              </a:ext>
            </a:extLst>
          </p:cNvPr>
          <p:cNvSpPr>
            <a:spLocks noGrp="1" noChangeArrowheads="1"/>
          </p:cNvSpPr>
          <p:nvPr>
            <p:ph type="title"/>
          </p:nvPr>
        </p:nvSpPr>
        <p:spPr>
          <a:xfrm>
            <a:off x="788988" y="228600"/>
            <a:ext cx="10239375" cy="679450"/>
          </a:xfrm>
          <a:ln>
            <a:solidFill>
              <a:schemeClr val="accent1"/>
            </a:solidFill>
            <a:miter lim="800000"/>
            <a:headEnd/>
            <a:tailEnd/>
          </a:ln>
        </p:spPr>
        <p:txBody>
          <a:bodyPr/>
          <a:lstStyle/>
          <a:p>
            <a:pPr algn="ctr"/>
            <a:r>
              <a:rPr lang="es-AR" altLang="es-AR" sz="2800" b="1" i="1" dirty="0">
                <a:effectLst/>
                <a:latin typeface="Times New Roman" panose="02020603050405020304" pitchFamily="18" charset="0"/>
              </a:rPr>
              <a:t>JURISPRUDENCIA SOBRE BIEN JURIDICO</a:t>
            </a:r>
            <a:r>
              <a:rPr lang="es-AR" altLang="es-AR" sz="2800" b="1" i="1" dirty="0">
                <a:solidFill>
                  <a:srgbClr val="002060"/>
                </a:solidFill>
                <a:effectLst/>
                <a:latin typeface="Times New Roman" panose="02020603050405020304" pitchFamily="18" charset="0"/>
              </a:rPr>
              <a:t> </a:t>
            </a:r>
            <a:endParaRPr lang="es-ES" altLang="es-AR" sz="2800" b="1" i="1" dirty="0">
              <a:solidFill>
                <a:srgbClr val="002060"/>
              </a:solidFill>
              <a:effectLst/>
              <a:latin typeface="Times New Roman" panose="02020603050405020304" pitchFamily="18" charset="0"/>
            </a:endParaRPr>
          </a:p>
        </p:txBody>
      </p:sp>
      <p:sp>
        <p:nvSpPr>
          <p:cNvPr id="23556" name="Rectangle 4">
            <a:extLst>
              <a:ext uri="{FF2B5EF4-FFF2-40B4-BE49-F238E27FC236}">
                <a16:creationId xmlns:a16="http://schemas.microsoft.com/office/drawing/2014/main" id="{2F069164-005A-4893-8E3C-10FEE3022EDA}"/>
              </a:ext>
            </a:extLst>
          </p:cNvPr>
          <p:cNvSpPr>
            <a:spLocks noGrp="1" noChangeArrowheads="1"/>
          </p:cNvSpPr>
          <p:nvPr>
            <p:ph sz="half" idx="1"/>
          </p:nvPr>
        </p:nvSpPr>
        <p:spPr>
          <a:xfrm>
            <a:off x="443345" y="1052513"/>
            <a:ext cx="11166763" cy="5445125"/>
          </a:xfrm>
        </p:spPr>
        <p:txBody>
          <a:bodyPr rtlCol="0">
            <a:normAutofit/>
          </a:bodyPr>
          <a:lstStyle/>
          <a:p>
            <a:pPr indent="0" fontAlgn="auto">
              <a:spcBef>
                <a:spcPts val="0"/>
              </a:spcBef>
              <a:buFont typeface="Wingdings" panose="05000000000000000000" pitchFamily="2" charset="2"/>
              <a:buChar char="ü"/>
              <a:defRPr/>
            </a:pPr>
            <a:r>
              <a:rPr lang="es-AR" altLang="es-AR" sz="2400" i="1" dirty="0">
                <a:latin typeface="Times New Roman" panose="02020603050405020304" pitchFamily="18" charset="0"/>
                <a:cs typeface="Times New Roman" panose="02020603050405020304" pitchFamily="18" charset="0"/>
              </a:rPr>
              <a:t>Corral Javier Omar. C.N.P.E. Sala B del 19.04.2002 </a:t>
            </a:r>
            <a:r>
              <a:rPr lang="es-AR" altLang="es-AR" sz="2400" dirty="0">
                <a:latin typeface="Times New Roman" panose="02020603050405020304" pitchFamily="18" charset="0"/>
                <a:cs typeface="Times New Roman" panose="02020603050405020304" pitchFamily="18" charset="0"/>
              </a:rPr>
              <a:t>. Diferencia entre fraude. Artículo 174 Código Penal (delito) y defraudación (contravención). Incentivo docente apócrifo</a:t>
            </a:r>
          </a:p>
          <a:p>
            <a:pPr indent="0" fontAlgn="auto">
              <a:spcBef>
                <a:spcPts val="0"/>
              </a:spcBef>
              <a:buFont typeface="Wingdings" panose="05000000000000000000" pitchFamily="2" charset="2"/>
              <a:buChar char="ü"/>
              <a:defRPr/>
            </a:pPr>
            <a:endParaRPr lang="es-AR" altLang="es-AR" sz="2400" dirty="0">
              <a:latin typeface="Times New Roman" panose="02020603050405020304" pitchFamily="18" charset="0"/>
              <a:cs typeface="Times New Roman" panose="02020603050405020304" pitchFamily="18" charset="0"/>
            </a:endParaRPr>
          </a:p>
          <a:p>
            <a:pPr indent="0" fontAlgn="auto">
              <a:spcBef>
                <a:spcPts val="0"/>
              </a:spcBef>
              <a:buFont typeface="Wingdings" panose="05000000000000000000" pitchFamily="2" charset="2"/>
              <a:buChar char="ü"/>
              <a:defRPr/>
            </a:pPr>
            <a:r>
              <a:rPr lang="es-AR" altLang="es-AR" sz="2400" dirty="0">
                <a:latin typeface="Times New Roman" panose="02020603050405020304" pitchFamily="18" charset="0"/>
                <a:cs typeface="Times New Roman" panose="02020603050405020304" pitchFamily="18" charset="0"/>
              </a:rPr>
              <a:t> </a:t>
            </a:r>
            <a:r>
              <a:rPr lang="es-AR" sz="2400" i="1" dirty="0">
                <a:latin typeface="Times New Roman" panose="02020603050405020304" pitchFamily="18" charset="0"/>
                <a:ea typeface="Times New Roman" panose="02020603050405020304" pitchFamily="18" charset="0"/>
              </a:rPr>
              <a:t>Jeong </a:t>
            </a:r>
            <a:r>
              <a:rPr lang="es-AR" sz="2400" i="1" dirty="0" err="1">
                <a:latin typeface="Times New Roman" panose="02020603050405020304" pitchFamily="18" charset="0"/>
                <a:ea typeface="Times New Roman" panose="02020603050405020304" pitchFamily="18" charset="0"/>
              </a:rPr>
              <a:t>Kwang</a:t>
            </a:r>
            <a:r>
              <a:rPr lang="es-AR" sz="2400" i="1" dirty="0">
                <a:latin typeface="Times New Roman" panose="02020603050405020304" pitchFamily="18" charset="0"/>
                <a:ea typeface="Times New Roman" panose="02020603050405020304" pitchFamily="18" charset="0"/>
              </a:rPr>
              <a:t> </a:t>
            </a:r>
            <a:r>
              <a:rPr lang="es-AR" sz="2400" i="1" dirty="0" err="1">
                <a:latin typeface="Times New Roman" panose="02020603050405020304" pitchFamily="18" charset="0"/>
                <a:ea typeface="Times New Roman" panose="02020603050405020304" pitchFamily="18" charset="0"/>
              </a:rPr>
              <a:t>Soo</a:t>
            </a:r>
            <a:r>
              <a:rPr lang="es-AR" sz="2400" i="1" dirty="0">
                <a:latin typeface="Times New Roman" panose="02020603050405020304" pitchFamily="18" charset="0"/>
                <a:ea typeface="Times New Roman" panose="02020603050405020304" pitchFamily="18" charset="0"/>
              </a:rPr>
              <a:t> </a:t>
            </a:r>
            <a:r>
              <a:rPr lang="es-AR" sz="2400" dirty="0">
                <a:latin typeface="Times New Roman" panose="02020603050405020304" pitchFamily="18" charset="0"/>
                <a:ea typeface="Times New Roman" panose="02020603050405020304" pitchFamily="18" charset="0"/>
              </a:rPr>
              <a:t>- Cámara Nacional de Apelaciones en lo Penal Económico, sala B - 15/04/2005. Clausura a favor del fisco</a:t>
            </a:r>
          </a:p>
          <a:p>
            <a:pPr marL="0" indent="0" fontAlgn="auto">
              <a:spcBef>
                <a:spcPts val="0"/>
              </a:spcBef>
              <a:buFont typeface="Arial" panose="020B0604020202020204" pitchFamily="34" charset="0"/>
              <a:buNone/>
              <a:defRPr/>
            </a:pPr>
            <a:endParaRPr lang="es-AR" altLang="es-AR" sz="2400" dirty="0">
              <a:latin typeface="Times New Roman" panose="02020603050405020304" pitchFamily="18" charset="0"/>
              <a:cs typeface="Times New Roman" panose="02020603050405020304" pitchFamily="18" charset="0"/>
            </a:endParaRPr>
          </a:p>
          <a:p>
            <a:pPr indent="0" fontAlgn="auto">
              <a:spcBef>
                <a:spcPts val="0"/>
              </a:spcBef>
              <a:buFont typeface="Wingdings" panose="05000000000000000000" pitchFamily="2" charset="2"/>
              <a:buChar char="ü"/>
              <a:defRPr/>
            </a:pPr>
            <a:r>
              <a:rPr lang="es-AR" altLang="es-AR" sz="2400" i="1" dirty="0">
                <a:latin typeface="Times New Roman" panose="02020603050405020304" pitchFamily="18" charset="0"/>
                <a:cs typeface="Times New Roman" panose="02020603050405020304" pitchFamily="18" charset="0"/>
              </a:rPr>
              <a:t>Álvarez Alberto Oscar. TFN Sala D del 12/02/08</a:t>
            </a:r>
            <a:r>
              <a:rPr lang="es-AR" altLang="es-AR" sz="2400" dirty="0">
                <a:latin typeface="Times New Roman" panose="02020603050405020304" pitchFamily="18" charset="0"/>
                <a:cs typeface="Times New Roman" panose="02020603050405020304" pitchFamily="18" charset="0"/>
              </a:rPr>
              <a:t>. Aplicables los  principios penales. Sanción por dolo. Presunciones de dolo</a:t>
            </a:r>
          </a:p>
          <a:p>
            <a:pPr indent="0" fontAlgn="auto">
              <a:spcBef>
                <a:spcPts val="0"/>
              </a:spcBef>
              <a:buFont typeface="Wingdings" panose="05000000000000000000" pitchFamily="2" charset="2"/>
              <a:buChar char="ü"/>
              <a:defRPr/>
            </a:pPr>
            <a:endParaRPr lang="es-AR" altLang="es-AR" sz="2400" dirty="0">
              <a:latin typeface="Times New Roman" panose="02020603050405020304" pitchFamily="18" charset="0"/>
              <a:cs typeface="Times New Roman" panose="02020603050405020304" pitchFamily="18" charset="0"/>
            </a:endParaRPr>
          </a:p>
          <a:p>
            <a:pPr indent="0" fontAlgn="auto">
              <a:spcBef>
                <a:spcPts val="0"/>
              </a:spcBef>
              <a:buFont typeface="Wingdings" panose="05000000000000000000" pitchFamily="2" charset="2"/>
              <a:buChar char="ü"/>
              <a:defRPr/>
            </a:pPr>
            <a:r>
              <a:rPr lang="es-AR" altLang="es-AR" sz="2400" i="1" dirty="0">
                <a:latin typeface="Times New Roman" panose="02020603050405020304" pitchFamily="18" charset="0"/>
                <a:cs typeface="Times New Roman" panose="02020603050405020304" pitchFamily="18" charset="0"/>
              </a:rPr>
              <a:t>Maritime Services Line Argentina SA c/DGA </a:t>
            </a:r>
            <a:r>
              <a:rPr lang="es-AR" altLang="es-AR" sz="2400" dirty="0">
                <a:latin typeface="Times New Roman" panose="02020603050405020304" pitchFamily="18" charset="0"/>
                <a:cs typeface="Times New Roman" panose="02020603050405020304" pitchFamily="18" charset="0"/>
              </a:rPr>
              <a:t>sobre Código Aduanero Ley 22.415 CNACAF sala III del 02/02/2017- A favor del fisco</a:t>
            </a:r>
          </a:p>
          <a:p>
            <a:pPr fontAlgn="auto">
              <a:spcAft>
                <a:spcPts val="0"/>
              </a:spcAft>
              <a:buFont typeface="Arial" panose="020B0604020202020204" pitchFamily="34" charset="0"/>
              <a:buNone/>
              <a:defRPr/>
            </a:pPr>
            <a:endParaRPr lang="es-ES" altLang="es-AR" sz="29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a:extLst>
              <a:ext uri="{FF2B5EF4-FFF2-40B4-BE49-F238E27FC236}">
                <a16:creationId xmlns:a16="http://schemas.microsoft.com/office/drawing/2014/main" id="{33324D25-8CE1-4EAF-80BF-25442E831F87}"/>
              </a:ext>
            </a:extLst>
          </p:cNvPr>
          <p:cNvSpPr>
            <a:spLocks noGrp="1"/>
          </p:cNvSpPr>
          <p:nvPr>
            <p:ph type="title"/>
          </p:nvPr>
        </p:nvSpPr>
        <p:spPr>
          <a:xfrm>
            <a:off x="858838" y="274638"/>
            <a:ext cx="10266362" cy="777875"/>
          </a:xfrm>
          <a:ln>
            <a:solidFill>
              <a:schemeClr val="accent1"/>
            </a:solidFill>
            <a:miter lim="800000"/>
            <a:headEnd/>
            <a:tailEnd/>
          </a:ln>
        </p:spPr>
        <p:txBody>
          <a:bodyPr/>
          <a:lstStyle/>
          <a:p>
            <a:pPr algn="ctr"/>
            <a:r>
              <a:rPr lang="es-AR" altLang="es-AR" sz="2800" b="1" i="1" dirty="0">
                <a:latin typeface="Times New Roman" panose="02020603050405020304" pitchFamily="18" charset="0"/>
                <a:cs typeface="Times New Roman" panose="02020603050405020304" pitchFamily="18" charset="0"/>
              </a:rPr>
              <a:t>Principios Penales </a:t>
            </a:r>
          </a:p>
        </p:txBody>
      </p:sp>
      <p:sp>
        <p:nvSpPr>
          <p:cNvPr id="18435" name="2 Marcador de contenido">
            <a:extLst>
              <a:ext uri="{FF2B5EF4-FFF2-40B4-BE49-F238E27FC236}">
                <a16:creationId xmlns:a16="http://schemas.microsoft.com/office/drawing/2014/main" id="{3DD6D0F5-62DE-44A1-AFD1-DCF805CDED58}"/>
              </a:ext>
            </a:extLst>
          </p:cNvPr>
          <p:cNvSpPr>
            <a:spLocks noGrp="1" noChangeArrowheads="1"/>
          </p:cNvSpPr>
          <p:nvPr>
            <p:ph idx="1"/>
          </p:nvPr>
        </p:nvSpPr>
        <p:spPr>
          <a:xfrm>
            <a:off x="1011238" y="1412875"/>
            <a:ext cx="10113962" cy="4624388"/>
          </a:xfrm>
        </p:spPr>
        <p:txBody>
          <a:bodyPr/>
          <a:lstStyle/>
          <a:p>
            <a:pPr>
              <a:buFont typeface="Wingdings" panose="05000000000000000000" pitchFamily="2" charset="2"/>
              <a:buChar char="ü"/>
            </a:pPr>
            <a:r>
              <a:rPr lang="es-AR" altLang="es-AR" sz="2400">
                <a:latin typeface="Times New Roman" panose="02020603050405020304" pitchFamily="18" charset="0"/>
                <a:cs typeface="Times New Roman" panose="02020603050405020304" pitchFamily="18" charset="0"/>
              </a:rPr>
              <a:t>Legalidad</a:t>
            </a:r>
          </a:p>
          <a:p>
            <a:pPr>
              <a:buFont typeface="Wingdings" panose="05000000000000000000" pitchFamily="2" charset="2"/>
              <a:buChar char="ü"/>
            </a:pPr>
            <a:r>
              <a:rPr lang="es-AR" altLang="es-AR" sz="2400">
                <a:latin typeface="Times New Roman" panose="02020603050405020304" pitchFamily="18" charset="0"/>
                <a:cs typeface="Times New Roman" panose="02020603050405020304" pitchFamily="18" charset="0"/>
              </a:rPr>
              <a:t>Imputabilidad y Culpabilidad</a:t>
            </a:r>
          </a:p>
          <a:p>
            <a:pPr>
              <a:buFont typeface="Wingdings" panose="05000000000000000000" pitchFamily="2" charset="2"/>
              <a:buChar char="ü"/>
            </a:pPr>
            <a:r>
              <a:rPr lang="es-AR" altLang="es-AR" sz="2400">
                <a:latin typeface="Times New Roman" panose="02020603050405020304" pitchFamily="18" charset="0"/>
                <a:cs typeface="Times New Roman" panose="02020603050405020304" pitchFamily="18" charset="0"/>
              </a:rPr>
              <a:t>Razonabilidad de la pena</a:t>
            </a:r>
          </a:p>
          <a:p>
            <a:pPr>
              <a:buFont typeface="Wingdings" panose="05000000000000000000" pitchFamily="2" charset="2"/>
              <a:buChar char="ü"/>
            </a:pPr>
            <a:r>
              <a:rPr lang="es-AR" altLang="es-AR" sz="2400">
                <a:latin typeface="Times New Roman" panose="02020603050405020304" pitchFamily="18" charset="0"/>
                <a:cs typeface="Times New Roman" panose="02020603050405020304" pitchFamily="18" charset="0"/>
              </a:rPr>
              <a:t>Principio de inocencia</a:t>
            </a:r>
          </a:p>
          <a:p>
            <a:pPr>
              <a:buFont typeface="Wingdings" panose="05000000000000000000" pitchFamily="2" charset="2"/>
              <a:buChar char="ü"/>
            </a:pPr>
            <a:r>
              <a:rPr lang="es-AR" altLang="es-AR" sz="2400">
                <a:latin typeface="Times New Roman" panose="02020603050405020304" pitchFamily="18" charset="0"/>
                <a:cs typeface="Times New Roman" panose="02020603050405020304" pitchFamily="18" charset="0"/>
              </a:rPr>
              <a:t>Principio del debido proceso</a:t>
            </a:r>
          </a:p>
          <a:p>
            <a:pPr>
              <a:buFont typeface="Wingdings" panose="05000000000000000000" pitchFamily="2" charset="2"/>
              <a:buChar char="ü"/>
            </a:pPr>
            <a:r>
              <a:rPr lang="es-AR" altLang="es-AR" sz="2400">
                <a:latin typeface="Times New Roman" panose="02020603050405020304" pitchFamily="18" charset="0"/>
                <a:cs typeface="Times New Roman" panose="02020603050405020304" pitchFamily="18" charset="0"/>
              </a:rPr>
              <a:t>Non bis in ídem (Persecución múltiple)</a:t>
            </a:r>
          </a:p>
          <a:p>
            <a:pPr>
              <a:buFont typeface="Wingdings" panose="05000000000000000000" pitchFamily="2" charset="2"/>
              <a:buChar char="ü"/>
            </a:pPr>
            <a:r>
              <a:rPr lang="es-AR" altLang="es-AR" sz="2400">
                <a:latin typeface="Times New Roman" panose="02020603050405020304" pitchFamily="18" charset="0"/>
                <a:cs typeface="Times New Roman" panose="02020603050405020304" pitchFamily="18" charset="0"/>
              </a:rPr>
              <a:t>Irretroactividad de las normas</a:t>
            </a:r>
          </a:p>
          <a:p>
            <a:pPr>
              <a:buFont typeface="Wingdings" panose="05000000000000000000" pitchFamily="2" charset="2"/>
              <a:buChar char="ü"/>
            </a:pPr>
            <a:r>
              <a:rPr lang="es-AR" altLang="es-AR" sz="2400">
                <a:latin typeface="Times New Roman" panose="02020603050405020304" pitchFamily="18" charset="0"/>
                <a:cs typeface="Times New Roman" panose="02020603050405020304" pitchFamily="18" charset="0"/>
              </a:rPr>
              <a:t>Ley Penal más benigna</a:t>
            </a:r>
          </a:p>
          <a:p>
            <a:endParaRPr lang="es-AR" altLang="es-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9D637642-B622-4D50-BE2B-D02FE029681B}"/>
              </a:ext>
            </a:extLst>
          </p:cNvPr>
          <p:cNvSpPr>
            <a:spLocks noGrp="1" noChangeArrowheads="1"/>
          </p:cNvSpPr>
          <p:nvPr>
            <p:ph type="title"/>
          </p:nvPr>
        </p:nvSpPr>
        <p:spPr>
          <a:xfrm>
            <a:off x="665163" y="228600"/>
            <a:ext cx="10764837" cy="685800"/>
          </a:xfrm>
          <a:ln>
            <a:solidFill>
              <a:schemeClr val="accent1"/>
            </a:solidFill>
            <a:miter lim="800000"/>
            <a:headEnd/>
            <a:tailEnd/>
          </a:ln>
        </p:spPr>
        <p:txBody>
          <a:bodyPr/>
          <a:lstStyle/>
          <a:p>
            <a:pPr algn="ctr"/>
            <a:r>
              <a:rPr lang="es-ES" altLang="es-AR" sz="2800" b="1" i="1">
                <a:latin typeface="Times New Roman" panose="02020603050405020304" pitchFamily="18" charset="0"/>
              </a:rPr>
              <a:t>Jurisprudencia sobre principios penales</a:t>
            </a:r>
          </a:p>
        </p:txBody>
      </p:sp>
      <p:sp>
        <p:nvSpPr>
          <p:cNvPr id="22532" name="Rectangle 4">
            <a:extLst>
              <a:ext uri="{FF2B5EF4-FFF2-40B4-BE49-F238E27FC236}">
                <a16:creationId xmlns:a16="http://schemas.microsoft.com/office/drawing/2014/main" id="{AAF63AD8-BED9-4F80-9B82-57D9C5476887}"/>
              </a:ext>
            </a:extLst>
          </p:cNvPr>
          <p:cNvSpPr>
            <a:spLocks noGrp="1" noChangeArrowheads="1"/>
          </p:cNvSpPr>
          <p:nvPr>
            <p:ph sz="half" idx="1"/>
          </p:nvPr>
        </p:nvSpPr>
        <p:spPr>
          <a:xfrm>
            <a:off x="665163" y="914400"/>
            <a:ext cx="10875673" cy="5329237"/>
          </a:xfrm>
        </p:spPr>
        <p:txBody>
          <a:bodyPr rtlCol="0">
            <a:normAutofit/>
          </a:bodyPr>
          <a:lstStyle/>
          <a:p>
            <a:pPr fontAlgn="auto">
              <a:spcAft>
                <a:spcPts val="0"/>
              </a:spcAft>
              <a:buFont typeface="Wingdings" panose="05000000000000000000" pitchFamily="2" charset="2"/>
              <a:buChar char="ü"/>
              <a:defRPr/>
            </a:pPr>
            <a:r>
              <a:rPr lang="es-AR" altLang="es-AR" sz="2400" dirty="0">
                <a:effectLst/>
                <a:latin typeface="Times New Roman" panose="02020603050405020304" pitchFamily="18" charset="0"/>
                <a:cs typeface="Calibri" panose="020F0502020204030204" pitchFamily="34" charset="0"/>
              </a:rPr>
              <a:t>En el campo del derecho represivo tributario rige el </a:t>
            </a:r>
            <a:r>
              <a:rPr lang="es-AR" altLang="es-AR" sz="2400" b="1" i="1" dirty="0">
                <a:effectLst/>
                <a:latin typeface="Times New Roman" panose="02020603050405020304" pitchFamily="18" charset="0"/>
                <a:cs typeface="Calibri" panose="020F0502020204030204" pitchFamily="34" charset="0"/>
              </a:rPr>
              <a:t>criterio de la personalidad de la pena </a:t>
            </a:r>
            <a:r>
              <a:rPr lang="es-AR" altLang="es-AR" sz="2400" dirty="0">
                <a:effectLst/>
                <a:latin typeface="Times New Roman" panose="02020603050405020304" pitchFamily="18" charset="0"/>
                <a:cs typeface="Calibri" panose="020F0502020204030204" pitchFamily="34" charset="0"/>
              </a:rPr>
              <a:t>que, sólo puede ser reprimido aquel a quien la acción punible pueda ser atribuida tanto objetiva como subjetivamente. (Parafina del Plata –CSJN - 1968)</a:t>
            </a:r>
          </a:p>
          <a:p>
            <a:pPr fontAlgn="auto">
              <a:spcAft>
                <a:spcPts val="0"/>
              </a:spcAft>
              <a:buFont typeface="Wingdings" panose="05000000000000000000" pitchFamily="2" charset="2"/>
              <a:buChar char="ü"/>
              <a:defRPr/>
            </a:pPr>
            <a:endParaRPr lang="es-AR" altLang="es-AR" sz="2400" dirty="0">
              <a:effectLst/>
              <a:latin typeface="Times New Roman" panose="02020603050405020304" pitchFamily="18" charset="0"/>
              <a:cs typeface="Calibri" panose="020F0502020204030204" pitchFamily="34" charset="0"/>
            </a:endParaRPr>
          </a:p>
          <a:p>
            <a:pPr fontAlgn="auto">
              <a:lnSpc>
                <a:spcPct val="100000"/>
              </a:lnSpc>
              <a:spcBef>
                <a:spcPct val="0"/>
              </a:spcBef>
              <a:spcAft>
                <a:spcPts val="0"/>
              </a:spcAft>
              <a:buClr>
                <a:schemeClr val="tx1"/>
              </a:buClr>
              <a:buSzPct val="80000"/>
              <a:buFont typeface="Wingdings" panose="05000000000000000000" pitchFamily="2" charset="2"/>
              <a:buChar char="ü"/>
              <a:defRPr/>
            </a:pPr>
            <a:r>
              <a:rPr lang="es-AR" altLang="es-AR" sz="2400" b="1" i="1" dirty="0" err="1">
                <a:effectLst/>
                <a:latin typeface="Times New Roman" panose="02020603050405020304" pitchFamily="18" charset="0"/>
                <a:cs typeface="Times New Roman" panose="02020603050405020304" pitchFamily="18" charset="0"/>
              </a:rPr>
              <a:t>Molteni</a:t>
            </a:r>
            <a:r>
              <a:rPr lang="es-AR" altLang="es-AR" sz="2400" b="1" i="1" dirty="0">
                <a:effectLst/>
                <a:latin typeface="Times New Roman" panose="02020603050405020304" pitchFamily="18" charset="0"/>
                <a:cs typeface="Times New Roman" panose="02020603050405020304" pitchFamily="18" charset="0"/>
              </a:rPr>
              <a:t>, María Mar</a:t>
            </a:r>
            <a:r>
              <a:rPr lang="es-AR" altLang="es-AR" sz="2400" i="1" dirty="0">
                <a:effectLst/>
                <a:latin typeface="Times New Roman" panose="02020603050405020304" pitchFamily="18" charset="0"/>
                <a:cs typeface="Times New Roman" panose="02020603050405020304" pitchFamily="18" charset="0"/>
              </a:rPr>
              <a:t>garita - CNACAF, sala I - 14/02/2017. Principio de legalidad</a:t>
            </a:r>
          </a:p>
          <a:p>
            <a:pPr fontAlgn="auto">
              <a:lnSpc>
                <a:spcPct val="100000"/>
              </a:lnSpc>
              <a:spcBef>
                <a:spcPct val="0"/>
              </a:spcBef>
              <a:spcAft>
                <a:spcPts val="0"/>
              </a:spcAft>
              <a:buClr>
                <a:schemeClr val="tx1"/>
              </a:buClr>
              <a:buSzPct val="80000"/>
              <a:buFont typeface="Wingdings" panose="05000000000000000000" pitchFamily="2" charset="2"/>
              <a:buChar char="ü"/>
              <a:defRPr/>
            </a:pPr>
            <a:endParaRPr lang="es-AR" altLang="es-AR" sz="2400" i="1" dirty="0">
              <a:effectLst/>
              <a:latin typeface="Times New Roman" panose="02020603050405020304" pitchFamily="18" charset="0"/>
              <a:cs typeface="Times New Roman" panose="02020603050405020304" pitchFamily="18" charset="0"/>
            </a:endParaRPr>
          </a:p>
          <a:p>
            <a:pPr fontAlgn="auto">
              <a:lnSpc>
                <a:spcPct val="100000"/>
              </a:lnSpc>
              <a:spcBef>
                <a:spcPct val="0"/>
              </a:spcBef>
              <a:spcAft>
                <a:spcPts val="0"/>
              </a:spcAft>
              <a:buClr>
                <a:schemeClr val="tx1"/>
              </a:buClr>
              <a:buSzPct val="80000"/>
              <a:buFont typeface="Wingdings" panose="05000000000000000000" pitchFamily="2" charset="2"/>
              <a:buChar char="ü"/>
              <a:defRPr/>
            </a:pPr>
            <a:r>
              <a:rPr lang="es-AR" altLang="es-AR" sz="2400" i="1" dirty="0">
                <a:effectLst/>
                <a:latin typeface="Times New Roman" panose="02020603050405020304" pitchFamily="18" charset="0"/>
                <a:cs typeface="Times New Roman" panose="02020603050405020304" pitchFamily="18" charset="0"/>
              </a:rPr>
              <a:t> </a:t>
            </a:r>
            <a:r>
              <a:rPr lang="es-AR" altLang="es-AR" sz="2400" b="1" i="1" dirty="0" err="1">
                <a:effectLst/>
                <a:latin typeface="Times New Roman" panose="02020603050405020304" pitchFamily="18" charset="0"/>
                <a:cs typeface="Times New Roman" panose="02020603050405020304" pitchFamily="18" charset="0"/>
              </a:rPr>
              <a:t>Profum</a:t>
            </a:r>
            <a:r>
              <a:rPr lang="es-AR" altLang="es-AR" sz="2400" b="1" i="1" dirty="0">
                <a:effectLst/>
                <a:latin typeface="Times New Roman" panose="02020603050405020304" pitchFamily="18" charset="0"/>
                <a:cs typeface="Times New Roman" panose="02020603050405020304" pitchFamily="18" charset="0"/>
              </a:rPr>
              <a:t> SA </a:t>
            </a:r>
            <a:r>
              <a:rPr lang="es-AR" altLang="es-AR" sz="2400" i="1" dirty="0">
                <a:effectLst/>
                <a:latin typeface="Times New Roman" panose="02020603050405020304" pitchFamily="18" charset="0"/>
                <a:cs typeface="Times New Roman" panose="02020603050405020304" pitchFamily="18" charset="0"/>
              </a:rPr>
              <a:t>– Tribunal Fiscal de la Nación, sala A -16/06/2014. Principio non bis in ídem.</a:t>
            </a:r>
          </a:p>
          <a:p>
            <a:pPr fontAlgn="auto">
              <a:lnSpc>
                <a:spcPct val="100000"/>
              </a:lnSpc>
              <a:spcBef>
                <a:spcPct val="0"/>
              </a:spcBef>
              <a:spcAft>
                <a:spcPts val="0"/>
              </a:spcAft>
              <a:buClr>
                <a:schemeClr val="tx1"/>
              </a:buClr>
              <a:buSzPct val="80000"/>
              <a:buFont typeface="Wingdings" panose="05000000000000000000" pitchFamily="2" charset="2"/>
              <a:buChar char="ü"/>
              <a:defRPr/>
            </a:pPr>
            <a:endParaRPr lang="es-AR" altLang="es-AR" sz="2400" i="1" dirty="0">
              <a:effectLst/>
              <a:latin typeface="Times New Roman" panose="02020603050405020304" pitchFamily="18" charset="0"/>
              <a:cs typeface="Times New Roman" panose="02020603050405020304" pitchFamily="18" charset="0"/>
            </a:endParaRPr>
          </a:p>
          <a:p>
            <a:pPr fontAlgn="auto">
              <a:lnSpc>
                <a:spcPct val="100000"/>
              </a:lnSpc>
              <a:spcBef>
                <a:spcPct val="0"/>
              </a:spcBef>
              <a:spcAft>
                <a:spcPts val="0"/>
              </a:spcAft>
              <a:buClr>
                <a:schemeClr val="tx1"/>
              </a:buClr>
              <a:buSzPct val="80000"/>
              <a:buFont typeface="Wingdings" panose="05000000000000000000" pitchFamily="2" charset="2"/>
              <a:buChar char="ü"/>
              <a:defRPr/>
            </a:pPr>
            <a:r>
              <a:rPr lang="es-AR" altLang="es-AR" sz="2400" b="1" i="1" dirty="0">
                <a:effectLst/>
                <a:latin typeface="Times New Roman" panose="02020603050405020304" pitchFamily="18" charset="0"/>
                <a:cs typeface="Times New Roman" panose="02020603050405020304" pitchFamily="18" charset="0"/>
              </a:rPr>
              <a:t>Martínez Rivero Rodrigo</a:t>
            </a:r>
            <a:r>
              <a:rPr lang="es-AR" altLang="es-AR" sz="2400" i="1" dirty="0">
                <a:effectLst/>
                <a:latin typeface="Times New Roman" panose="02020603050405020304" pitchFamily="18" charset="0"/>
                <a:cs typeface="Times New Roman" panose="02020603050405020304" pitchFamily="18" charset="0"/>
              </a:rPr>
              <a:t>, C.F. Casación Penal, sala II del 19/12/2014. Principio de insignificancia yo bagatela</a:t>
            </a:r>
          </a:p>
          <a:p>
            <a:pPr fontAlgn="auto">
              <a:lnSpc>
                <a:spcPct val="100000"/>
              </a:lnSpc>
              <a:spcBef>
                <a:spcPct val="0"/>
              </a:spcBef>
              <a:spcAft>
                <a:spcPts val="0"/>
              </a:spcAft>
              <a:buClr>
                <a:schemeClr val="tx1"/>
              </a:buClr>
              <a:buSzPct val="80000"/>
              <a:buFont typeface="Wingdings" panose="05000000000000000000" pitchFamily="2" charset="2"/>
              <a:buChar char="ü"/>
              <a:defRPr/>
            </a:pPr>
            <a:endParaRPr lang="es-AR" altLang="es-AR" sz="2400" i="1" dirty="0">
              <a:latin typeface="Times New Roman" panose="02020603050405020304" pitchFamily="18" charset="0"/>
              <a:cs typeface="Times New Roman" panose="02020603050405020304" pitchFamily="18" charset="0"/>
            </a:endParaRPr>
          </a:p>
          <a:p>
            <a:pPr fontAlgn="auto">
              <a:spcAft>
                <a:spcPts val="0"/>
              </a:spcAft>
              <a:buFont typeface="Wingdings" panose="05000000000000000000" pitchFamily="2" charset="2"/>
              <a:buChar char="ü"/>
              <a:defRPr/>
            </a:pPr>
            <a:endParaRPr lang="es-AR" altLang="es-AR" sz="2400" dirty="0">
              <a:effectLst>
                <a:outerShdw blurRad="38100" dist="38100" dir="2700000" algn="tl">
                  <a:srgbClr val="2A5B7F"/>
                </a:outerShdw>
              </a:effectLst>
              <a:latin typeface="Times New Roman" panose="02020603050405020304" pitchFamily="18" charset="0"/>
              <a:cs typeface="Times New Roman" panose="02020603050405020304" pitchFamily="18" charset="0"/>
            </a:endParaRPr>
          </a:p>
          <a:p>
            <a:pPr fontAlgn="auto">
              <a:spcAft>
                <a:spcPts val="0"/>
              </a:spcAft>
              <a:defRPr/>
            </a:pPr>
            <a:endParaRPr lang="es-AR" altLang="es-AR" sz="3000" dirty="0">
              <a:effectLst>
                <a:outerShdw blurRad="38100" dist="38100" dir="2700000" algn="tl">
                  <a:srgbClr val="2A5B7F"/>
                </a:outerShdw>
              </a:effectLst>
            </a:endParaRPr>
          </a:p>
          <a:p>
            <a:pPr fontAlgn="auto">
              <a:spcAft>
                <a:spcPts val="0"/>
              </a:spcAft>
              <a:buFont typeface="Wingdings" panose="05000000000000000000" pitchFamily="2" charset="2"/>
              <a:buNone/>
              <a:defRPr/>
            </a:pPr>
            <a:endParaRPr lang="es-ES" altLang="es-AR" sz="2900" dirty="0">
              <a:effectLst>
                <a:outerShdw blurRad="38100" dist="38100" dir="2700000" algn="tl">
                  <a:srgbClr val="2A5B7F"/>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E2F725-D83E-4135-B2D2-D3F2671BCF7E}"/>
              </a:ext>
            </a:extLst>
          </p:cNvPr>
          <p:cNvSpPr>
            <a:spLocks noGrp="1"/>
          </p:cNvSpPr>
          <p:nvPr>
            <p:ph type="title"/>
          </p:nvPr>
        </p:nvSpPr>
        <p:spPr>
          <a:xfrm>
            <a:off x="554181" y="260351"/>
            <a:ext cx="10889673" cy="587375"/>
          </a:xfrm>
          <a:ln>
            <a:solidFill>
              <a:schemeClr val="bg2"/>
            </a:solidFill>
          </a:ln>
        </p:spPr>
        <p:txBody>
          <a:bodyPr>
            <a:noAutofit/>
          </a:bodyPr>
          <a:lstStyle/>
          <a:p>
            <a:pPr>
              <a:defRPr/>
            </a:pPr>
            <a:r>
              <a:rPr lang="es-AR" altLang="es-AR" sz="2800" i="1" dirty="0">
                <a:solidFill>
                  <a:prstClr val="white"/>
                </a:solidFill>
                <a:latin typeface="Times New Roman" panose="02020603050405020304" pitchFamily="18" charset="0"/>
              </a:rPr>
              <a:t>Imputabilidad del Asesor impositivo</a:t>
            </a:r>
            <a:endParaRPr lang="es-AR" sz="2800" dirty="0"/>
          </a:p>
        </p:txBody>
      </p:sp>
      <p:sp>
        <p:nvSpPr>
          <p:cNvPr id="3" name="Marcador de contenido 2">
            <a:extLst>
              <a:ext uri="{FF2B5EF4-FFF2-40B4-BE49-F238E27FC236}">
                <a16:creationId xmlns:a16="http://schemas.microsoft.com/office/drawing/2014/main" id="{C111CFC4-C579-4C2B-AF26-263106FFF7F2}"/>
              </a:ext>
            </a:extLst>
          </p:cNvPr>
          <p:cNvSpPr>
            <a:spLocks noGrp="1"/>
          </p:cNvSpPr>
          <p:nvPr>
            <p:ph idx="1"/>
          </p:nvPr>
        </p:nvSpPr>
        <p:spPr>
          <a:xfrm>
            <a:off x="554181" y="981076"/>
            <a:ext cx="10889673" cy="5472113"/>
          </a:xfrm>
        </p:spPr>
        <p:txBody>
          <a:bodyPr/>
          <a:lstStyle/>
          <a:p>
            <a:pPr>
              <a:lnSpc>
                <a:spcPct val="100000"/>
              </a:lnSpc>
              <a:spcBef>
                <a:spcPts val="0"/>
              </a:spcBef>
              <a:buFont typeface="Wingdings" panose="05000000000000000000" pitchFamily="2" charset="2"/>
              <a:buChar char="ü"/>
              <a:defRPr/>
            </a:pPr>
            <a:r>
              <a:rPr lang="es-AR" dirty="0"/>
              <a:t> </a:t>
            </a:r>
            <a:r>
              <a:rPr lang="es-AR" sz="2400" dirty="0">
                <a:latin typeface="Times New Roman" panose="02020603050405020304" pitchFamily="18" charset="0"/>
                <a:cs typeface="Times New Roman" panose="02020603050405020304" pitchFamily="18" charset="0"/>
              </a:rPr>
              <a:t>Art. 8)  Ley N° 11.683  Responsabilidad personal y solidaria con los deudores del tributo.</a:t>
            </a:r>
          </a:p>
          <a:p>
            <a:pPr>
              <a:lnSpc>
                <a:spcPct val="100000"/>
              </a:lnSpc>
              <a:spcBef>
                <a:spcPts val="0"/>
              </a:spcBef>
              <a:buFont typeface="Wingdings" panose="05000000000000000000" pitchFamily="2" charset="2"/>
              <a:buChar char="ü"/>
              <a:defRPr/>
            </a:pPr>
            <a:endParaRPr lang="es-AR" sz="24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defRPr/>
            </a:pPr>
            <a:r>
              <a:rPr lang="es-AR" sz="2400" dirty="0">
                <a:latin typeface="Times New Roman" panose="02020603050405020304" pitchFamily="18" charset="0"/>
                <a:cs typeface="Times New Roman" panose="02020603050405020304" pitchFamily="18" charset="0"/>
              </a:rPr>
              <a:t> Art. 8 inc. f) </a:t>
            </a:r>
            <a:r>
              <a:rPr lang="es-MX" sz="2400" dirty="0">
                <a:effectLst/>
                <a:latin typeface="Times New Roman" panose="02020603050405020304" pitchFamily="18" charset="0"/>
                <a:cs typeface="Times New Roman" panose="02020603050405020304" pitchFamily="18" charset="0"/>
              </a:rPr>
              <a:t>Los terceros que, aun cuando no tuvieran deberes tributarios a su cargo, </a:t>
            </a:r>
            <a:r>
              <a:rPr lang="es-MX" sz="2400" u="sng" dirty="0">
                <a:effectLst/>
                <a:latin typeface="Times New Roman" panose="02020603050405020304" pitchFamily="18" charset="0"/>
                <a:cs typeface="Times New Roman" panose="02020603050405020304" pitchFamily="18" charset="0"/>
              </a:rPr>
              <a:t>faciliten por su culpa o dolo la evasión </a:t>
            </a:r>
            <a:r>
              <a:rPr lang="es-MX" sz="2400" dirty="0">
                <a:effectLst/>
                <a:latin typeface="Times New Roman" panose="02020603050405020304" pitchFamily="18" charset="0"/>
                <a:cs typeface="Times New Roman" panose="02020603050405020304" pitchFamily="18" charset="0"/>
              </a:rPr>
              <a:t>del tributo, y aquellos que faciliten dolosamente la falta de ingreso del impuesto debido por parte del contribuyente, siempre que se haya aplicado la sanción correspondiente al deudor principal o se hubiere formulado denuncia penal en su contra. </a:t>
            </a:r>
          </a:p>
          <a:p>
            <a:pPr>
              <a:lnSpc>
                <a:spcPct val="100000"/>
              </a:lnSpc>
              <a:spcBef>
                <a:spcPts val="0"/>
              </a:spcBef>
              <a:buFont typeface="Wingdings" panose="05000000000000000000" pitchFamily="2" charset="2"/>
              <a:buChar char="ü"/>
              <a:defRPr/>
            </a:pPr>
            <a:endParaRPr lang="es-MX" sz="2400" dirty="0">
              <a:effectLst/>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defRPr/>
            </a:pPr>
            <a:r>
              <a:rPr lang="es-MX" sz="2400" dirty="0">
                <a:effectLst/>
                <a:latin typeface="Times New Roman" panose="02020603050405020304" pitchFamily="18" charset="0"/>
                <a:cs typeface="Times New Roman" panose="02020603050405020304" pitchFamily="18" charset="0"/>
              </a:rPr>
              <a:t>Esta responsabilidad comprende a todos aquellos que posibiliten, faciliten, promuevan, organicen o de cualquier manera presten colaboración a tales fines.</a:t>
            </a:r>
            <a:endParaRPr lang="es-A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91A767-D938-44CF-A7F7-2B57312CE130}"/>
              </a:ext>
            </a:extLst>
          </p:cNvPr>
          <p:cNvSpPr>
            <a:spLocks noGrp="1"/>
          </p:cNvSpPr>
          <p:nvPr>
            <p:ph type="title"/>
          </p:nvPr>
        </p:nvSpPr>
        <p:spPr>
          <a:xfrm>
            <a:off x="838200" y="365125"/>
            <a:ext cx="10515600" cy="646113"/>
          </a:xfrm>
          <a:ln>
            <a:solidFill>
              <a:schemeClr val="accent1"/>
            </a:solidFill>
          </a:ln>
        </p:spPr>
        <p:txBody>
          <a:bodyPr/>
          <a:lstStyle/>
          <a:p>
            <a:pPr algn="ctr" eaLnBrk="1" hangingPunct="1">
              <a:defRPr/>
            </a:pPr>
            <a:r>
              <a:rPr lang="es-AR" sz="2800" b="1" i="1" dirty="0">
                <a:effectLst/>
                <a:latin typeface="Times New Roman" panose="02020603050405020304" pitchFamily="18" charset="0"/>
                <a:cs typeface="Times New Roman" panose="02020603050405020304" pitchFamily="18" charset="0"/>
              </a:rPr>
              <a:t>Elusión Fiscal versus Evasión Fiscal</a:t>
            </a:r>
          </a:p>
        </p:txBody>
      </p:sp>
      <p:sp>
        <p:nvSpPr>
          <p:cNvPr id="3" name="Marcador de contenido 2">
            <a:extLst>
              <a:ext uri="{FF2B5EF4-FFF2-40B4-BE49-F238E27FC236}">
                <a16:creationId xmlns:a16="http://schemas.microsoft.com/office/drawing/2014/main" id="{0D363EDA-3301-4002-B90D-343124C66F83}"/>
              </a:ext>
            </a:extLst>
          </p:cNvPr>
          <p:cNvSpPr>
            <a:spLocks noGrp="1"/>
          </p:cNvSpPr>
          <p:nvPr>
            <p:ph idx="1"/>
          </p:nvPr>
        </p:nvSpPr>
        <p:spPr>
          <a:xfrm>
            <a:off x="838200" y="1233488"/>
            <a:ext cx="10855325" cy="5259387"/>
          </a:xfrm>
        </p:spPr>
        <p:txBody>
          <a:bodyPr/>
          <a:lstStyle/>
          <a:p>
            <a:pPr eaLnBrk="1" hangingPunct="1">
              <a:lnSpc>
                <a:spcPct val="100000"/>
              </a:lnSpc>
              <a:spcBef>
                <a:spcPts val="0"/>
              </a:spcBef>
              <a:buFont typeface="Wingdings" panose="05000000000000000000" pitchFamily="2" charset="2"/>
              <a:buChar char="ü"/>
              <a:defRPr/>
            </a:pPr>
            <a:r>
              <a:rPr lang="es-MX" sz="2300" dirty="0">
                <a:latin typeface="Times New Roman" panose="02020603050405020304" pitchFamily="18" charset="0"/>
                <a:cs typeface="Times New Roman" panose="02020603050405020304" pitchFamily="18" charset="0"/>
              </a:rPr>
              <a:t>La </a:t>
            </a:r>
            <a:r>
              <a:rPr lang="es-MX" sz="2300" b="1" i="1" dirty="0">
                <a:latin typeface="Times New Roman" panose="02020603050405020304" pitchFamily="18" charset="0"/>
                <a:cs typeface="Times New Roman" panose="02020603050405020304" pitchFamily="18" charset="0"/>
              </a:rPr>
              <a:t>elusión fiscal </a:t>
            </a:r>
            <a:r>
              <a:rPr lang="es-MX" sz="2300" dirty="0">
                <a:latin typeface="Times New Roman" panose="02020603050405020304" pitchFamily="18" charset="0"/>
                <a:cs typeface="Times New Roman" panose="02020603050405020304" pitchFamily="18" charset="0"/>
              </a:rPr>
              <a:t>consiste en el uso de mecanismos legales para reducir o evitar el pago de impuestos. Se caracteriza por no contradecir las normas, sino en valerse de sus defectos para obtener un beneficio económico.</a:t>
            </a:r>
          </a:p>
          <a:p>
            <a:pPr marL="0" indent="0" eaLnBrk="1" hangingPunct="1">
              <a:lnSpc>
                <a:spcPct val="100000"/>
              </a:lnSpc>
              <a:spcBef>
                <a:spcPts val="0"/>
              </a:spcBef>
              <a:buFont typeface="Arial" panose="020B0604020202020204" pitchFamily="34" charset="0"/>
              <a:buNone/>
              <a:defRPr/>
            </a:pPr>
            <a:endParaRPr lang="es-MX" sz="2300" dirty="0">
              <a:latin typeface="Times New Roman" panose="02020603050405020304" pitchFamily="18" charset="0"/>
              <a:cs typeface="Times New Roman" panose="02020603050405020304" pitchFamily="18" charset="0"/>
            </a:endParaRPr>
          </a:p>
          <a:p>
            <a:pPr eaLnBrk="1" hangingPunct="1">
              <a:lnSpc>
                <a:spcPct val="100000"/>
              </a:lnSpc>
              <a:spcBef>
                <a:spcPts val="0"/>
              </a:spcBef>
              <a:buFont typeface="Wingdings" panose="05000000000000000000" pitchFamily="2" charset="2"/>
              <a:buChar char="ü"/>
              <a:defRPr/>
            </a:pPr>
            <a:r>
              <a:rPr lang="es-MX" sz="2300" dirty="0">
                <a:latin typeface="Times New Roman" panose="02020603050405020304" pitchFamily="18" charset="0"/>
                <a:cs typeface="Times New Roman" panose="02020603050405020304" pitchFamily="18" charset="0"/>
              </a:rPr>
              <a:t>En otras palabras, una empresa o persona que recurre a la elusión fiscal está aprovechando vacíos legales para reducir sus obligaciones ante el fisco.</a:t>
            </a:r>
          </a:p>
          <a:p>
            <a:pPr marL="0" indent="0" eaLnBrk="1" hangingPunct="1">
              <a:lnSpc>
                <a:spcPct val="100000"/>
              </a:lnSpc>
              <a:spcBef>
                <a:spcPts val="0"/>
              </a:spcBef>
              <a:buFont typeface="Arial" panose="020B0604020202020204" pitchFamily="34" charset="0"/>
              <a:buNone/>
              <a:defRPr/>
            </a:pPr>
            <a:endParaRPr lang="es-MX" sz="2300" dirty="0">
              <a:latin typeface="Times New Roman" panose="02020603050405020304" pitchFamily="18" charset="0"/>
              <a:cs typeface="Times New Roman" panose="02020603050405020304" pitchFamily="18" charset="0"/>
            </a:endParaRPr>
          </a:p>
          <a:p>
            <a:pPr eaLnBrk="1" hangingPunct="1">
              <a:lnSpc>
                <a:spcPct val="100000"/>
              </a:lnSpc>
              <a:spcBef>
                <a:spcPts val="0"/>
              </a:spcBef>
              <a:buFont typeface="Wingdings" panose="05000000000000000000" pitchFamily="2" charset="2"/>
              <a:buChar char="ü"/>
              <a:defRPr/>
            </a:pPr>
            <a:r>
              <a:rPr lang="es-MX" sz="2300" dirty="0">
                <a:latin typeface="Times New Roman" panose="02020603050405020304" pitchFamily="18" charset="0"/>
                <a:cs typeface="Times New Roman" panose="02020603050405020304" pitchFamily="18" charset="0"/>
              </a:rPr>
              <a:t>La </a:t>
            </a:r>
            <a:r>
              <a:rPr lang="es-MX" sz="2300" b="1" i="1" dirty="0">
                <a:latin typeface="Times New Roman" panose="02020603050405020304" pitchFamily="18" charset="0"/>
                <a:cs typeface="Times New Roman" panose="02020603050405020304" pitchFamily="18" charset="0"/>
              </a:rPr>
              <a:t>evasión fiscal</a:t>
            </a:r>
            <a:r>
              <a:rPr lang="es-MX" sz="2300" i="1" dirty="0">
                <a:latin typeface="Times New Roman" panose="02020603050405020304" pitchFamily="18" charset="0"/>
                <a:cs typeface="Times New Roman" panose="02020603050405020304" pitchFamily="18" charset="0"/>
              </a:rPr>
              <a:t> </a:t>
            </a:r>
            <a:r>
              <a:rPr lang="es-MX" sz="2300" dirty="0">
                <a:latin typeface="Times New Roman" panose="02020603050405020304" pitchFamily="18" charset="0"/>
                <a:cs typeface="Times New Roman" panose="02020603050405020304" pitchFamily="18" charset="0"/>
              </a:rPr>
              <a:t>implica la transgresión de la legislación tributaria vigente, mientras que la elusión fiscal supone que los contribuyentes usan los resquicios de la ley, actuando dentro de los márgenes permitidos por la normativa.</a:t>
            </a:r>
          </a:p>
          <a:p>
            <a:pPr eaLnBrk="1" hangingPunct="1">
              <a:lnSpc>
                <a:spcPct val="100000"/>
              </a:lnSpc>
              <a:spcBef>
                <a:spcPts val="0"/>
              </a:spcBef>
              <a:buFont typeface="Wingdings" panose="05000000000000000000" pitchFamily="2" charset="2"/>
              <a:buChar char="ü"/>
              <a:defRPr/>
            </a:pPr>
            <a:endParaRPr lang="es-MX" sz="2300" dirty="0">
              <a:latin typeface="Times New Roman" panose="02020603050405020304" pitchFamily="18" charset="0"/>
              <a:cs typeface="Times New Roman" panose="02020603050405020304" pitchFamily="18" charset="0"/>
            </a:endParaRPr>
          </a:p>
          <a:p>
            <a:pPr eaLnBrk="1" hangingPunct="1">
              <a:lnSpc>
                <a:spcPct val="100000"/>
              </a:lnSpc>
              <a:spcBef>
                <a:spcPts val="0"/>
              </a:spcBef>
              <a:buFont typeface="Wingdings" panose="05000000000000000000" pitchFamily="2" charset="2"/>
              <a:buChar char="ü"/>
              <a:defRPr/>
            </a:pPr>
            <a:r>
              <a:rPr lang="es-MX" sz="2300" dirty="0">
                <a:latin typeface="Times New Roman" panose="02020603050405020304" pitchFamily="18" charset="0"/>
                <a:cs typeface="Times New Roman" panose="02020603050405020304" pitchFamily="18" charset="0"/>
              </a:rPr>
              <a:t>Ambas acciones son punibles, la </a:t>
            </a:r>
            <a:r>
              <a:rPr lang="es-MX" sz="2300" b="1" i="1" dirty="0">
                <a:latin typeface="Times New Roman" panose="02020603050405020304" pitchFamily="18" charset="0"/>
                <a:cs typeface="Times New Roman" panose="02020603050405020304" pitchFamily="18" charset="0"/>
              </a:rPr>
              <a:t>evasión es un delito </a:t>
            </a:r>
            <a:r>
              <a:rPr lang="es-MX" sz="2300" dirty="0">
                <a:latin typeface="Times New Roman" panose="02020603050405020304" pitchFamily="18" charset="0"/>
                <a:cs typeface="Times New Roman" panose="02020603050405020304" pitchFamily="18" charset="0"/>
              </a:rPr>
              <a:t>que se sanciona con multa, embargo, y prisión mientras que la </a:t>
            </a:r>
            <a:r>
              <a:rPr lang="es-MX" sz="2300" b="1" i="1" dirty="0">
                <a:latin typeface="Times New Roman" panose="02020603050405020304" pitchFamily="18" charset="0"/>
                <a:cs typeface="Times New Roman" panose="02020603050405020304" pitchFamily="18" charset="0"/>
              </a:rPr>
              <a:t>elusión fiscal </a:t>
            </a:r>
            <a:r>
              <a:rPr lang="es-MX" sz="2300" dirty="0">
                <a:latin typeface="Times New Roman" panose="02020603050405020304" pitchFamily="18" charset="0"/>
                <a:cs typeface="Times New Roman" panose="02020603050405020304" pitchFamily="18" charset="0"/>
              </a:rPr>
              <a:t>se sanciona con multa, porque no oculto renta sino que aportar prueba un error de interpretación.</a:t>
            </a:r>
          </a:p>
          <a:p>
            <a:pPr eaLnBrk="1" hangingPunct="1">
              <a:buFont typeface="Wingdings" panose="05000000000000000000" pitchFamily="2" charset="2"/>
              <a:buChar char="ü"/>
              <a:defRPr/>
            </a:pPr>
            <a:endParaRPr lang="es-MX" sz="2300" dirty="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ü"/>
              <a:defRPr/>
            </a:pPr>
            <a:endParaRPr lang="es-MX" sz="2300" dirty="0">
              <a:latin typeface="Times New Roman" panose="02020603050405020304" pitchFamily="18" charset="0"/>
              <a:cs typeface="Times New Roman" panose="02020603050405020304" pitchFamily="18" charset="0"/>
            </a:endParaRPr>
          </a:p>
          <a:p>
            <a:pPr eaLnBrk="1" hangingPunct="1">
              <a:defRPr/>
            </a:pPr>
            <a:endParaRPr lang="es-AR"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79F77-2534-47E2-A923-BB852844CA05}"/>
              </a:ext>
            </a:extLst>
          </p:cNvPr>
          <p:cNvSpPr>
            <a:spLocks noGrp="1"/>
          </p:cNvSpPr>
          <p:nvPr>
            <p:ph type="title"/>
          </p:nvPr>
        </p:nvSpPr>
        <p:spPr>
          <a:xfrm>
            <a:off x="471055" y="260351"/>
            <a:ext cx="11000509" cy="587375"/>
          </a:xfrm>
          <a:ln>
            <a:solidFill>
              <a:schemeClr val="bg2"/>
            </a:solidFill>
          </a:ln>
        </p:spPr>
        <p:txBody>
          <a:bodyPr>
            <a:noAutofit/>
          </a:bodyPr>
          <a:lstStyle/>
          <a:p>
            <a:pPr>
              <a:defRPr/>
            </a:pPr>
            <a:r>
              <a:rPr lang="es-AR" altLang="es-AR" sz="2800" i="1" dirty="0">
                <a:solidFill>
                  <a:prstClr val="white"/>
                </a:solidFill>
                <a:latin typeface="Times New Roman" panose="02020603050405020304" pitchFamily="18" charset="0"/>
              </a:rPr>
              <a:t>Imputabilidad del Asesor impositivo</a:t>
            </a:r>
            <a:endParaRPr lang="es-AR" sz="2800" dirty="0"/>
          </a:p>
        </p:txBody>
      </p:sp>
      <p:sp>
        <p:nvSpPr>
          <p:cNvPr id="3" name="Marcador de contenido 2">
            <a:extLst>
              <a:ext uri="{FF2B5EF4-FFF2-40B4-BE49-F238E27FC236}">
                <a16:creationId xmlns:a16="http://schemas.microsoft.com/office/drawing/2014/main" id="{CE682608-D977-4577-8579-6BA885307674}"/>
              </a:ext>
            </a:extLst>
          </p:cNvPr>
          <p:cNvSpPr>
            <a:spLocks noGrp="1"/>
          </p:cNvSpPr>
          <p:nvPr>
            <p:ph idx="1"/>
          </p:nvPr>
        </p:nvSpPr>
        <p:spPr>
          <a:xfrm>
            <a:off x="637309" y="981076"/>
            <a:ext cx="10737273" cy="5472113"/>
          </a:xfrm>
        </p:spPr>
        <p:txBody>
          <a:bodyPr>
            <a:normAutofit/>
          </a:bodyPr>
          <a:lstStyle/>
          <a:p>
            <a:pPr indent="0">
              <a:lnSpc>
                <a:spcPct val="100000"/>
              </a:lnSpc>
              <a:spcBef>
                <a:spcPts val="0"/>
              </a:spcBef>
              <a:buFont typeface="Wingdings" panose="05000000000000000000" pitchFamily="2" charset="2"/>
              <a:buChar char="ü"/>
              <a:defRPr/>
            </a:pPr>
            <a:r>
              <a:rPr lang="es-MX" sz="2200" dirty="0">
                <a:effectLst/>
                <a:latin typeface="Times New Roman" panose="02020603050405020304" pitchFamily="18" charset="0"/>
                <a:cs typeface="Times New Roman" panose="02020603050405020304" pitchFamily="18" charset="0"/>
              </a:rPr>
              <a:t> El informe de fiscalización será acompañado con los medios probatorios que demuestren la participación del profesional. </a:t>
            </a:r>
          </a:p>
          <a:p>
            <a:pPr indent="0">
              <a:lnSpc>
                <a:spcPct val="100000"/>
              </a:lnSpc>
              <a:spcBef>
                <a:spcPts val="0"/>
              </a:spcBef>
              <a:buFont typeface="Wingdings" panose="05000000000000000000" pitchFamily="2" charset="2"/>
              <a:buChar char="ü"/>
              <a:defRPr/>
            </a:pPr>
            <a:endParaRPr lang="es-MX" sz="2200" dirty="0">
              <a:effectLst/>
              <a:latin typeface="Times New Roman" panose="02020603050405020304" pitchFamily="18" charset="0"/>
              <a:cs typeface="Times New Roman" panose="02020603050405020304" pitchFamily="18" charset="0"/>
            </a:endParaRPr>
          </a:p>
          <a:p>
            <a:pPr indent="0">
              <a:lnSpc>
                <a:spcPct val="100000"/>
              </a:lnSpc>
              <a:spcBef>
                <a:spcPts val="0"/>
              </a:spcBef>
              <a:buFont typeface="Wingdings" panose="05000000000000000000" pitchFamily="2" charset="2"/>
              <a:buChar char="ü"/>
              <a:defRPr/>
            </a:pPr>
            <a:r>
              <a:rPr lang="es-MX" sz="2200" dirty="0">
                <a:effectLst/>
                <a:latin typeface="Times New Roman" panose="02020603050405020304" pitchFamily="18" charset="0"/>
                <a:cs typeface="Times New Roman" panose="02020603050405020304" pitchFamily="18" charset="0"/>
              </a:rPr>
              <a:t> Dicha información será remitida cuando se tome conocimiento de la vinculación de los profesionales con el ilícito cometido, destacando que, si los mismos forman parte de un estudio de profesionales, deberá remitirse además información sobre el mencionado estudio, acotándose al caso de socios o asociados que han intervenido en los hechos.</a:t>
            </a:r>
          </a:p>
          <a:p>
            <a:pPr indent="0">
              <a:lnSpc>
                <a:spcPct val="100000"/>
              </a:lnSpc>
              <a:spcBef>
                <a:spcPts val="0"/>
              </a:spcBef>
              <a:buFont typeface="Wingdings" panose="05000000000000000000" pitchFamily="2" charset="2"/>
              <a:buChar char="ü"/>
              <a:defRPr/>
            </a:pPr>
            <a:endParaRPr lang="es-MX" sz="2200" dirty="0">
              <a:effectLst/>
              <a:latin typeface="Times New Roman" panose="02020603050405020304" pitchFamily="18" charset="0"/>
              <a:cs typeface="Times New Roman" panose="02020603050405020304" pitchFamily="18" charset="0"/>
            </a:endParaRPr>
          </a:p>
          <a:p>
            <a:pPr indent="0">
              <a:lnSpc>
                <a:spcPct val="100000"/>
              </a:lnSpc>
              <a:spcBef>
                <a:spcPts val="0"/>
              </a:spcBef>
              <a:buFont typeface="Wingdings" panose="05000000000000000000" pitchFamily="2" charset="2"/>
              <a:buChar char="ü"/>
              <a:defRPr/>
            </a:pPr>
            <a:r>
              <a:rPr lang="es-MX" sz="2200" dirty="0">
                <a:effectLst/>
                <a:latin typeface="Times New Roman" panose="02020603050405020304" pitchFamily="18" charset="0"/>
                <a:cs typeface="Times New Roman" panose="02020603050405020304" pitchFamily="18" charset="0"/>
              </a:rPr>
              <a:t>las conductas profesionales son sancionadas por los Tribunales de Disciplina de los Consejos Profesionales de Ciencias Económicas mediante correcciones disciplinarias que varían entre: </a:t>
            </a:r>
          </a:p>
          <a:p>
            <a:pPr indent="0">
              <a:lnSpc>
                <a:spcPct val="100000"/>
              </a:lnSpc>
              <a:spcBef>
                <a:spcPts val="0"/>
              </a:spcBef>
              <a:buFont typeface="Wingdings" panose="05000000000000000000" pitchFamily="2" charset="2"/>
              <a:buChar char="ü"/>
              <a:defRPr/>
            </a:pPr>
            <a:endParaRPr lang="es-MX" sz="2200" dirty="0">
              <a:effectLst/>
              <a:latin typeface="Times New Roman" panose="02020603050405020304" pitchFamily="18" charset="0"/>
              <a:cs typeface="Times New Roman" panose="02020603050405020304" pitchFamily="18" charset="0"/>
            </a:endParaRPr>
          </a:p>
          <a:p>
            <a:pPr marL="969963" indent="0">
              <a:lnSpc>
                <a:spcPct val="100000"/>
              </a:lnSpc>
              <a:spcBef>
                <a:spcPts val="0"/>
              </a:spcBef>
              <a:defRPr/>
            </a:pPr>
            <a:r>
              <a:rPr lang="es-MX" sz="2200" dirty="0">
                <a:effectLst/>
                <a:latin typeface="Times New Roman" panose="02020603050405020304" pitchFamily="18" charset="0"/>
                <a:cs typeface="Times New Roman" panose="02020603050405020304" pitchFamily="18" charset="0"/>
              </a:rPr>
              <a:t>Advertencia, amonestación privada, apercibimiento público, suspensión en el ejercicio de la profesión de un mes a un año </a:t>
            </a:r>
          </a:p>
          <a:p>
            <a:pPr marL="969963" indent="0">
              <a:lnSpc>
                <a:spcPct val="100000"/>
              </a:lnSpc>
              <a:spcBef>
                <a:spcPts val="0"/>
              </a:spcBef>
              <a:buNone/>
              <a:defRPr/>
            </a:pPr>
            <a:endParaRPr lang="es-MX" sz="2200" dirty="0">
              <a:effectLst/>
              <a:latin typeface="Times New Roman" panose="02020603050405020304" pitchFamily="18" charset="0"/>
              <a:cs typeface="Times New Roman" panose="02020603050405020304" pitchFamily="18" charset="0"/>
            </a:endParaRPr>
          </a:p>
          <a:p>
            <a:pPr marL="969963" indent="0">
              <a:lnSpc>
                <a:spcPct val="100000"/>
              </a:lnSpc>
              <a:spcBef>
                <a:spcPts val="0"/>
              </a:spcBef>
              <a:defRPr/>
            </a:pPr>
            <a:r>
              <a:rPr lang="es-AR" sz="2200" dirty="0">
                <a:effectLst/>
                <a:latin typeface="Times New Roman" panose="02020603050405020304" pitchFamily="18" charset="0"/>
                <a:cs typeface="Times New Roman" panose="02020603050405020304" pitchFamily="18" charset="0"/>
              </a:rPr>
              <a:t>Cancelación de la matrícula.</a:t>
            </a:r>
          </a:p>
          <a:p>
            <a:pPr indent="0">
              <a:spcBef>
                <a:spcPts val="0"/>
              </a:spcBef>
              <a:buNone/>
              <a:defRPr/>
            </a:pPr>
            <a:endParaRPr lang="es-MX" sz="2200" dirty="0">
              <a:effectLst/>
              <a:latin typeface="Times New Roman" panose="02020603050405020304" pitchFamily="18" charset="0"/>
              <a:cs typeface="Times New Roman" panose="02020603050405020304" pitchFamily="18" charset="0"/>
            </a:endParaRPr>
          </a:p>
          <a:p>
            <a:pPr indent="0">
              <a:lnSpc>
                <a:spcPct val="100000"/>
              </a:lnSpc>
              <a:spcBef>
                <a:spcPts val="0"/>
              </a:spcBef>
              <a:buFont typeface="Wingdings" panose="05000000000000000000" pitchFamily="2" charset="2"/>
              <a:buChar char="ü"/>
              <a:defRPr/>
            </a:pPr>
            <a:endParaRPr lang="es-MX" sz="2200" dirty="0">
              <a:effectLst/>
              <a:latin typeface="Times New Roman" panose="02020603050405020304" pitchFamily="18" charset="0"/>
              <a:cs typeface="Times New Roman" panose="02020603050405020304" pitchFamily="18" charset="0"/>
            </a:endParaRPr>
          </a:p>
          <a:p>
            <a:pPr indent="0">
              <a:lnSpc>
                <a:spcPct val="100000"/>
              </a:lnSpc>
              <a:spcBef>
                <a:spcPts val="0"/>
              </a:spcBef>
              <a:buFont typeface="Wingdings" panose="05000000000000000000" pitchFamily="2" charset="2"/>
              <a:buChar char="ü"/>
              <a:defRPr/>
            </a:pPr>
            <a:endParaRPr lang="es-MX" sz="2200" dirty="0">
              <a:effectLst/>
              <a:latin typeface="Times New Roman" panose="02020603050405020304" pitchFamily="18" charset="0"/>
              <a:cs typeface="Times New Roman" panose="02020603050405020304" pitchFamily="18" charset="0"/>
            </a:endParaRPr>
          </a:p>
          <a:p>
            <a:pPr indent="0">
              <a:lnSpc>
                <a:spcPct val="100000"/>
              </a:lnSpc>
              <a:spcBef>
                <a:spcPts val="0"/>
              </a:spcBef>
              <a:buFont typeface="Wingdings" panose="05000000000000000000" pitchFamily="2" charset="2"/>
              <a:buChar char="ü"/>
              <a:defRPr/>
            </a:pPr>
            <a:endParaRPr lang="es-AR" sz="2200" dirty="0">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085471-6014-4FFF-BD4F-5A2549FFE9E5}"/>
              </a:ext>
            </a:extLst>
          </p:cNvPr>
          <p:cNvSpPr>
            <a:spLocks noGrp="1"/>
          </p:cNvSpPr>
          <p:nvPr>
            <p:ph type="title"/>
          </p:nvPr>
        </p:nvSpPr>
        <p:spPr>
          <a:xfrm>
            <a:off x="831273" y="260351"/>
            <a:ext cx="10557163" cy="587375"/>
          </a:xfrm>
          <a:ln>
            <a:solidFill>
              <a:schemeClr val="bg2"/>
            </a:solidFill>
          </a:ln>
        </p:spPr>
        <p:txBody>
          <a:bodyPr>
            <a:noAutofit/>
          </a:bodyPr>
          <a:lstStyle/>
          <a:p>
            <a:pPr>
              <a:defRPr/>
            </a:pPr>
            <a:r>
              <a:rPr lang="es-AR" altLang="es-AR" sz="2800" i="1" dirty="0">
                <a:solidFill>
                  <a:prstClr val="white"/>
                </a:solidFill>
                <a:latin typeface="Times New Roman" panose="02020603050405020304" pitchFamily="18" charset="0"/>
              </a:rPr>
              <a:t>Imputabilidad del Asesor impositivo</a:t>
            </a:r>
            <a:endParaRPr lang="es-AR" sz="2800" dirty="0"/>
          </a:p>
        </p:txBody>
      </p:sp>
      <p:sp>
        <p:nvSpPr>
          <p:cNvPr id="3" name="Marcador de contenido 2">
            <a:extLst>
              <a:ext uri="{FF2B5EF4-FFF2-40B4-BE49-F238E27FC236}">
                <a16:creationId xmlns:a16="http://schemas.microsoft.com/office/drawing/2014/main" id="{C971AA5B-C552-48CD-864C-3BD24DE12903}"/>
              </a:ext>
            </a:extLst>
          </p:cNvPr>
          <p:cNvSpPr>
            <a:spLocks noGrp="1"/>
          </p:cNvSpPr>
          <p:nvPr>
            <p:ph idx="1"/>
          </p:nvPr>
        </p:nvSpPr>
        <p:spPr>
          <a:xfrm>
            <a:off x="623455" y="1233055"/>
            <a:ext cx="10889672" cy="5364596"/>
          </a:xfrm>
        </p:spPr>
        <p:txBody>
          <a:bodyPr/>
          <a:lstStyle/>
          <a:p>
            <a:pPr>
              <a:lnSpc>
                <a:spcPct val="100000"/>
              </a:lnSpc>
              <a:spcBef>
                <a:spcPts val="0"/>
              </a:spcBef>
              <a:buFont typeface="Wingdings" panose="05000000000000000000" pitchFamily="2" charset="2"/>
              <a:buChar char="ü"/>
              <a:defRPr/>
            </a:pPr>
            <a:r>
              <a:rPr lang="es-AR" sz="2400" dirty="0">
                <a:effectLst/>
                <a:latin typeface="Times New Roman" panose="02020603050405020304" pitchFamily="18" charset="0"/>
                <a:cs typeface="Times New Roman" panose="02020603050405020304" pitchFamily="18" charset="0"/>
              </a:rPr>
              <a:t>El procedimiento de solidaridad del asesor impositivo, es a posteriori de la determinación de oficio Art. 16 y 17 Ley N.º 11.683 (to en 1998 y sus modif.)</a:t>
            </a:r>
          </a:p>
          <a:p>
            <a:pPr>
              <a:lnSpc>
                <a:spcPct val="100000"/>
              </a:lnSpc>
              <a:spcBef>
                <a:spcPts val="0"/>
              </a:spcBef>
              <a:buFont typeface="Wingdings" panose="05000000000000000000" pitchFamily="2" charset="2"/>
              <a:buChar char="ü"/>
              <a:defRPr/>
            </a:pPr>
            <a:endParaRPr lang="es-AR" sz="2400" dirty="0">
              <a:effectLst/>
              <a:latin typeface="Times New Roman" panose="02020603050405020304" pitchFamily="18" charset="0"/>
              <a:cs typeface="Times New Roman" panose="02020603050405020304" pitchFamily="18" charset="0"/>
            </a:endParaRPr>
          </a:p>
          <a:p>
            <a:pPr>
              <a:lnSpc>
                <a:spcPct val="100000"/>
              </a:lnSpc>
              <a:spcBef>
                <a:spcPts val="0"/>
              </a:spcBef>
              <a:buFont typeface="Wingdings" panose="05000000000000000000" pitchFamily="2" charset="2"/>
              <a:buChar char="ü"/>
              <a:defRPr/>
            </a:pPr>
            <a:r>
              <a:rPr lang="es-AR" sz="2400" dirty="0">
                <a:effectLst/>
                <a:latin typeface="Times New Roman" panose="02020603050405020304" pitchFamily="18" charset="0"/>
                <a:cs typeface="Times New Roman" panose="02020603050405020304" pitchFamily="18" charset="0"/>
              </a:rPr>
              <a:t>En ambos procedimientos se concluye con la sanción penal de multa por dolo o culpa</a:t>
            </a:r>
          </a:p>
          <a:p>
            <a:pPr>
              <a:lnSpc>
                <a:spcPct val="100000"/>
              </a:lnSpc>
              <a:spcBef>
                <a:spcPts val="0"/>
              </a:spcBef>
              <a:buFont typeface="Wingdings" panose="05000000000000000000" pitchFamily="2" charset="2"/>
              <a:buChar char="ü"/>
              <a:defRPr/>
            </a:pPr>
            <a:endParaRPr lang="es-AR" sz="2400" dirty="0">
              <a:effectLst/>
              <a:latin typeface="Times New Roman" panose="02020603050405020304" pitchFamily="18" charset="0"/>
              <a:cs typeface="Times New Roman" panose="02020603050405020304" pitchFamily="18" charset="0"/>
            </a:endParaRPr>
          </a:p>
          <a:p>
            <a:pPr>
              <a:lnSpc>
                <a:spcPct val="100000"/>
              </a:lnSpc>
              <a:spcBef>
                <a:spcPts val="0"/>
              </a:spcBef>
              <a:buFont typeface="Wingdings" panose="05000000000000000000" pitchFamily="2" charset="2"/>
              <a:buChar char="ü"/>
              <a:defRPr/>
            </a:pPr>
            <a:r>
              <a:rPr lang="es-AR" sz="2400" dirty="0">
                <a:effectLst/>
                <a:latin typeface="Times New Roman" panose="02020603050405020304" pitchFamily="18" charset="0"/>
                <a:cs typeface="Times New Roman" panose="02020603050405020304" pitchFamily="18" charset="0"/>
              </a:rPr>
              <a:t> La denuncia penal tributaria Art. 18 Ley N° 27.430 puede hacer imputable al director SA, socio gerente, empleado, asesor etc. siempre que haya dolo y el quantum supere la condición objetiva de punibilidad.</a:t>
            </a:r>
          </a:p>
          <a:p>
            <a:pPr>
              <a:lnSpc>
                <a:spcPct val="100000"/>
              </a:lnSpc>
              <a:spcBef>
                <a:spcPts val="0"/>
              </a:spcBef>
              <a:buFont typeface="Wingdings" panose="05000000000000000000" pitchFamily="2" charset="2"/>
              <a:buChar char="ü"/>
              <a:defRPr/>
            </a:pPr>
            <a:endParaRPr lang="es-AR" sz="2400" dirty="0">
              <a:effectLst/>
              <a:latin typeface="Times New Roman" panose="02020603050405020304" pitchFamily="18" charset="0"/>
              <a:cs typeface="Times New Roman" panose="02020603050405020304" pitchFamily="18" charset="0"/>
            </a:endParaRPr>
          </a:p>
          <a:p>
            <a:pPr>
              <a:lnSpc>
                <a:spcPct val="100000"/>
              </a:lnSpc>
              <a:spcBef>
                <a:spcPts val="0"/>
              </a:spcBef>
              <a:buFont typeface="Wingdings" panose="05000000000000000000" pitchFamily="2" charset="2"/>
              <a:buChar char="ü"/>
              <a:defRPr/>
            </a:pPr>
            <a:r>
              <a:rPr lang="es-AR" sz="2400" dirty="0">
                <a:effectLst/>
                <a:latin typeface="Times New Roman" panose="02020603050405020304" pitchFamily="18" charset="0"/>
                <a:cs typeface="Times New Roman" panose="02020603050405020304" pitchFamily="18" charset="0"/>
              </a:rPr>
              <a:t> En materia aduanera se imputa al despachante de aduana, al agente de transporte aduanero y a todo otro auxiliar del servicio aduanero que tenga vinculación con una maniobra ilícita.</a:t>
            </a:r>
          </a:p>
          <a:p>
            <a:pPr>
              <a:lnSpc>
                <a:spcPct val="100000"/>
              </a:lnSpc>
              <a:spcBef>
                <a:spcPts val="0"/>
              </a:spcBef>
              <a:buFont typeface="Wingdings" panose="05000000000000000000" pitchFamily="2" charset="2"/>
              <a:buChar char="ü"/>
              <a:defRPr/>
            </a:pPr>
            <a:endParaRPr lang="es-AR" sz="2400" dirty="0">
              <a:effectLst/>
              <a:latin typeface="Times New Roman" panose="02020603050405020304" pitchFamily="18" charset="0"/>
              <a:cs typeface="Times New Roman" panose="02020603050405020304" pitchFamily="18" charset="0"/>
            </a:endParaRPr>
          </a:p>
          <a:p>
            <a:pPr>
              <a:lnSpc>
                <a:spcPct val="100000"/>
              </a:lnSpc>
              <a:spcBef>
                <a:spcPts val="0"/>
              </a:spcBef>
              <a:buFont typeface="Wingdings" panose="05000000000000000000" pitchFamily="2" charset="2"/>
              <a:buChar char="ü"/>
              <a:defRPr/>
            </a:pPr>
            <a:endParaRPr lang="es-A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94FBB5-FE15-4E24-9D90-BA37F54EC811}"/>
              </a:ext>
            </a:extLst>
          </p:cNvPr>
          <p:cNvSpPr>
            <a:spLocks noGrp="1"/>
          </p:cNvSpPr>
          <p:nvPr>
            <p:ph type="title"/>
          </p:nvPr>
        </p:nvSpPr>
        <p:spPr>
          <a:xfrm>
            <a:off x="734291" y="260350"/>
            <a:ext cx="10626436" cy="457200"/>
          </a:xfrm>
          <a:ln>
            <a:solidFill>
              <a:schemeClr val="accent1"/>
            </a:solidFill>
          </a:ln>
        </p:spPr>
        <p:txBody>
          <a:bodyPr>
            <a:normAutofit fontScale="90000"/>
          </a:bodyPr>
          <a:lstStyle/>
          <a:p>
            <a:pPr>
              <a:defRPr/>
            </a:pPr>
            <a:r>
              <a:rPr lang="es-AR" altLang="es-AR" sz="2800" i="1" dirty="0">
                <a:solidFill>
                  <a:prstClr val="white"/>
                </a:solidFill>
                <a:latin typeface="Times New Roman" panose="02020603050405020304" pitchFamily="18" charset="0"/>
              </a:rPr>
              <a:t>Imputabilidad del Asesor impositivo</a:t>
            </a:r>
            <a:endParaRPr lang="es-AR" sz="2800" dirty="0"/>
          </a:p>
        </p:txBody>
      </p:sp>
      <p:sp>
        <p:nvSpPr>
          <p:cNvPr id="3" name="Marcador de contenido 2">
            <a:extLst>
              <a:ext uri="{FF2B5EF4-FFF2-40B4-BE49-F238E27FC236}">
                <a16:creationId xmlns:a16="http://schemas.microsoft.com/office/drawing/2014/main" id="{1C14ACBD-1A8A-4B05-ADEC-A56CA84EA85D}"/>
              </a:ext>
            </a:extLst>
          </p:cNvPr>
          <p:cNvSpPr>
            <a:spLocks noGrp="1"/>
          </p:cNvSpPr>
          <p:nvPr>
            <p:ph idx="1"/>
          </p:nvPr>
        </p:nvSpPr>
        <p:spPr>
          <a:xfrm>
            <a:off x="734290" y="836614"/>
            <a:ext cx="10487892" cy="5545137"/>
          </a:xfrm>
        </p:spPr>
        <p:txBody>
          <a:bodyPr/>
          <a:lstStyle/>
          <a:p>
            <a:pPr>
              <a:lnSpc>
                <a:spcPct val="110000"/>
              </a:lnSpc>
              <a:spcBef>
                <a:spcPts val="0"/>
              </a:spcBef>
              <a:buFont typeface="Wingdings" panose="05000000000000000000" pitchFamily="2" charset="2"/>
              <a:buChar char="ü"/>
              <a:defRPr/>
            </a:pPr>
            <a:r>
              <a:rPr lang="es-AR" sz="2300" dirty="0">
                <a:effectLst/>
                <a:latin typeface="Times New Roman" panose="02020603050405020304" pitchFamily="18" charset="0"/>
                <a:cs typeface="Times New Roman" panose="02020603050405020304" pitchFamily="18" charset="0"/>
              </a:rPr>
              <a:t>En los </a:t>
            </a:r>
            <a:r>
              <a:rPr lang="es-MX" sz="2300" dirty="0">
                <a:effectLst/>
                <a:latin typeface="Times New Roman" panose="02020603050405020304" pitchFamily="18" charset="0"/>
                <a:cs typeface="Times New Roman" panose="02020603050405020304" pitchFamily="18" charset="0"/>
              </a:rPr>
              <a:t>informes finales de inspección, existe un apartado dedicado a la responsabilidad profesional.</a:t>
            </a:r>
          </a:p>
          <a:p>
            <a:pPr>
              <a:lnSpc>
                <a:spcPct val="110000"/>
              </a:lnSpc>
              <a:spcBef>
                <a:spcPts val="0"/>
              </a:spcBef>
              <a:buFont typeface="Wingdings" panose="05000000000000000000" pitchFamily="2" charset="2"/>
              <a:buChar char="ü"/>
              <a:defRPr/>
            </a:pPr>
            <a:endParaRPr lang="es-MX" sz="2300" dirty="0">
              <a:effectLst/>
              <a:latin typeface="Times New Roman" panose="02020603050405020304" pitchFamily="18" charset="0"/>
              <a:cs typeface="Times New Roman" panose="02020603050405020304" pitchFamily="18" charset="0"/>
            </a:endParaRPr>
          </a:p>
          <a:p>
            <a:pPr>
              <a:lnSpc>
                <a:spcPct val="110000"/>
              </a:lnSpc>
              <a:spcBef>
                <a:spcPts val="0"/>
              </a:spcBef>
              <a:buFont typeface="Wingdings" panose="05000000000000000000" pitchFamily="2" charset="2"/>
              <a:buChar char="ü"/>
              <a:defRPr/>
            </a:pPr>
            <a:r>
              <a:rPr lang="es-MX" sz="2300" dirty="0">
                <a:effectLst/>
                <a:latin typeface="Times New Roman" panose="02020603050405020304" pitchFamily="18" charset="0"/>
                <a:cs typeface="Times New Roman" panose="02020603050405020304" pitchFamily="18" charset="0"/>
              </a:rPr>
              <a:t>AFIP-DGI realiza un análisis de  la responsabilidad (profesional, solidaria y/o penal) de los profesionales y su vinculación con ilícitos tributarios.</a:t>
            </a:r>
          </a:p>
          <a:p>
            <a:pPr>
              <a:lnSpc>
                <a:spcPct val="110000"/>
              </a:lnSpc>
              <a:spcBef>
                <a:spcPts val="0"/>
              </a:spcBef>
              <a:buFont typeface="Wingdings" panose="05000000000000000000" pitchFamily="2" charset="2"/>
              <a:buChar char="ü"/>
              <a:defRPr/>
            </a:pPr>
            <a:endParaRPr lang="es-MX" sz="2300" dirty="0">
              <a:effectLst/>
              <a:latin typeface="Times New Roman" panose="02020603050405020304" pitchFamily="18" charset="0"/>
              <a:cs typeface="Times New Roman" panose="02020603050405020304" pitchFamily="18" charset="0"/>
            </a:endParaRPr>
          </a:p>
          <a:p>
            <a:pPr>
              <a:lnSpc>
                <a:spcPct val="110000"/>
              </a:lnSpc>
              <a:spcBef>
                <a:spcPts val="0"/>
              </a:spcBef>
              <a:buFont typeface="Wingdings" panose="05000000000000000000" pitchFamily="2" charset="2"/>
              <a:buChar char="ü"/>
              <a:defRPr/>
            </a:pPr>
            <a:r>
              <a:rPr lang="es-AR" sz="2300" b="1" dirty="0">
                <a:effectLst/>
                <a:latin typeface="Times New Roman" panose="02020603050405020304" pitchFamily="18" charset="0"/>
                <a:cs typeface="Times New Roman" panose="02020603050405020304" pitchFamily="18" charset="0"/>
              </a:rPr>
              <a:t>La </a:t>
            </a:r>
            <a:r>
              <a:rPr lang="es-AR" sz="2300" b="1" i="1" dirty="0">
                <a:effectLst/>
                <a:latin typeface="Times New Roman" panose="02020603050405020304" pitchFamily="18" charset="0"/>
                <a:cs typeface="Times New Roman" panose="02020603050405020304" pitchFamily="18" charset="0"/>
              </a:rPr>
              <a:t>IG (DPNF) 359/1997 </a:t>
            </a:r>
            <a:r>
              <a:rPr lang="es-AR" sz="2300" dirty="0">
                <a:effectLst/>
                <a:latin typeface="Times New Roman" panose="02020603050405020304" pitchFamily="18" charset="0"/>
                <a:cs typeface="Times New Roman" panose="02020603050405020304" pitchFamily="18" charset="0"/>
              </a:rPr>
              <a:t>tiene como </a:t>
            </a:r>
            <a:r>
              <a:rPr lang="es-MX" sz="2300" dirty="0">
                <a:effectLst/>
                <a:latin typeface="Times New Roman" panose="02020603050405020304" pitchFamily="18" charset="0"/>
                <a:cs typeface="Times New Roman" panose="02020603050405020304" pitchFamily="18" charset="0"/>
              </a:rPr>
              <a:t>objetivo fijar algunas pautas que permitan a los fiscalizadores detectar a profesionales de cualquier especialidad que hayan tomado parte y notificar a las entidades profesionales aquellos actos o hechos que contravengan la ética profesional o constituyan delitos, a fin de que dichos organismos juzguen la conducta profesional de </a:t>
            </a:r>
            <a:r>
              <a:rPr lang="es-AR" sz="2300" dirty="0">
                <a:effectLst/>
                <a:latin typeface="Times New Roman" panose="02020603050405020304" pitchFamily="18" charset="0"/>
                <a:cs typeface="Times New Roman" panose="02020603050405020304" pitchFamily="18" charset="0"/>
              </a:rPr>
              <a:t>quienes resulten denunciados por mal desempeño, sin perjuicio de la denuncia penal tributaria</a:t>
            </a:r>
            <a:endParaRPr lang="es-MX" sz="2300" dirty="0">
              <a:effectLst/>
              <a:latin typeface="Times New Roman" panose="02020603050405020304" pitchFamily="18" charset="0"/>
              <a:cs typeface="Times New Roman" panose="02020603050405020304" pitchFamily="18" charset="0"/>
            </a:endParaRPr>
          </a:p>
          <a:p>
            <a:pPr>
              <a:defRPr/>
            </a:pPr>
            <a:endParaRPr lang="es-A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95AF6-AF7B-4DAC-AD54-6AE6F2872D95}"/>
              </a:ext>
            </a:extLst>
          </p:cNvPr>
          <p:cNvSpPr>
            <a:spLocks noGrp="1"/>
          </p:cNvSpPr>
          <p:nvPr>
            <p:ph type="title"/>
          </p:nvPr>
        </p:nvSpPr>
        <p:spPr>
          <a:xfrm>
            <a:off x="720437" y="284164"/>
            <a:ext cx="10418618" cy="623887"/>
          </a:xfrm>
          <a:ln>
            <a:solidFill>
              <a:schemeClr val="accent1"/>
            </a:solidFill>
          </a:ln>
        </p:spPr>
        <p:txBody>
          <a:bodyPr/>
          <a:lstStyle/>
          <a:p>
            <a:pPr>
              <a:defRPr/>
            </a:pPr>
            <a:r>
              <a:rPr lang="es-AR" altLang="es-AR" sz="2500" i="1" dirty="0">
                <a:solidFill>
                  <a:prstClr val="white"/>
                </a:solidFill>
                <a:latin typeface="Times New Roman" panose="02020603050405020304" pitchFamily="18" charset="0"/>
              </a:rPr>
              <a:t>Imputabilidad del Asesor impositivo</a:t>
            </a:r>
            <a:endParaRPr lang="es-AR" sz="2500" dirty="0"/>
          </a:p>
        </p:txBody>
      </p:sp>
      <p:sp>
        <p:nvSpPr>
          <p:cNvPr id="3" name="Marcador de contenido 2">
            <a:extLst>
              <a:ext uri="{FF2B5EF4-FFF2-40B4-BE49-F238E27FC236}">
                <a16:creationId xmlns:a16="http://schemas.microsoft.com/office/drawing/2014/main" id="{D4B65D93-D6CB-4E5B-9657-45A999BD9B63}"/>
              </a:ext>
            </a:extLst>
          </p:cNvPr>
          <p:cNvSpPr>
            <a:spLocks noGrp="1"/>
          </p:cNvSpPr>
          <p:nvPr>
            <p:ph idx="1"/>
          </p:nvPr>
        </p:nvSpPr>
        <p:spPr>
          <a:xfrm>
            <a:off x="720436" y="1123950"/>
            <a:ext cx="10709563" cy="5449888"/>
          </a:xfrm>
        </p:spPr>
        <p:txBody>
          <a:bodyPr>
            <a:noAutofit/>
          </a:bodyPr>
          <a:lstStyle/>
          <a:p>
            <a:pPr marL="571500" indent="-342900">
              <a:lnSpc>
                <a:spcPct val="100000"/>
              </a:lnSpc>
              <a:spcBef>
                <a:spcPts val="0"/>
              </a:spcBef>
              <a:buFont typeface="Wingdings" panose="05000000000000000000" pitchFamily="2" charset="2"/>
              <a:buChar char="ü"/>
              <a:defRPr/>
            </a:pPr>
            <a:r>
              <a:rPr lang="es-MX" sz="2300" dirty="0">
                <a:effectLst/>
                <a:latin typeface="Times New Roman" panose="02020603050405020304" pitchFamily="18" charset="0"/>
                <a:cs typeface="Times New Roman" panose="02020603050405020304" pitchFamily="18" charset="0"/>
              </a:rPr>
              <a:t>Fue complementada con la </a:t>
            </a:r>
            <a:r>
              <a:rPr lang="es-MX" sz="2300" b="1" i="1" dirty="0">
                <a:effectLst/>
                <a:latin typeface="Times New Roman" panose="02020603050405020304" pitchFamily="18" charset="0"/>
                <a:cs typeface="Times New Roman" panose="02020603050405020304" pitchFamily="18" charset="0"/>
              </a:rPr>
              <a:t>IG (DI PYNF) 401/1998 </a:t>
            </a:r>
            <a:r>
              <a:rPr lang="es-MX" sz="2300" dirty="0">
                <a:effectLst/>
                <a:latin typeface="Times New Roman" panose="02020603050405020304" pitchFamily="18" charset="0"/>
                <a:cs typeface="Times New Roman" panose="02020603050405020304" pitchFamily="18" charset="0"/>
              </a:rPr>
              <a:t>, que precisa ciertas pautas, con el fin de garantizar el debido conocimiento de las actuaciones que se labren y evitar que se perjudiquen profesionales a los que se les pudieren atribuir responsabilidades ajenas a su real intervención.</a:t>
            </a:r>
          </a:p>
          <a:p>
            <a:pPr indent="0">
              <a:lnSpc>
                <a:spcPct val="100000"/>
              </a:lnSpc>
              <a:spcBef>
                <a:spcPts val="0"/>
              </a:spcBef>
              <a:buNone/>
              <a:defRPr/>
            </a:pPr>
            <a:endParaRPr lang="es-MX" sz="2300" i="1" dirty="0">
              <a:effectLst/>
              <a:latin typeface="Times New Roman" panose="02020603050405020304" pitchFamily="18" charset="0"/>
              <a:cs typeface="Times New Roman" panose="02020603050405020304" pitchFamily="18" charset="0"/>
            </a:endParaRPr>
          </a:p>
          <a:p>
            <a:pPr marL="571500" indent="-342900">
              <a:lnSpc>
                <a:spcPct val="100000"/>
              </a:lnSpc>
              <a:spcBef>
                <a:spcPts val="0"/>
              </a:spcBef>
              <a:buFont typeface="Wingdings" panose="05000000000000000000" pitchFamily="2" charset="2"/>
              <a:buChar char="ü"/>
              <a:defRPr/>
            </a:pPr>
            <a:r>
              <a:rPr lang="es-MX" sz="2300" i="1" dirty="0">
                <a:effectLst/>
                <a:latin typeface="Times New Roman" panose="02020603050405020304" pitchFamily="18" charset="0"/>
                <a:cs typeface="Times New Roman" panose="02020603050405020304" pitchFamily="18" charset="0"/>
              </a:rPr>
              <a:t>La </a:t>
            </a:r>
            <a:r>
              <a:rPr lang="es-MX" sz="2300" b="1" i="1" dirty="0">
                <a:effectLst/>
                <a:latin typeface="Times New Roman" panose="02020603050405020304" pitchFamily="18" charset="0"/>
                <a:cs typeface="Times New Roman" panose="02020603050405020304" pitchFamily="18" charset="0"/>
              </a:rPr>
              <a:t>IG 401/1998</a:t>
            </a:r>
            <a:r>
              <a:rPr lang="es-MX" sz="2300" i="1" dirty="0">
                <a:effectLst/>
                <a:latin typeface="Times New Roman" panose="02020603050405020304" pitchFamily="18" charset="0"/>
                <a:cs typeface="Times New Roman" panose="02020603050405020304" pitchFamily="18" charset="0"/>
              </a:rPr>
              <a:t> </a:t>
            </a:r>
            <a:r>
              <a:rPr lang="es-MX" sz="2300" dirty="0">
                <a:effectLst/>
                <a:latin typeface="Times New Roman" panose="02020603050405020304" pitchFamily="18" charset="0"/>
                <a:cs typeface="Times New Roman" panose="02020603050405020304" pitchFamily="18" charset="0"/>
              </a:rPr>
              <a:t>“describe” distintos supuestos de responsabilidades con relación al cumplimiento de las obligaciones fiscales, según el carácter que asuman los profesionales intervinientes, pero no implica prejuzgar la conducta de los mismos.</a:t>
            </a:r>
          </a:p>
          <a:p>
            <a:pPr marL="571500" indent="-342900">
              <a:lnSpc>
                <a:spcPct val="100000"/>
              </a:lnSpc>
              <a:spcBef>
                <a:spcPts val="0"/>
              </a:spcBef>
              <a:buFont typeface="Wingdings" panose="05000000000000000000" pitchFamily="2" charset="2"/>
              <a:buChar char="ü"/>
              <a:defRPr/>
            </a:pPr>
            <a:endParaRPr lang="es-MX" sz="2300" dirty="0">
              <a:effectLst/>
              <a:latin typeface="Times New Roman" panose="02020603050405020304" pitchFamily="18" charset="0"/>
              <a:cs typeface="Times New Roman" panose="02020603050405020304" pitchFamily="18" charset="0"/>
            </a:endParaRPr>
          </a:p>
          <a:p>
            <a:pPr marL="571500" indent="-342900">
              <a:lnSpc>
                <a:spcPct val="100000"/>
              </a:lnSpc>
              <a:spcBef>
                <a:spcPts val="0"/>
              </a:spcBef>
              <a:buFont typeface="Wingdings" panose="05000000000000000000" pitchFamily="2" charset="2"/>
              <a:buChar char="ü"/>
              <a:defRPr/>
            </a:pPr>
            <a:r>
              <a:rPr lang="es-MX" sz="2300" dirty="0">
                <a:effectLst/>
                <a:latin typeface="Times New Roman" panose="02020603050405020304" pitchFamily="18" charset="0"/>
                <a:cs typeface="Times New Roman" panose="02020603050405020304" pitchFamily="18" charset="0"/>
              </a:rPr>
              <a:t>La </a:t>
            </a:r>
            <a:r>
              <a:rPr lang="es-MX" sz="2300" b="1" i="1" dirty="0">
                <a:effectLst/>
                <a:latin typeface="Times New Roman" panose="02020603050405020304" pitchFamily="18" charset="0"/>
                <a:cs typeface="Times New Roman" panose="02020603050405020304" pitchFamily="18" charset="0"/>
              </a:rPr>
              <a:t>IG 419/98 (DY PNF</a:t>
            </a:r>
            <a:r>
              <a:rPr lang="es-MX" sz="2300" b="1" dirty="0">
                <a:effectLst/>
                <a:latin typeface="Times New Roman" panose="02020603050405020304" pitchFamily="18" charset="0"/>
                <a:cs typeface="Times New Roman" panose="02020603050405020304" pitchFamily="18" charset="0"/>
              </a:rPr>
              <a:t>)</a:t>
            </a:r>
            <a:r>
              <a:rPr lang="es-MX" sz="2300" dirty="0">
                <a:effectLst/>
                <a:latin typeface="Times New Roman" panose="02020603050405020304" pitchFamily="18" charset="0"/>
                <a:cs typeface="Times New Roman" panose="02020603050405020304" pitchFamily="18" charset="0"/>
              </a:rPr>
              <a:t>establece que </a:t>
            </a:r>
            <a:r>
              <a:rPr lang="es-MX" sz="2300" dirty="0">
                <a:latin typeface="Times New Roman" panose="02020603050405020304" pitchFamily="18" charset="0"/>
                <a:cs typeface="Times New Roman" panose="02020603050405020304" pitchFamily="18" charset="0"/>
              </a:rPr>
              <a:t>tratándose de contribuyentes bajo fiscalización que confeccionan estados contables, adquiere singular relevancia que los mismos hayan sido previamente auditados cumpliendo con las normas de auditoría vigentes.</a:t>
            </a:r>
            <a:endParaRPr lang="es-MX" sz="2300" dirty="0">
              <a:effectLst/>
              <a:latin typeface="Times New Roman" panose="02020603050405020304" pitchFamily="18" charset="0"/>
              <a:cs typeface="Times New Roman" panose="02020603050405020304" pitchFamily="18" charset="0"/>
            </a:endParaRPr>
          </a:p>
          <a:p>
            <a:pPr marL="571500" indent="-342900">
              <a:lnSpc>
                <a:spcPct val="100000"/>
              </a:lnSpc>
              <a:spcBef>
                <a:spcPts val="0"/>
              </a:spcBef>
              <a:buFont typeface="Wingdings" panose="05000000000000000000" pitchFamily="2" charset="2"/>
              <a:buChar char="ü"/>
              <a:defRPr/>
            </a:pPr>
            <a:endParaRPr lang="es-MX" sz="2200" dirty="0">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FF3FEB-D8EB-44CC-8714-6F19E35DAA63}"/>
              </a:ext>
            </a:extLst>
          </p:cNvPr>
          <p:cNvSpPr>
            <a:spLocks noGrp="1"/>
          </p:cNvSpPr>
          <p:nvPr>
            <p:ph type="title"/>
          </p:nvPr>
        </p:nvSpPr>
        <p:spPr>
          <a:xfrm>
            <a:off x="734291" y="284164"/>
            <a:ext cx="10404764" cy="623887"/>
          </a:xfrm>
          <a:ln>
            <a:solidFill>
              <a:schemeClr val="accent1"/>
            </a:solidFill>
          </a:ln>
        </p:spPr>
        <p:txBody>
          <a:bodyPr/>
          <a:lstStyle/>
          <a:p>
            <a:pPr>
              <a:defRPr/>
            </a:pPr>
            <a:r>
              <a:rPr lang="es-AR" altLang="es-AR" sz="2500" i="1" dirty="0">
                <a:solidFill>
                  <a:prstClr val="white"/>
                </a:solidFill>
                <a:latin typeface="Times New Roman" panose="02020603050405020304" pitchFamily="18" charset="0"/>
              </a:rPr>
              <a:t>Imputabilidad del Asesor impositivo</a:t>
            </a:r>
            <a:endParaRPr lang="es-AR" sz="2500" dirty="0"/>
          </a:p>
        </p:txBody>
      </p:sp>
      <p:sp>
        <p:nvSpPr>
          <p:cNvPr id="18435" name="Marcador de contenido 2">
            <a:extLst>
              <a:ext uri="{FF2B5EF4-FFF2-40B4-BE49-F238E27FC236}">
                <a16:creationId xmlns:a16="http://schemas.microsoft.com/office/drawing/2014/main" id="{404C5689-F44E-4DB7-AC88-A373C2C5C2AA}"/>
              </a:ext>
            </a:extLst>
          </p:cNvPr>
          <p:cNvSpPr>
            <a:spLocks noGrp="1" noChangeArrowheads="1"/>
          </p:cNvSpPr>
          <p:nvPr>
            <p:ph idx="1"/>
          </p:nvPr>
        </p:nvSpPr>
        <p:spPr bwMode="auto">
          <a:xfrm>
            <a:off x="734291" y="1123950"/>
            <a:ext cx="10806545" cy="5449888"/>
          </a:xfrm>
        </p:spPr>
        <p:txBody>
          <a:bodyPr wrap="square" numCol="1" anchor="t" anchorCtr="0" compatLnSpc="1">
            <a:prstTxWarp prst="textNoShape">
              <a:avLst/>
            </a:prstTxWarp>
            <a:normAutofit/>
          </a:bodyPr>
          <a:lstStyle/>
          <a:p>
            <a:pPr indent="0">
              <a:lnSpc>
                <a:spcPct val="100000"/>
              </a:lnSpc>
              <a:spcBef>
                <a:spcPct val="0"/>
              </a:spcBef>
              <a:buFont typeface="Wingdings" panose="05000000000000000000" pitchFamily="2" charset="2"/>
              <a:buChar char="ü"/>
            </a:pPr>
            <a:r>
              <a:rPr lang="es-MX" altLang="es-AR" sz="2200" dirty="0">
                <a:effectLst/>
                <a:latin typeface="Times New Roman" panose="02020603050405020304" pitchFamily="18" charset="0"/>
                <a:cs typeface="Times New Roman" panose="02020603050405020304" pitchFamily="18" charset="0"/>
              </a:rPr>
              <a:t>En toda fiscalización en la que se efectúen ajustes técnicos no derivados de criterios de interpretación tributaria, sino provenientes de diferencias significativas con la información expuesta en los estados contables, los cuales cuentan con informe de auditoría externa realizado por contador público, deberán aplicarse las normas contenidas en las instrucciones generales 359/1997 y 401/1998 en tanto y en cuanto:</a:t>
            </a:r>
          </a:p>
          <a:p>
            <a:pPr indent="0">
              <a:lnSpc>
                <a:spcPct val="100000"/>
              </a:lnSpc>
              <a:spcBef>
                <a:spcPct val="0"/>
              </a:spcBef>
              <a:buNone/>
            </a:pPr>
            <a:endParaRPr lang="es-MX" altLang="es-AR" sz="2200" dirty="0">
              <a:effectLst/>
              <a:latin typeface="Times New Roman" panose="02020603050405020304" pitchFamily="18" charset="0"/>
              <a:cs typeface="Times New Roman" panose="02020603050405020304" pitchFamily="18" charset="0"/>
            </a:endParaRPr>
          </a:p>
          <a:p>
            <a:pPr indent="0">
              <a:lnSpc>
                <a:spcPct val="100000"/>
              </a:lnSpc>
              <a:spcBef>
                <a:spcPct val="0"/>
              </a:spcBef>
              <a:buNone/>
            </a:pPr>
            <a:r>
              <a:rPr lang="es-MX" altLang="es-AR" sz="2200" b="1" u="sng" dirty="0">
                <a:effectLst/>
                <a:latin typeface="Times New Roman" panose="02020603050405020304" pitchFamily="18" charset="0"/>
                <a:cs typeface="Times New Roman" panose="02020603050405020304" pitchFamily="18" charset="0"/>
              </a:rPr>
              <a:t>Ante ajustes significativos a los estados contabl</a:t>
            </a:r>
            <a:r>
              <a:rPr lang="es-MX" altLang="es-AR" sz="2200" dirty="0">
                <a:effectLst/>
                <a:latin typeface="Times New Roman" panose="02020603050405020304" pitchFamily="18" charset="0"/>
                <a:cs typeface="Times New Roman" panose="02020603050405020304" pitchFamily="18" charset="0"/>
              </a:rPr>
              <a:t>es que dichos ajustes no hayan dado lugar a salvedades en el informe del auditor ni estén referidos a rubros, partidas o cuestiones sobre los cuales el auditor ha manifestado en su informe tener una limitación en el alcance de su examen.</a:t>
            </a:r>
          </a:p>
          <a:p>
            <a:pPr indent="0">
              <a:lnSpc>
                <a:spcPct val="100000"/>
              </a:lnSpc>
              <a:spcBef>
                <a:spcPct val="0"/>
              </a:spcBef>
              <a:buNone/>
            </a:pPr>
            <a:endParaRPr lang="es-MX" altLang="es-AR" sz="2200" dirty="0">
              <a:effectLst/>
              <a:latin typeface="Times New Roman" panose="02020603050405020304" pitchFamily="18" charset="0"/>
              <a:cs typeface="Times New Roman" panose="02020603050405020304" pitchFamily="18" charset="0"/>
            </a:endParaRPr>
          </a:p>
          <a:p>
            <a:pPr indent="0">
              <a:lnSpc>
                <a:spcPct val="100000"/>
              </a:lnSpc>
              <a:spcBef>
                <a:spcPct val="0"/>
              </a:spcBef>
              <a:buFont typeface="Wingdings" panose="05000000000000000000" pitchFamily="2" charset="2"/>
              <a:buChar char="ü"/>
            </a:pPr>
            <a:r>
              <a:rPr lang="es-MX" altLang="es-AR" sz="2200" dirty="0">
                <a:effectLst/>
                <a:latin typeface="Times New Roman" panose="02020603050405020304" pitchFamily="18" charset="0"/>
                <a:cs typeface="Times New Roman" panose="02020603050405020304" pitchFamily="18" charset="0"/>
              </a:rPr>
              <a:t>Establece la instrucción general que corresponderá agregar a las actuaciones los elementos que el profesional exhibiera (v. gr. papeles de trabajo u otros medios demostrativos de su labor profesional), en relación con las aclaraciones que el profesional pudiere efectuar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E71206-37B0-4564-BFED-D982AA779779}"/>
              </a:ext>
            </a:extLst>
          </p:cNvPr>
          <p:cNvSpPr>
            <a:spLocks noGrp="1"/>
          </p:cNvSpPr>
          <p:nvPr>
            <p:ph type="title"/>
          </p:nvPr>
        </p:nvSpPr>
        <p:spPr>
          <a:xfrm>
            <a:off x="429491" y="227014"/>
            <a:ext cx="11139053" cy="625475"/>
          </a:xfrm>
          <a:ln>
            <a:solidFill>
              <a:schemeClr val="accent1"/>
            </a:solidFill>
          </a:ln>
        </p:spPr>
        <p:txBody>
          <a:bodyPr/>
          <a:lstStyle/>
          <a:p>
            <a:pPr>
              <a:defRPr/>
            </a:pPr>
            <a:r>
              <a:rPr lang="es-AR" altLang="es-AR" sz="2500" i="1" dirty="0">
                <a:solidFill>
                  <a:prstClr val="white"/>
                </a:solidFill>
                <a:latin typeface="Times New Roman" panose="02020603050405020304" pitchFamily="18" charset="0"/>
              </a:rPr>
              <a:t>Imputabilidad del Asesor impositivo</a:t>
            </a:r>
            <a:endParaRPr lang="es-AR" sz="2500" dirty="0"/>
          </a:p>
        </p:txBody>
      </p:sp>
      <p:sp>
        <p:nvSpPr>
          <p:cNvPr id="3" name="Marcador de contenido 2">
            <a:extLst>
              <a:ext uri="{FF2B5EF4-FFF2-40B4-BE49-F238E27FC236}">
                <a16:creationId xmlns:a16="http://schemas.microsoft.com/office/drawing/2014/main" id="{C4F17959-E512-4042-9939-71A943AF5504}"/>
              </a:ext>
            </a:extLst>
          </p:cNvPr>
          <p:cNvSpPr>
            <a:spLocks noGrp="1"/>
          </p:cNvSpPr>
          <p:nvPr>
            <p:ph idx="1"/>
          </p:nvPr>
        </p:nvSpPr>
        <p:spPr>
          <a:xfrm>
            <a:off x="609600" y="944564"/>
            <a:ext cx="10958944" cy="5580927"/>
          </a:xfrm>
        </p:spPr>
        <p:txBody>
          <a:bodyPr>
            <a:noAutofit/>
          </a:bodyPr>
          <a:lstStyle/>
          <a:p>
            <a:pPr marL="0" indent="0">
              <a:lnSpc>
                <a:spcPct val="100000"/>
              </a:lnSpc>
              <a:spcBef>
                <a:spcPts val="0"/>
              </a:spcBef>
              <a:buNone/>
              <a:defRPr/>
            </a:pPr>
            <a:r>
              <a:rPr lang="es-MX" sz="2300" dirty="0">
                <a:effectLst/>
                <a:latin typeface="Times New Roman" panose="02020603050405020304" pitchFamily="18" charset="0"/>
                <a:cs typeface="Times New Roman" panose="02020603050405020304" pitchFamily="18" charset="0"/>
              </a:rPr>
              <a:t>Considera la norma que, según la profesión, se pueden dar las siguientes situaciones y/o roles:</a:t>
            </a:r>
          </a:p>
          <a:p>
            <a:pPr indent="0">
              <a:lnSpc>
                <a:spcPct val="150000"/>
              </a:lnSpc>
              <a:spcBef>
                <a:spcPts val="0"/>
              </a:spcBef>
              <a:buFont typeface="Wingdings" panose="05000000000000000000" pitchFamily="2" charset="2"/>
              <a:buChar char="ü"/>
              <a:defRPr/>
            </a:pPr>
            <a:r>
              <a:rPr lang="es-AR" sz="2300" dirty="0">
                <a:effectLst/>
                <a:latin typeface="Times New Roman" panose="02020603050405020304" pitchFamily="18" charset="0"/>
                <a:cs typeface="Times New Roman" panose="02020603050405020304" pitchFamily="18" charset="0"/>
              </a:rPr>
              <a:t> </a:t>
            </a:r>
            <a:r>
              <a:rPr lang="es-AR" sz="2400" dirty="0">
                <a:effectLst/>
                <a:latin typeface="Times New Roman" panose="02020603050405020304" pitchFamily="18" charset="0"/>
                <a:cs typeface="Times New Roman" panose="02020603050405020304" pitchFamily="18" charset="0"/>
              </a:rPr>
              <a:t>Apoderado;</a:t>
            </a:r>
          </a:p>
          <a:p>
            <a:pPr indent="0">
              <a:lnSpc>
                <a:spcPct val="150000"/>
              </a:lnSpc>
              <a:spcBef>
                <a:spcPts val="0"/>
              </a:spcBef>
              <a:buFont typeface="Wingdings" panose="05000000000000000000" pitchFamily="2" charset="2"/>
              <a:buChar char="ü"/>
              <a:defRPr/>
            </a:pPr>
            <a:r>
              <a:rPr lang="es-MX" sz="2400" dirty="0">
                <a:effectLst/>
                <a:latin typeface="Times New Roman" panose="02020603050405020304" pitchFamily="18" charset="0"/>
                <a:cs typeface="Times New Roman" panose="02020603050405020304" pitchFamily="18" charset="0"/>
              </a:rPr>
              <a:t>Asesor impositivo y/o legal; y liquidador de impuestos</a:t>
            </a:r>
          </a:p>
          <a:p>
            <a:pPr indent="0">
              <a:lnSpc>
                <a:spcPct val="150000"/>
              </a:lnSpc>
              <a:spcBef>
                <a:spcPts val="0"/>
              </a:spcBef>
              <a:buFont typeface="Wingdings" panose="05000000000000000000" pitchFamily="2" charset="2"/>
              <a:buChar char="ü"/>
              <a:defRPr/>
            </a:pPr>
            <a:r>
              <a:rPr lang="es-AR" sz="2400" dirty="0">
                <a:effectLst/>
                <a:latin typeface="Times New Roman" panose="02020603050405020304" pitchFamily="18" charset="0"/>
                <a:cs typeface="Times New Roman" panose="02020603050405020304" pitchFamily="18" charset="0"/>
              </a:rPr>
              <a:t> Auditor externo; contador certificante;</a:t>
            </a:r>
          </a:p>
          <a:p>
            <a:pPr indent="0">
              <a:lnSpc>
                <a:spcPct val="150000"/>
              </a:lnSpc>
              <a:spcBef>
                <a:spcPts val="0"/>
              </a:spcBef>
              <a:buFont typeface="Wingdings" panose="05000000000000000000" pitchFamily="2" charset="2"/>
              <a:buChar char="ü"/>
              <a:defRPr/>
            </a:pPr>
            <a:r>
              <a:rPr lang="es-MX" sz="2400" dirty="0">
                <a:effectLst/>
                <a:latin typeface="Times New Roman" panose="02020603050405020304" pitchFamily="18" charset="0"/>
                <a:cs typeface="Times New Roman" panose="02020603050405020304" pitchFamily="18" charset="0"/>
              </a:rPr>
              <a:t>Patrocinante en la constitución de sociedades;</a:t>
            </a:r>
          </a:p>
          <a:p>
            <a:pPr indent="0">
              <a:lnSpc>
                <a:spcPct val="150000"/>
              </a:lnSpc>
              <a:spcBef>
                <a:spcPts val="0"/>
              </a:spcBef>
              <a:buFont typeface="Wingdings" panose="05000000000000000000" pitchFamily="2" charset="2"/>
              <a:buChar char="ü"/>
              <a:defRPr/>
            </a:pPr>
            <a:r>
              <a:rPr lang="es-AR" sz="2400" dirty="0">
                <a:effectLst/>
                <a:latin typeface="Times New Roman" panose="02020603050405020304" pitchFamily="18" charset="0"/>
                <a:cs typeface="Times New Roman" panose="02020603050405020304" pitchFamily="18" charset="0"/>
              </a:rPr>
              <a:t> Redacción de contratos, boletos, escrituras; certificación de firmas; dictaminar sobre incobrabilidad;</a:t>
            </a:r>
          </a:p>
          <a:p>
            <a:pPr indent="0">
              <a:lnSpc>
                <a:spcPct val="150000"/>
              </a:lnSpc>
              <a:spcBef>
                <a:spcPts val="0"/>
              </a:spcBef>
              <a:buFont typeface="Wingdings" panose="05000000000000000000" pitchFamily="2" charset="2"/>
              <a:buChar char="ü"/>
              <a:defRPr/>
            </a:pPr>
            <a:r>
              <a:rPr lang="es-AR" sz="2400" dirty="0">
                <a:effectLst/>
                <a:latin typeface="Times New Roman" panose="02020603050405020304" pitchFamily="18" charset="0"/>
                <a:cs typeface="Times New Roman" panose="02020603050405020304" pitchFamily="18" charset="0"/>
              </a:rPr>
              <a:t> Pericias; avalúos; revalúo técnico;</a:t>
            </a:r>
          </a:p>
          <a:p>
            <a:pPr indent="0">
              <a:lnSpc>
                <a:spcPct val="150000"/>
              </a:lnSpc>
              <a:spcBef>
                <a:spcPts val="0"/>
              </a:spcBef>
              <a:buFont typeface="Wingdings" panose="05000000000000000000" pitchFamily="2" charset="2"/>
              <a:buChar char="ü"/>
              <a:defRPr/>
            </a:pPr>
            <a:r>
              <a:rPr lang="es-MX" sz="2400" dirty="0">
                <a:effectLst/>
                <a:latin typeface="Times New Roman" panose="02020603050405020304" pitchFamily="18" charset="0"/>
                <a:cs typeface="Times New Roman" panose="02020603050405020304" pitchFamily="18" charset="0"/>
              </a:rPr>
              <a:t>Diseño, desarrollo, puesta en marcha y/o mantenimiento de programas o sistemas de computación</a:t>
            </a:r>
            <a:endParaRPr lang="es-AR" sz="2400" dirty="0">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7BB604-017F-4180-830F-B34553A72505}"/>
              </a:ext>
            </a:extLst>
          </p:cNvPr>
          <p:cNvSpPr>
            <a:spLocks noGrp="1"/>
          </p:cNvSpPr>
          <p:nvPr>
            <p:ph type="title"/>
          </p:nvPr>
        </p:nvSpPr>
        <p:spPr>
          <a:xfrm>
            <a:off x="2227263" y="439738"/>
            <a:ext cx="7764462" cy="658812"/>
          </a:xfrm>
          <a:ln>
            <a:solidFill>
              <a:schemeClr val="tx2">
                <a:lumMod val="50000"/>
              </a:schemeClr>
            </a:solidFill>
          </a:ln>
        </p:spPr>
        <p:txBody>
          <a:bodyPr/>
          <a:lstStyle/>
          <a:p>
            <a:pPr>
              <a:defRPr/>
            </a:pPr>
            <a:r>
              <a:rPr lang="es-AR" altLang="es-AR" sz="2800" i="1" dirty="0">
                <a:solidFill>
                  <a:prstClr val="white"/>
                </a:solidFill>
                <a:latin typeface="Times New Roman" panose="02020603050405020304" pitchFamily="18" charset="0"/>
              </a:rPr>
              <a:t>Imputabilidad del Asesor impositivo</a:t>
            </a:r>
            <a:endParaRPr lang="es-AR" dirty="0"/>
          </a:p>
        </p:txBody>
      </p:sp>
      <p:sp>
        <p:nvSpPr>
          <p:cNvPr id="3" name="Marcador de contenido 2">
            <a:extLst>
              <a:ext uri="{FF2B5EF4-FFF2-40B4-BE49-F238E27FC236}">
                <a16:creationId xmlns:a16="http://schemas.microsoft.com/office/drawing/2014/main" id="{59D482A4-359D-4507-AD50-6F421C0211CC}"/>
              </a:ext>
            </a:extLst>
          </p:cNvPr>
          <p:cNvSpPr>
            <a:spLocks noGrp="1"/>
          </p:cNvSpPr>
          <p:nvPr>
            <p:ph idx="1"/>
          </p:nvPr>
        </p:nvSpPr>
        <p:spPr>
          <a:xfrm>
            <a:off x="2227263" y="2205038"/>
            <a:ext cx="7764462" cy="3695700"/>
          </a:xfrm>
        </p:spPr>
        <p:txBody>
          <a:bodyPr/>
          <a:lstStyle/>
          <a:p>
            <a:pPr>
              <a:defRPr/>
            </a:pPr>
            <a:endParaRPr lang="es-AR" dirty="0"/>
          </a:p>
          <a:p>
            <a:pPr marL="0" indent="0" algn="ctr">
              <a:buNone/>
              <a:defRPr/>
            </a:pPr>
            <a:r>
              <a:rPr lang="es-AR" sz="2800" b="1" i="1" dirty="0">
                <a:latin typeface="Times New Roman" panose="02020603050405020304" pitchFamily="18" charset="0"/>
                <a:cs typeface="Times New Roman" panose="02020603050405020304" pitchFamily="18" charset="0"/>
              </a:rPr>
              <a:t>JURISPRUDENCIA RELEVANTE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Marcador de contenido 2">
            <a:extLst>
              <a:ext uri="{FF2B5EF4-FFF2-40B4-BE49-F238E27FC236}">
                <a16:creationId xmlns:a16="http://schemas.microsoft.com/office/drawing/2014/main" id="{8C525235-8A47-4C72-BF86-9FF2BFD023D9}"/>
              </a:ext>
            </a:extLst>
          </p:cNvPr>
          <p:cNvSpPr>
            <a:spLocks noGrp="1" noChangeArrowheads="1"/>
          </p:cNvSpPr>
          <p:nvPr>
            <p:ph idx="1"/>
          </p:nvPr>
        </p:nvSpPr>
        <p:spPr>
          <a:xfrm>
            <a:off x="526473" y="842241"/>
            <a:ext cx="11139053" cy="5173518"/>
          </a:xfrm>
        </p:spPr>
        <p:txBody>
          <a:bodyPr wrap="square" numCol="1" anchor="t" anchorCtr="0" compatLnSpc="1">
            <a:prstTxWarp prst="textNoShape">
              <a:avLst/>
            </a:prstTxWarp>
            <a:normAutofit lnSpcReduction="10000"/>
          </a:bodyPr>
          <a:lstStyle/>
          <a:p>
            <a:pPr eaLnBrk="1" hangingPunct="1">
              <a:lnSpc>
                <a:spcPct val="90000"/>
              </a:lnSpc>
              <a:spcBef>
                <a:spcPct val="0"/>
              </a:spcBef>
              <a:buClr>
                <a:schemeClr val="tx1"/>
              </a:buClr>
              <a:buFont typeface="Wingdings" panose="05000000000000000000" pitchFamily="2" charset="2"/>
              <a:buChar char="ü"/>
              <a:defRPr/>
            </a:pPr>
            <a:r>
              <a:rPr lang="es-AR" altLang="es-AR" sz="2400" b="1" i="1" dirty="0" err="1">
                <a:effectLst/>
                <a:latin typeface="Times New Roman" panose="02020603050405020304" pitchFamily="18" charset="0"/>
                <a:cs typeface="Times New Roman" panose="02020603050405020304" pitchFamily="18" charset="0"/>
              </a:rPr>
              <a:t>Bertoli</a:t>
            </a:r>
            <a:r>
              <a:rPr lang="es-AR" altLang="es-AR" sz="2400" b="1" i="1" dirty="0">
                <a:effectLst/>
                <a:latin typeface="Times New Roman" panose="02020603050405020304" pitchFamily="18" charset="0"/>
                <a:cs typeface="Times New Roman" panose="02020603050405020304" pitchFamily="18" charset="0"/>
              </a:rPr>
              <a:t> Zimmerman Hugo J. Tribunal Fiscal de la Nación, sala A del 28/11/2002</a:t>
            </a:r>
            <a:r>
              <a:rPr lang="es-AR" altLang="es-AR" sz="2400" dirty="0">
                <a:effectLst/>
                <a:latin typeface="Times New Roman" panose="02020603050405020304" pitchFamily="18" charset="0"/>
                <a:cs typeface="Times New Roman" panose="02020603050405020304" pitchFamily="18" charset="0"/>
              </a:rPr>
              <a:t>. Contador de la firma. Denuncia Penal Tributaria por factura apócrifa</a:t>
            </a:r>
          </a:p>
          <a:p>
            <a:pPr marL="0" indent="0" eaLnBrk="1" hangingPunct="1">
              <a:lnSpc>
                <a:spcPct val="90000"/>
              </a:lnSpc>
              <a:spcBef>
                <a:spcPct val="0"/>
              </a:spcBef>
              <a:buClr>
                <a:schemeClr val="tx1"/>
              </a:buClr>
              <a:buNone/>
              <a:defRPr/>
            </a:pPr>
            <a:endParaRPr lang="es-AR" altLang="es-AR" sz="2400" dirty="0">
              <a:effectLst/>
              <a:latin typeface="Times New Roman" panose="02020603050405020304" pitchFamily="18" charset="0"/>
              <a:cs typeface="Times New Roman" panose="02020603050405020304" pitchFamily="18" charset="0"/>
            </a:endParaRPr>
          </a:p>
          <a:p>
            <a:pPr eaLnBrk="1" hangingPunct="1">
              <a:lnSpc>
                <a:spcPct val="90000"/>
              </a:lnSpc>
              <a:spcBef>
                <a:spcPct val="0"/>
              </a:spcBef>
              <a:buClr>
                <a:schemeClr val="tx1"/>
              </a:buClr>
              <a:buFont typeface="Wingdings" panose="05000000000000000000" pitchFamily="2" charset="2"/>
              <a:buChar char="ü"/>
              <a:defRPr/>
            </a:pPr>
            <a:endParaRPr lang="es-AR" altLang="es-AR" sz="2400" dirty="0">
              <a:effectLst/>
              <a:latin typeface="Times New Roman" panose="02020603050405020304" pitchFamily="18" charset="0"/>
              <a:cs typeface="Times New Roman" panose="02020603050405020304" pitchFamily="18" charset="0"/>
            </a:endParaRPr>
          </a:p>
          <a:p>
            <a:pPr algn="just">
              <a:lnSpc>
                <a:spcPct val="100000"/>
              </a:lnSpc>
              <a:spcBef>
                <a:spcPct val="0"/>
              </a:spcBef>
              <a:buFont typeface="Wingdings" panose="05000000000000000000" pitchFamily="2" charset="2"/>
              <a:buChar char="ü"/>
              <a:defRPr/>
            </a:pPr>
            <a:r>
              <a:rPr lang="es-AR" altLang="es-AR" sz="2400" b="1" i="1" dirty="0">
                <a:effectLst/>
                <a:latin typeface="Times New Roman" panose="02020603050405020304" pitchFamily="18" charset="0"/>
                <a:cs typeface="Times New Roman" panose="02020603050405020304" pitchFamily="18" charset="0"/>
              </a:rPr>
              <a:t>Gambino, Daniel Eduardo -Tribunal Fiscal de la Nación Sala A - 29/05/200</a:t>
            </a:r>
            <a:r>
              <a:rPr lang="es-AR" altLang="es-AR" sz="2400" b="1" dirty="0">
                <a:effectLst/>
                <a:latin typeface="Times New Roman" panose="02020603050405020304" pitchFamily="18" charset="0"/>
                <a:cs typeface="Times New Roman" panose="02020603050405020304" pitchFamily="18" charset="0"/>
              </a:rPr>
              <a:t>7. </a:t>
            </a:r>
            <a:r>
              <a:rPr lang="es-AR" altLang="es-AR" sz="2400" dirty="0">
                <a:effectLst/>
                <a:latin typeface="Times New Roman" panose="02020603050405020304" pitchFamily="18" charset="0"/>
                <a:cs typeface="Times New Roman" panose="02020603050405020304" pitchFamily="18" charset="0"/>
              </a:rPr>
              <a:t>Nulidad DO con costas al fisco . En el descargo se le endilga la responsabilidad a un contador independiente, por las DDJJ en"0" con el único afán de evitar la aplicación del artículo 38 de la ley, enfatizando que tal accionar lo hizo sin su consentimiento.</a:t>
            </a:r>
          </a:p>
          <a:p>
            <a:pPr algn="just">
              <a:lnSpc>
                <a:spcPct val="100000"/>
              </a:lnSpc>
              <a:spcBef>
                <a:spcPct val="0"/>
              </a:spcBef>
              <a:buFont typeface="Wingdings" panose="05000000000000000000" pitchFamily="2" charset="2"/>
              <a:buChar char="ü"/>
              <a:defRPr/>
            </a:pPr>
            <a:endParaRPr lang="es-AR" altLang="es-AR" sz="2400" dirty="0">
              <a:effectLst/>
              <a:latin typeface="Times New Roman" panose="02020603050405020304" pitchFamily="18" charset="0"/>
              <a:cs typeface="Times New Roman" panose="02020603050405020304" pitchFamily="18" charset="0"/>
            </a:endParaRPr>
          </a:p>
          <a:p>
            <a:pPr eaLnBrk="1" hangingPunct="1">
              <a:lnSpc>
                <a:spcPct val="90000"/>
              </a:lnSpc>
              <a:spcBef>
                <a:spcPct val="0"/>
              </a:spcBef>
              <a:buClr>
                <a:schemeClr val="tx1"/>
              </a:buClr>
              <a:buFont typeface="Wingdings" panose="05000000000000000000" pitchFamily="2" charset="2"/>
              <a:buChar char="ü"/>
              <a:defRPr/>
            </a:pPr>
            <a:endParaRPr lang="es-AR" altLang="es-AR" sz="2400" dirty="0">
              <a:effectLst/>
              <a:latin typeface="Times New Roman" panose="02020603050405020304" pitchFamily="18" charset="0"/>
              <a:cs typeface="Times New Roman" panose="02020603050405020304" pitchFamily="18" charset="0"/>
            </a:endParaRPr>
          </a:p>
          <a:p>
            <a:pPr eaLnBrk="1" hangingPunct="1">
              <a:lnSpc>
                <a:spcPct val="90000"/>
              </a:lnSpc>
              <a:spcBef>
                <a:spcPct val="0"/>
              </a:spcBef>
              <a:buClr>
                <a:schemeClr val="tx1"/>
              </a:buClr>
              <a:buFont typeface="Wingdings" panose="05000000000000000000" pitchFamily="2" charset="2"/>
              <a:buChar char="ü"/>
              <a:defRPr/>
            </a:pPr>
            <a:r>
              <a:rPr lang="es-AR" altLang="es-AR" sz="2400" dirty="0">
                <a:effectLst/>
                <a:latin typeface="Times New Roman" panose="02020603050405020304" pitchFamily="18" charset="0"/>
                <a:cs typeface="Times New Roman" panose="02020603050405020304" pitchFamily="18" charset="0"/>
              </a:rPr>
              <a:t> </a:t>
            </a:r>
            <a:r>
              <a:rPr lang="es-ES" altLang="es-AR" sz="2400" dirty="0">
                <a:effectLst/>
                <a:latin typeface="Times New Roman" panose="02020603050405020304" pitchFamily="18" charset="0"/>
                <a:cs typeface="Times New Roman" panose="02020603050405020304" pitchFamily="18" charset="0"/>
              </a:rPr>
              <a:t> </a:t>
            </a:r>
            <a:r>
              <a:rPr lang="es-ES" altLang="es-AR" sz="2400" b="1" i="1" dirty="0">
                <a:effectLst/>
                <a:latin typeface="Times New Roman" panose="02020603050405020304" pitchFamily="18" charset="0"/>
                <a:cs typeface="Times New Roman" panose="02020603050405020304" pitchFamily="18" charset="0"/>
              </a:rPr>
              <a:t>R., G. W. s</a:t>
            </a:r>
            <a:r>
              <a:rPr lang="es-ES" altLang="es-AR" sz="2400" b="1" dirty="0">
                <a:effectLst/>
                <a:latin typeface="Times New Roman" panose="02020603050405020304" pitchFamily="18" charset="0"/>
                <a:cs typeface="Times New Roman" panose="02020603050405020304" pitchFamily="18" charset="0"/>
              </a:rPr>
              <a:t>/ </a:t>
            </a:r>
            <a:r>
              <a:rPr lang="es-ES" altLang="es-AR" sz="2400" b="1" i="1" dirty="0">
                <a:effectLst/>
                <a:latin typeface="Times New Roman" panose="02020603050405020304" pitchFamily="18" charset="0"/>
                <a:cs typeface="Times New Roman" panose="02020603050405020304" pitchFamily="18" charset="0"/>
              </a:rPr>
              <a:t>recurso de casación - Cámara Federal de Casación Penal, sala I - 30/03/2017</a:t>
            </a:r>
            <a:r>
              <a:rPr lang="es-ES" altLang="es-AR" sz="2400" b="1" dirty="0">
                <a:effectLst/>
                <a:latin typeface="Times New Roman" panose="02020603050405020304" pitchFamily="18" charset="0"/>
                <a:cs typeface="Times New Roman" panose="02020603050405020304" pitchFamily="18" charset="0"/>
              </a:rPr>
              <a:t>-</a:t>
            </a:r>
            <a:r>
              <a:rPr lang="es-ES" altLang="es-AR" sz="2400" dirty="0">
                <a:effectLst/>
                <a:latin typeface="Times New Roman" panose="02020603050405020304" pitchFamily="18" charset="0"/>
                <a:cs typeface="Times New Roman" panose="02020603050405020304" pitchFamily="18" charset="0"/>
              </a:rPr>
              <a:t>  Un contador utilizó sin autorización claves fiscales ajenas para ingresar a la página de AFIP y realizar operaciones impositivas. Por el hecho fue condenado a 10 meses de prisión por el delito de acceso ilegítimo a un sistema o dato informático de acceso restringido.</a:t>
            </a:r>
            <a:endParaRPr lang="es-AR" altLang="es-AR" sz="2400" dirty="0">
              <a:effectLst>
                <a:outerShdw blurRad="38100" dist="38100" dir="2700000" algn="tl">
                  <a:srgbClr val="2A5B7F"/>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27D944A-B462-4BCD-B656-A43BF25B6F3B}"/>
              </a:ext>
            </a:extLst>
          </p:cNvPr>
          <p:cNvSpPr txBox="1"/>
          <p:nvPr/>
        </p:nvSpPr>
        <p:spPr>
          <a:xfrm>
            <a:off x="568036" y="548580"/>
            <a:ext cx="10945091" cy="6309420"/>
          </a:xfrm>
          <a:prstGeom prst="rect">
            <a:avLst/>
          </a:prstGeom>
          <a:noFill/>
        </p:spPr>
        <p:txBody>
          <a:bodyPr wrap="square" rtlCol="0">
            <a:spAutoFit/>
          </a:bodyPr>
          <a:lstStyle/>
          <a:p>
            <a:pPr marL="342900" indent="-342900">
              <a:buFont typeface="Wingdings" panose="05000000000000000000" pitchFamily="2" charset="2"/>
              <a:buChar char="ü"/>
            </a:pPr>
            <a:r>
              <a:rPr lang="es-AR" sz="2200" dirty="0">
                <a:latin typeface="Times New Roman" panose="02020603050405020304" pitchFamily="18" charset="0"/>
                <a:cs typeface="Times New Roman" panose="02020603050405020304" pitchFamily="18" charset="0"/>
              </a:rPr>
              <a:t> </a:t>
            </a:r>
            <a:r>
              <a:rPr lang="es-AR" sz="2400" b="1" i="1" dirty="0" err="1">
                <a:latin typeface="Times New Roman" panose="02020603050405020304" pitchFamily="18" charset="0"/>
                <a:cs typeface="Times New Roman" panose="02020603050405020304" pitchFamily="18" charset="0"/>
              </a:rPr>
              <a:t>Biafore</a:t>
            </a:r>
            <a:r>
              <a:rPr lang="es-AR" sz="2400" b="1" i="1" dirty="0">
                <a:latin typeface="Times New Roman" panose="02020603050405020304" pitchFamily="18" charset="0"/>
                <a:cs typeface="Times New Roman" panose="02020603050405020304" pitchFamily="18" charset="0"/>
              </a:rPr>
              <a:t> Marcelo Néstor c/AFIP-DGA - Cámara Nacional de Apelaciones en lo Contencioso Administrativo Federal, sala IV del 04/07/2017.</a:t>
            </a:r>
          </a:p>
          <a:p>
            <a:endParaRPr lang="es-AR" sz="2400" b="1" i="1" dirty="0">
              <a:latin typeface="Times New Roman" panose="02020603050405020304" pitchFamily="18" charset="0"/>
              <a:cs typeface="Times New Roman" panose="02020603050405020304" pitchFamily="18" charset="0"/>
            </a:endParaRPr>
          </a:p>
          <a:p>
            <a:r>
              <a:rPr lang="es-AR" sz="2400" b="1" i="1" dirty="0">
                <a:latin typeface="Times New Roman" panose="02020603050405020304" pitchFamily="18" charset="0"/>
                <a:cs typeface="Times New Roman" panose="02020603050405020304" pitchFamily="18" charset="0"/>
              </a:rPr>
              <a:t>    </a:t>
            </a:r>
            <a:r>
              <a:rPr lang="es-AR" sz="2400" dirty="0">
                <a:latin typeface="Times New Roman" panose="02020603050405020304" pitchFamily="18" charset="0"/>
                <a:cs typeface="Times New Roman" panose="02020603050405020304" pitchFamily="18" charset="0"/>
              </a:rPr>
              <a:t>No digitalización de legajos de operaciones aduanera por parte de un despachante aduanero, a quién aplicaron sanción por incumplimiento de los deberes formales con multa.</a:t>
            </a:r>
          </a:p>
          <a:p>
            <a:endParaRPr lang="es-AR" sz="2400" b="1" i="1" dirty="0">
              <a:latin typeface="Times New Roman" panose="02020603050405020304" pitchFamily="18" charset="0"/>
              <a:cs typeface="Times New Roman" panose="02020603050405020304" pitchFamily="18" charset="0"/>
            </a:endParaRPr>
          </a:p>
          <a:p>
            <a:endParaRPr lang="es-AR" sz="2400" b="1" i="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ü"/>
            </a:pPr>
            <a:r>
              <a:rPr lang="es-AR" sz="2400" b="1" i="1" dirty="0">
                <a:latin typeface="Times New Roman" panose="02020603050405020304" pitchFamily="18" charset="0"/>
                <a:cs typeface="Times New Roman" panose="02020603050405020304" pitchFamily="18" charset="0"/>
              </a:rPr>
              <a:t> </a:t>
            </a:r>
            <a:r>
              <a:rPr lang="es-AR" sz="2400" b="1" i="1" dirty="0" err="1">
                <a:latin typeface="Times New Roman" panose="02020603050405020304" pitchFamily="18" charset="0"/>
                <a:cs typeface="Times New Roman" panose="02020603050405020304" pitchFamily="18" charset="0"/>
              </a:rPr>
              <a:t>Fellin</a:t>
            </a:r>
            <a:r>
              <a:rPr lang="es-AR" sz="2400" b="1" i="1" dirty="0">
                <a:latin typeface="Times New Roman" panose="02020603050405020304" pitchFamily="18" charset="0"/>
                <a:cs typeface="Times New Roman" panose="02020603050405020304" pitchFamily="18" charset="0"/>
              </a:rPr>
              <a:t> Arnoldo c/AFIP-DGA - Cámara Nacional de Apelaciones en lo Contencioso Administrativo Federal, sala I del 26/09/2017</a:t>
            </a:r>
          </a:p>
          <a:p>
            <a:endParaRPr lang="es-AR" sz="2400" b="1" i="1" dirty="0">
              <a:latin typeface="Times New Roman" panose="02020603050405020304" pitchFamily="18" charset="0"/>
              <a:cs typeface="Times New Roman" panose="02020603050405020304" pitchFamily="18" charset="0"/>
            </a:endParaRPr>
          </a:p>
          <a:p>
            <a:pPr marL="360363" indent="-360363"/>
            <a:r>
              <a:rPr lang="es-AR" sz="2400" b="1" i="1" dirty="0">
                <a:latin typeface="Times New Roman" panose="02020603050405020304" pitchFamily="18" charset="0"/>
                <a:cs typeface="Times New Roman" panose="02020603050405020304" pitchFamily="18" charset="0"/>
              </a:rPr>
              <a:t>     </a:t>
            </a:r>
            <a:r>
              <a:rPr lang="es-AR" sz="2400" dirty="0">
                <a:latin typeface="Times New Roman" panose="02020603050405020304" pitchFamily="18" charset="0"/>
                <a:cs typeface="Times New Roman" panose="02020603050405020304" pitchFamily="18" charset="0"/>
              </a:rPr>
              <a:t>Se aplico solidaridad en declaración inexacta, ante la omisión de informar la característica de la mercadería importada, lo que habilita a DGA a aplicar una multa prevista en el Art 954 Ley </a:t>
            </a:r>
            <a:r>
              <a:rPr lang="es-AR" sz="2400" dirty="0" err="1">
                <a:latin typeface="Times New Roman" panose="02020603050405020304" pitchFamily="18" charset="0"/>
                <a:cs typeface="Times New Roman" panose="02020603050405020304" pitchFamily="18" charset="0"/>
              </a:rPr>
              <a:t>N°</a:t>
            </a:r>
            <a:r>
              <a:rPr lang="es-AR" sz="2400" dirty="0">
                <a:latin typeface="Times New Roman" panose="02020603050405020304" pitchFamily="18" charset="0"/>
                <a:cs typeface="Times New Roman" panose="02020603050405020304" pitchFamily="18" charset="0"/>
              </a:rPr>
              <a:t> 22.415 al despachante de aduana.</a:t>
            </a:r>
          </a:p>
          <a:p>
            <a:pPr marL="360363" indent="-360363"/>
            <a:endParaRPr lang="es-AR" sz="2400" b="1" i="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ü"/>
            </a:pPr>
            <a:endParaRPr lang="es-AR" sz="2200" dirty="0">
              <a:latin typeface="Times New Roman" panose="02020603050405020304" pitchFamily="18" charset="0"/>
              <a:cs typeface="Times New Roman" panose="02020603050405020304" pitchFamily="18" charset="0"/>
            </a:endParaRPr>
          </a:p>
          <a:p>
            <a:endParaRPr lang="es-A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4028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CAE31C-1B8C-48A6-8F9C-8A85698D48C6}"/>
              </a:ext>
            </a:extLst>
          </p:cNvPr>
          <p:cNvSpPr>
            <a:spLocks noGrp="1"/>
          </p:cNvSpPr>
          <p:nvPr>
            <p:ph type="title"/>
          </p:nvPr>
        </p:nvSpPr>
        <p:spPr>
          <a:xfrm>
            <a:off x="831850" y="1709738"/>
            <a:ext cx="10515600" cy="1227137"/>
          </a:xfrm>
        </p:spPr>
        <p:txBody>
          <a:bodyPr rtlCol="0">
            <a:normAutofit/>
          </a:bodyPr>
          <a:lstStyle/>
          <a:p>
            <a:pPr algn="ctr" fontAlgn="auto">
              <a:spcAft>
                <a:spcPts val="0"/>
              </a:spcAft>
              <a:defRPr/>
            </a:pPr>
            <a:r>
              <a:rPr lang="es-AR" sz="4400" b="1" i="1" u="sng" dirty="0">
                <a:latin typeface="Times New Roman" panose="02020603050405020304" pitchFamily="18" charset="0"/>
                <a:cs typeface="Times New Roman" panose="02020603050405020304" pitchFamily="18" charset="0"/>
              </a:rPr>
              <a:t>Caso de Aplicación</a:t>
            </a:r>
          </a:p>
        </p:txBody>
      </p:sp>
      <p:sp>
        <p:nvSpPr>
          <p:cNvPr id="3" name="Marcador de texto 2">
            <a:extLst>
              <a:ext uri="{FF2B5EF4-FFF2-40B4-BE49-F238E27FC236}">
                <a16:creationId xmlns:a16="http://schemas.microsoft.com/office/drawing/2014/main" id="{1CE50F9A-F38E-431E-8FC2-532B64BF4A02}"/>
              </a:ext>
            </a:extLst>
          </p:cNvPr>
          <p:cNvSpPr>
            <a:spLocks noGrp="1"/>
          </p:cNvSpPr>
          <p:nvPr>
            <p:ph type="body" idx="1"/>
          </p:nvPr>
        </p:nvSpPr>
        <p:spPr>
          <a:xfrm>
            <a:off x="831850" y="3429000"/>
            <a:ext cx="10515600" cy="2660650"/>
          </a:xfrm>
        </p:spPr>
        <p:txBody>
          <a:bodyPr rtlCol="0">
            <a:normAutofit/>
          </a:bodyPr>
          <a:lstStyle/>
          <a:p>
            <a:pPr algn="ctr" fontAlgn="auto">
              <a:spcAft>
                <a:spcPts val="0"/>
              </a:spcAft>
              <a:defRPr/>
            </a:pPr>
            <a:r>
              <a:rPr lang="es-AR" sz="3600" b="1" i="1" u="sng" dirty="0">
                <a:solidFill>
                  <a:schemeClr val="tx1"/>
                </a:solidFill>
                <a:latin typeface="Times New Roman" panose="02020603050405020304" pitchFamily="18" charset="0"/>
                <a:cs typeface="Times New Roman" panose="02020603050405020304" pitchFamily="18" charset="0"/>
              </a:rPr>
              <a:t>Módulo 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1E54F65-E8BA-431C-A897-EE80F6C03795}"/>
              </a:ext>
            </a:extLst>
          </p:cNvPr>
          <p:cNvSpPr txBox="1"/>
          <p:nvPr/>
        </p:nvSpPr>
        <p:spPr>
          <a:xfrm>
            <a:off x="712788" y="428625"/>
            <a:ext cx="10766425" cy="5800725"/>
          </a:xfrm>
          <a:prstGeom prst="rect">
            <a:avLst/>
          </a:prstGeom>
          <a:noFill/>
          <a:ln>
            <a:noFill/>
          </a:ln>
        </p:spPr>
        <p:txBody>
          <a:bodyPr>
            <a:spAutoFit/>
          </a:bodyPr>
          <a:lstStyle/>
          <a:p>
            <a:pPr algn="ctr" eaLnBrk="1" fontAlgn="auto" hangingPunct="1">
              <a:spcBef>
                <a:spcPts val="0"/>
              </a:spcBef>
              <a:spcAft>
                <a:spcPts val="0"/>
              </a:spcAft>
              <a:defRPr/>
            </a:pPr>
            <a:r>
              <a:rPr lang="es-MX" sz="2500" b="1" i="1" u="sng" dirty="0">
                <a:latin typeface="Times New Roman" panose="02020603050405020304" pitchFamily="18" charset="0"/>
                <a:cs typeface="Times New Roman" panose="02020603050405020304" pitchFamily="18" charset="0"/>
              </a:rPr>
              <a:t>Las principales diferencias y semejanzas entre elusión y evasión fiscal son las siguientes:</a:t>
            </a:r>
          </a:p>
          <a:p>
            <a:pPr eaLnBrk="1" fontAlgn="auto" hangingPunct="1">
              <a:spcBef>
                <a:spcPts val="0"/>
              </a:spcBef>
              <a:spcAft>
                <a:spcPts val="0"/>
              </a:spcAft>
              <a:defRPr/>
            </a:pPr>
            <a:endParaRPr lang="es-MX" sz="2400" dirty="0">
              <a:latin typeface="Times New Roman" panose="02020603050405020304" pitchFamily="18" charset="0"/>
              <a:cs typeface="Times New Roman" panose="02020603050405020304" pitchFamily="18" charset="0"/>
            </a:endParaRPr>
          </a:p>
          <a:p>
            <a:pPr marL="342900" indent="-342900" eaLnBrk="1" fontAlgn="auto" hangingPunct="1">
              <a:spcBef>
                <a:spcPts val="0"/>
              </a:spcBef>
              <a:spcAft>
                <a:spcPts val="0"/>
              </a:spcAft>
              <a:buFont typeface="Wingdings" panose="05000000000000000000" pitchFamily="2" charset="2"/>
              <a:buChar char="ü"/>
              <a:defRPr/>
            </a:pPr>
            <a:r>
              <a:rPr lang="es-MX" sz="2300" dirty="0">
                <a:latin typeface="Times New Roman" panose="02020603050405020304" pitchFamily="18" charset="0"/>
                <a:cs typeface="Times New Roman" panose="02020603050405020304" pitchFamily="18" charset="0"/>
              </a:rPr>
              <a:t>El evasor comete un delito, por el cual es condenado a la cárcel. Sin embargo, quien elude no ha realizado ninguna infracción contenida en el marco legal, sin embargo tributariamente es una “</a:t>
            </a:r>
            <a:r>
              <a:rPr lang="es-MX" sz="2300" b="1" dirty="0">
                <a:latin typeface="Times New Roman" panose="02020603050405020304" pitchFamily="18" charset="0"/>
                <a:cs typeface="Times New Roman" panose="02020603050405020304" pitchFamily="18" charset="0"/>
              </a:rPr>
              <a:t>omisión de impuestos</a:t>
            </a:r>
            <a:r>
              <a:rPr lang="es-MX" sz="2300" dirty="0">
                <a:latin typeface="Times New Roman" panose="02020603050405020304" pitchFamily="18" charset="0"/>
                <a:cs typeface="Times New Roman" panose="02020603050405020304" pitchFamily="18" charset="0"/>
              </a:rPr>
              <a:t>” que se sanciona por Art. 45 Ley </a:t>
            </a:r>
            <a:r>
              <a:rPr lang="es-MX" sz="2300" dirty="0" err="1">
                <a:latin typeface="Times New Roman" panose="02020603050405020304" pitchFamily="18" charset="0"/>
                <a:cs typeface="Times New Roman" panose="02020603050405020304" pitchFamily="18" charset="0"/>
              </a:rPr>
              <a:t>N.°</a:t>
            </a:r>
            <a:r>
              <a:rPr lang="es-MX" sz="2300" dirty="0">
                <a:latin typeface="Times New Roman" panose="02020603050405020304" pitchFamily="18" charset="0"/>
                <a:cs typeface="Times New Roman" panose="02020603050405020304" pitchFamily="18" charset="0"/>
              </a:rPr>
              <a:t> 11.683 (100% del ajuste fiscal).</a:t>
            </a:r>
          </a:p>
          <a:p>
            <a:pPr marL="342900" indent="-342900" eaLnBrk="1" fontAlgn="auto" hangingPunct="1">
              <a:spcBef>
                <a:spcPts val="0"/>
              </a:spcBef>
              <a:spcAft>
                <a:spcPts val="0"/>
              </a:spcAft>
              <a:buFont typeface="Wingdings" panose="05000000000000000000" pitchFamily="2" charset="2"/>
              <a:buChar char="ü"/>
              <a:defRPr/>
            </a:pPr>
            <a:endParaRPr lang="es-MX" sz="2300" dirty="0">
              <a:latin typeface="Times New Roman" panose="02020603050405020304" pitchFamily="18" charset="0"/>
              <a:cs typeface="Times New Roman" panose="02020603050405020304" pitchFamily="18" charset="0"/>
            </a:endParaRPr>
          </a:p>
          <a:p>
            <a:pPr marL="342900" indent="-342900" eaLnBrk="1" fontAlgn="auto" hangingPunct="1">
              <a:spcBef>
                <a:spcPts val="0"/>
              </a:spcBef>
              <a:spcAft>
                <a:spcPts val="0"/>
              </a:spcAft>
              <a:buFont typeface="Wingdings" panose="05000000000000000000" pitchFamily="2" charset="2"/>
              <a:buChar char="ü"/>
              <a:defRPr/>
            </a:pPr>
            <a:r>
              <a:rPr lang="es-MX" sz="2300" dirty="0">
                <a:latin typeface="Times New Roman" panose="02020603050405020304" pitchFamily="18" charset="0"/>
                <a:cs typeface="Times New Roman" panose="02020603050405020304" pitchFamily="18" charset="0"/>
              </a:rPr>
              <a:t>El objetivo de la evasión y de la elusión es el mismo: Minimizar la carga tributaria. Por ende, ambas prácticas producen que el Estado reciba menos ingresos de los que podría recaudar, es lo que se denomina afecta al bien jurídico “Hacienda Pública”.</a:t>
            </a:r>
          </a:p>
          <a:p>
            <a:pPr marL="342900" indent="-342900" eaLnBrk="1" fontAlgn="auto" hangingPunct="1">
              <a:spcBef>
                <a:spcPts val="0"/>
              </a:spcBef>
              <a:spcAft>
                <a:spcPts val="0"/>
              </a:spcAft>
              <a:buFont typeface="Wingdings" panose="05000000000000000000" pitchFamily="2" charset="2"/>
              <a:buChar char="ü"/>
              <a:defRPr/>
            </a:pPr>
            <a:endParaRPr lang="es-MX" sz="2300" dirty="0">
              <a:latin typeface="Times New Roman" panose="02020603050405020304" pitchFamily="18" charset="0"/>
              <a:cs typeface="Times New Roman" panose="02020603050405020304" pitchFamily="18" charset="0"/>
            </a:endParaRPr>
          </a:p>
          <a:p>
            <a:pPr marL="342900" indent="-342900" eaLnBrk="1" fontAlgn="auto" hangingPunct="1">
              <a:spcBef>
                <a:spcPts val="0"/>
              </a:spcBef>
              <a:spcAft>
                <a:spcPts val="0"/>
              </a:spcAft>
              <a:buFont typeface="Wingdings" panose="05000000000000000000" pitchFamily="2" charset="2"/>
              <a:buChar char="ü"/>
              <a:defRPr/>
            </a:pPr>
            <a:r>
              <a:rPr lang="es-MX" sz="2300" dirty="0">
                <a:latin typeface="Times New Roman" panose="02020603050405020304" pitchFamily="18" charset="0"/>
                <a:cs typeface="Times New Roman" panose="02020603050405020304" pitchFamily="18" charset="0"/>
              </a:rPr>
              <a:t>La evasión está relacionada a actividades ilícitas, no pago de impuestos cuando esta obligado por ley, esto no sucede con la elusión, aunque recurra a prácticas que puedan considerarse al “filo de la ley” un experto podría justificar través del concepto legal de “</a:t>
            </a:r>
            <a:r>
              <a:rPr lang="es-MX" sz="2300" b="1" dirty="0">
                <a:latin typeface="Times New Roman" panose="02020603050405020304" pitchFamily="18" charset="0"/>
                <a:cs typeface="Times New Roman" panose="02020603050405020304" pitchFamily="18" charset="0"/>
              </a:rPr>
              <a:t>error excusable</a:t>
            </a:r>
            <a:r>
              <a:rPr lang="es-MX" sz="2300" dirty="0">
                <a:latin typeface="Times New Roman" panose="02020603050405020304" pitchFamily="18" charset="0"/>
                <a:cs typeface="Times New Roman" panose="02020603050405020304" pitchFamily="18" charset="0"/>
              </a:rPr>
              <a:t>” del Art. 50.2 Ley </a:t>
            </a:r>
            <a:r>
              <a:rPr lang="es-MX" sz="2300" dirty="0" err="1">
                <a:latin typeface="Times New Roman" panose="02020603050405020304" pitchFamily="18" charset="0"/>
                <a:cs typeface="Times New Roman" panose="02020603050405020304" pitchFamily="18" charset="0"/>
              </a:rPr>
              <a:t>N.°</a:t>
            </a:r>
            <a:r>
              <a:rPr lang="es-MX" sz="2300" dirty="0">
                <a:latin typeface="Times New Roman" panose="02020603050405020304" pitchFamily="18" charset="0"/>
                <a:cs typeface="Times New Roman" panose="02020603050405020304" pitchFamily="18" charset="0"/>
              </a:rPr>
              <a:t> 11.683 (LPF) la falta de intencionalidad.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B8431A9-5B48-43AA-A867-322A8B51456C}"/>
              </a:ext>
            </a:extLst>
          </p:cNvPr>
          <p:cNvSpPr>
            <a:spLocks noGrp="1"/>
          </p:cNvSpPr>
          <p:nvPr>
            <p:ph idx="1"/>
          </p:nvPr>
        </p:nvSpPr>
        <p:spPr>
          <a:xfrm>
            <a:off x="387350" y="935470"/>
            <a:ext cx="11069638" cy="6318250"/>
          </a:xfrm>
        </p:spPr>
        <p:txBody>
          <a:bodyPr rtlCol="0">
            <a:normAutofit/>
          </a:bodyPr>
          <a:lstStyle/>
          <a:p>
            <a:pPr indent="0" eaLnBrk="1" fontAlgn="auto" hangingPunct="1">
              <a:lnSpc>
                <a:spcPct val="100000"/>
              </a:lnSpc>
              <a:spcBef>
                <a:spcPts val="0"/>
              </a:spcBef>
              <a:spcAft>
                <a:spcPts val="0"/>
              </a:spcAft>
              <a:buFont typeface="Wingdings" panose="05000000000000000000" pitchFamily="2" charset="2"/>
              <a:buChar char="ü"/>
              <a:defRPr/>
            </a:pPr>
            <a:r>
              <a:rPr lang="es-AR" sz="2400" dirty="0">
                <a:effectLst/>
                <a:latin typeface="Times New Roman" panose="02020603050405020304" pitchFamily="18" charset="0"/>
                <a:cs typeface="Times New Roman" panose="02020603050405020304" pitchFamily="18" charset="0"/>
              </a:rPr>
              <a:t>En Derecho Tributario, para que </a:t>
            </a:r>
            <a:r>
              <a:rPr lang="es-AR" sz="2400" b="1" dirty="0">
                <a:effectLst/>
                <a:latin typeface="Times New Roman" panose="02020603050405020304" pitchFamily="18" charset="0"/>
                <a:cs typeface="Times New Roman" panose="02020603050405020304" pitchFamily="18" charset="0"/>
              </a:rPr>
              <a:t>un comportamiento</a:t>
            </a:r>
            <a:r>
              <a:rPr lang="es-AR" sz="2400" dirty="0">
                <a:effectLst/>
                <a:latin typeface="Times New Roman" panose="02020603050405020304" pitchFamily="18" charset="0"/>
                <a:cs typeface="Times New Roman" panose="02020603050405020304" pitchFamily="18" charset="0"/>
              </a:rPr>
              <a:t> constituya un ilícito o delito tributario requiere que este encuadrado como tal en la norma legal, aparte de la concurrencia de los elementos esenciales:</a:t>
            </a:r>
          </a:p>
          <a:p>
            <a:pPr indent="0" eaLnBrk="1" fontAlgn="auto" hangingPunct="1">
              <a:lnSpc>
                <a:spcPct val="100000"/>
              </a:lnSpc>
              <a:spcBef>
                <a:spcPts val="0"/>
              </a:spcBef>
              <a:spcAft>
                <a:spcPts val="0"/>
              </a:spcAft>
              <a:buFont typeface="Wingdings" panose="05000000000000000000" pitchFamily="2" charset="2"/>
              <a:buChar char="ü"/>
              <a:defRPr/>
            </a:pPr>
            <a:endParaRPr lang="es-AR" sz="2400" dirty="0">
              <a:effectLst/>
              <a:latin typeface="Times New Roman" panose="02020603050405020304" pitchFamily="18" charset="0"/>
              <a:cs typeface="Times New Roman" panose="02020603050405020304" pitchFamily="18" charset="0"/>
            </a:endParaRPr>
          </a:p>
          <a:p>
            <a:pPr marL="803275" indent="0" eaLnBrk="1" fontAlgn="auto" hangingPunct="1">
              <a:lnSpc>
                <a:spcPct val="100000"/>
              </a:lnSpc>
              <a:spcBef>
                <a:spcPts val="0"/>
              </a:spcBef>
              <a:spcAft>
                <a:spcPts val="0"/>
              </a:spcAft>
              <a:buFont typeface="Wingdings" panose="05000000000000000000" pitchFamily="2" charset="2"/>
              <a:buChar char="ü"/>
              <a:defRPr/>
            </a:pPr>
            <a:r>
              <a:rPr lang="es-AR" sz="2400" b="1" i="1" u="sng" dirty="0">
                <a:effectLst/>
                <a:latin typeface="Times New Roman" panose="02020603050405020304" pitchFamily="18" charset="0"/>
                <a:cs typeface="Times New Roman" panose="02020603050405020304" pitchFamily="18" charset="0"/>
              </a:rPr>
              <a:t>elemento objetivo</a:t>
            </a:r>
            <a:r>
              <a:rPr lang="es-AR" sz="2400" dirty="0">
                <a:effectLst/>
                <a:latin typeface="Times New Roman" panose="02020603050405020304" pitchFamily="18" charset="0"/>
                <a:cs typeface="Times New Roman" panose="02020603050405020304" pitchFamily="18" charset="0"/>
              </a:rPr>
              <a:t>: descripción de hecho omitido en la norma legal. Ej. DDJJ en cero cuando hay facturas de ventas de bienes y/o servicios emitidas.</a:t>
            </a:r>
          </a:p>
          <a:p>
            <a:pPr marL="803275" indent="0" eaLnBrk="1" fontAlgn="auto" hangingPunct="1">
              <a:lnSpc>
                <a:spcPct val="100000"/>
              </a:lnSpc>
              <a:spcBef>
                <a:spcPts val="0"/>
              </a:spcBef>
              <a:spcAft>
                <a:spcPts val="0"/>
              </a:spcAft>
              <a:buFont typeface="Wingdings" panose="05000000000000000000" pitchFamily="2" charset="2"/>
              <a:buChar char="ü"/>
              <a:defRPr/>
            </a:pPr>
            <a:endParaRPr lang="es-AR" sz="2400" dirty="0">
              <a:effectLst/>
              <a:latin typeface="Times New Roman" panose="02020603050405020304" pitchFamily="18" charset="0"/>
              <a:cs typeface="Times New Roman" panose="02020603050405020304" pitchFamily="18" charset="0"/>
            </a:endParaRPr>
          </a:p>
          <a:p>
            <a:pPr marL="803275" indent="0" eaLnBrk="1" fontAlgn="auto" hangingPunct="1">
              <a:lnSpc>
                <a:spcPct val="100000"/>
              </a:lnSpc>
              <a:spcBef>
                <a:spcPts val="0"/>
              </a:spcBef>
              <a:spcAft>
                <a:spcPts val="0"/>
              </a:spcAft>
              <a:buFont typeface="Wingdings" panose="05000000000000000000" pitchFamily="2" charset="2"/>
              <a:buChar char="ü"/>
              <a:defRPr/>
            </a:pPr>
            <a:r>
              <a:rPr lang="es-AR" sz="2400" b="1" i="1" u="sng" dirty="0">
                <a:effectLst/>
                <a:latin typeface="Times New Roman" panose="02020603050405020304" pitchFamily="18" charset="0"/>
                <a:cs typeface="Times New Roman" panose="02020603050405020304" pitchFamily="18" charset="0"/>
              </a:rPr>
              <a:t>elemento subjetivo</a:t>
            </a:r>
            <a:r>
              <a:rPr lang="es-AR" sz="2400" dirty="0">
                <a:effectLst/>
                <a:latin typeface="Times New Roman" panose="02020603050405020304" pitchFamily="18" charset="0"/>
                <a:cs typeface="Times New Roman" panose="02020603050405020304" pitchFamily="18" charset="0"/>
              </a:rPr>
              <a:t>: referente al comportamiento del infractor y la existencia de dolo (ardid, intención maliciosa) o culpa (negligencia, imprudencia o impericia)</a:t>
            </a:r>
          </a:p>
          <a:p>
            <a:pPr indent="0" eaLnBrk="1" fontAlgn="auto" hangingPunct="1">
              <a:lnSpc>
                <a:spcPct val="100000"/>
              </a:lnSpc>
              <a:spcBef>
                <a:spcPts val="0"/>
              </a:spcBef>
              <a:spcAft>
                <a:spcPts val="0"/>
              </a:spcAft>
              <a:buFont typeface="Wingdings" panose="05000000000000000000" pitchFamily="2" charset="2"/>
              <a:buChar char="ü"/>
              <a:defRPr/>
            </a:pPr>
            <a:endParaRPr lang="es-AR" sz="2400" dirty="0">
              <a:effectLst/>
              <a:latin typeface="Times New Roman" panose="02020603050405020304" pitchFamily="18" charset="0"/>
              <a:cs typeface="Times New Roman" panose="02020603050405020304" pitchFamily="18" charset="0"/>
            </a:endParaRPr>
          </a:p>
          <a:p>
            <a:pPr indent="0" eaLnBrk="1" fontAlgn="auto" hangingPunct="1">
              <a:lnSpc>
                <a:spcPct val="100000"/>
              </a:lnSpc>
              <a:spcBef>
                <a:spcPts val="0"/>
              </a:spcBef>
              <a:spcAft>
                <a:spcPts val="0"/>
              </a:spcAft>
              <a:buFont typeface="Wingdings" panose="05000000000000000000" pitchFamily="2" charset="2"/>
              <a:buChar char="ü"/>
              <a:defRPr/>
            </a:pPr>
            <a:r>
              <a:rPr lang="es-AR" sz="2400" dirty="0">
                <a:effectLst/>
                <a:latin typeface="Times New Roman" panose="02020603050405020304" pitchFamily="18" charset="0"/>
                <a:cs typeface="Times New Roman" panose="02020603050405020304" pitchFamily="18" charset="0"/>
              </a:rPr>
              <a:t>Sin embargo la CSJN ha consagrado el </a:t>
            </a:r>
            <a:r>
              <a:rPr lang="es-AR" sz="2400" b="1" dirty="0">
                <a:effectLst/>
                <a:latin typeface="Times New Roman" panose="02020603050405020304" pitchFamily="18" charset="0"/>
                <a:cs typeface="Times New Roman" panose="02020603050405020304" pitchFamily="18" charset="0"/>
              </a:rPr>
              <a:t>principio de personalidad de la pena</a:t>
            </a:r>
            <a:r>
              <a:rPr lang="es-AR" sz="2400" dirty="0">
                <a:effectLst/>
                <a:latin typeface="Times New Roman" panose="02020603050405020304" pitchFamily="18" charset="0"/>
                <a:cs typeface="Times New Roman" panose="02020603050405020304" pitchFamily="18" charset="0"/>
              </a:rPr>
              <a:t>, en virtud del cual solo puede ser reprimido  quién sea culpable, es decir, aquel sujeto al cual el hecho punible o sancionable, le sea atribuido tanto objetiva como subjetivamente.</a:t>
            </a:r>
          </a:p>
          <a:p>
            <a:pPr eaLnBrk="1" fontAlgn="auto" hangingPunct="1">
              <a:spcAft>
                <a:spcPts val="0"/>
              </a:spcAft>
              <a:buClr>
                <a:schemeClr val="accent1">
                  <a:lumMod val="60000"/>
                  <a:lumOff val="40000"/>
                </a:schemeClr>
              </a:buClr>
              <a:buFont typeface="Wingdings 3" charset="2"/>
              <a:buChar char=""/>
              <a:defRPr/>
            </a:pPr>
            <a:endParaRPr lang="es-AR" sz="2200" dirty="0">
              <a:latin typeface="Times New Roman" panose="02020603050405020304" pitchFamily="18" charset="0"/>
              <a:cs typeface="Times New Roman" panose="02020603050405020304" pitchFamily="18" charset="0"/>
            </a:endParaRPr>
          </a:p>
        </p:txBody>
      </p:sp>
      <p:sp>
        <p:nvSpPr>
          <p:cNvPr id="2" name="CuadroTexto 1">
            <a:extLst>
              <a:ext uri="{FF2B5EF4-FFF2-40B4-BE49-F238E27FC236}">
                <a16:creationId xmlns:a16="http://schemas.microsoft.com/office/drawing/2014/main" id="{088ADEFE-05D9-4A67-AA52-CAAEBEFAE312}"/>
              </a:ext>
            </a:extLst>
          </p:cNvPr>
          <p:cNvSpPr txBox="1"/>
          <p:nvPr/>
        </p:nvSpPr>
        <p:spPr>
          <a:xfrm>
            <a:off x="963613" y="304800"/>
            <a:ext cx="10264775" cy="492443"/>
          </a:xfrm>
          <a:prstGeom prst="rect">
            <a:avLst/>
          </a:prstGeom>
          <a:noFill/>
          <a:ln>
            <a:solidFill>
              <a:schemeClr val="accent1">
                <a:lumMod val="75000"/>
              </a:schemeClr>
            </a:solidFill>
          </a:ln>
        </p:spPr>
        <p:txBody>
          <a:bodyPr>
            <a:spAutoFit/>
          </a:bodyPr>
          <a:lstStyle/>
          <a:p>
            <a:pPr algn="ctr" eaLnBrk="1" fontAlgn="auto" hangingPunct="1">
              <a:spcBef>
                <a:spcPts val="0"/>
              </a:spcBef>
              <a:spcAft>
                <a:spcPts val="0"/>
              </a:spcAft>
              <a:defRPr/>
            </a:pPr>
            <a:r>
              <a:rPr lang="es-AR" sz="2600" b="1" i="1" dirty="0">
                <a:latin typeface="Times New Roman" panose="02020603050405020304" pitchFamily="18" charset="0"/>
                <a:cs typeface="Times New Roman" panose="02020603050405020304" pitchFamily="18" charset="0"/>
              </a:rPr>
              <a:t>FRAUDES FISCALES. IMPOSITIVO Y ADUANERO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00972E7-AB87-4A68-9BF9-E5E49584BDD6}"/>
              </a:ext>
            </a:extLst>
          </p:cNvPr>
          <p:cNvSpPr txBox="1"/>
          <p:nvPr/>
        </p:nvSpPr>
        <p:spPr>
          <a:xfrm>
            <a:off x="512618" y="1081088"/>
            <a:ext cx="10750695" cy="4893647"/>
          </a:xfrm>
          <a:prstGeom prst="rect">
            <a:avLst/>
          </a:prstGeom>
          <a:noFill/>
        </p:spPr>
        <p:txBody>
          <a:bodyPr wrap="square">
            <a:spAutoFit/>
          </a:bodyPr>
          <a:lstStyle/>
          <a:p>
            <a:pPr marL="342900" indent="-342900" defTabSz="457200" eaLnBrk="1" fontAlgn="auto" hangingPunct="1">
              <a:spcBef>
                <a:spcPts val="0"/>
              </a:spcBef>
              <a:spcAft>
                <a:spcPts val="0"/>
              </a:spcAft>
              <a:buClr>
                <a:schemeClr val="tx1"/>
              </a:buClr>
              <a:buFont typeface="Wingdings" panose="05000000000000000000" pitchFamily="2" charset="2"/>
              <a:buChar char="ü"/>
              <a:defRPr/>
            </a:pPr>
            <a:r>
              <a:rPr lang="es-AR" sz="2400" dirty="0">
                <a:latin typeface="Times New Roman" panose="02020603050405020304" pitchFamily="18" charset="0"/>
                <a:cs typeface="Times New Roman" panose="02020603050405020304" pitchFamily="18" charset="0"/>
              </a:rPr>
              <a:t>La ley </a:t>
            </a:r>
            <a:r>
              <a:rPr lang="es-AR" sz="2400" dirty="0" err="1">
                <a:latin typeface="Times New Roman" panose="02020603050405020304" pitchFamily="18" charset="0"/>
                <a:cs typeface="Times New Roman" panose="02020603050405020304" pitchFamily="18" charset="0"/>
              </a:rPr>
              <a:t>N°</a:t>
            </a:r>
            <a:r>
              <a:rPr lang="es-AR" sz="2400" dirty="0">
                <a:latin typeface="Times New Roman" panose="02020603050405020304" pitchFamily="18" charset="0"/>
                <a:cs typeface="Times New Roman" panose="02020603050405020304" pitchFamily="18" charset="0"/>
              </a:rPr>
              <a:t> 11.683 (LPT)  expresa que el sujeto obligado, incurre  en </a:t>
            </a:r>
            <a:r>
              <a:rPr lang="es-AR" sz="2400" b="1" i="1" dirty="0">
                <a:latin typeface="Times New Roman" panose="02020603050405020304" pitchFamily="18" charset="0"/>
                <a:cs typeface="Times New Roman" panose="02020603050405020304" pitchFamily="18" charset="0"/>
              </a:rPr>
              <a:t>error excusable</a:t>
            </a:r>
            <a:r>
              <a:rPr lang="es-AR" sz="2400" b="1" dirty="0">
                <a:latin typeface="Times New Roman" panose="02020603050405020304" pitchFamily="18" charset="0"/>
                <a:cs typeface="Times New Roman" panose="02020603050405020304" pitchFamily="18" charset="0"/>
              </a:rPr>
              <a:t>, </a:t>
            </a:r>
            <a:r>
              <a:rPr lang="es-AR" sz="2400" dirty="0">
                <a:latin typeface="Times New Roman" panose="02020603050405020304" pitchFamily="18" charset="0"/>
                <a:cs typeface="Times New Roman" panose="02020603050405020304" pitchFamily="18" charset="0"/>
              </a:rPr>
              <a:t>cuando por la oscuridad de las normas, su complejidad interpretativa  o ante criterios diferentes volcados en fallos judiciales inducen al error.</a:t>
            </a:r>
          </a:p>
          <a:p>
            <a:pPr marL="342900" indent="-342900" defTabSz="457200" eaLnBrk="1" fontAlgn="auto" hangingPunct="1">
              <a:spcBef>
                <a:spcPts val="0"/>
              </a:spcBef>
              <a:spcAft>
                <a:spcPts val="0"/>
              </a:spcAft>
              <a:buClr>
                <a:schemeClr val="tx1"/>
              </a:buClr>
              <a:buFont typeface="Wingdings" panose="05000000000000000000" pitchFamily="2" charset="2"/>
              <a:buChar char="ü"/>
              <a:defRPr/>
            </a:pPr>
            <a:endParaRPr lang="es-AR" sz="2400" dirty="0">
              <a:latin typeface="Times New Roman" panose="02020603050405020304" pitchFamily="18" charset="0"/>
              <a:cs typeface="Times New Roman" panose="02020603050405020304" pitchFamily="18" charset="0"/>
            </a:endParaRPr>
          </a:p>
          <a:p>
            <a:pPr marL="342900" indent="-342900" defTabSz="457200" eaLnBrk="1" fontAlgn="auto" hangingPunct="1">
              <a:spcBef>
                <a:spcPts val="0"/>
              </a:spcBef>
              <a:spcAft>
                <a:spcPts val="0"/>
              </a:spcAft>
              <a:buClr>
                <a:schemeClr val="tx1"/>
              </a:buClr>
              <a:buFont typeface="Wingdings" panose="05000000000000000000" pitchFamily="2" charset="2"/>
              <a:buChar char="ü"/>
              <a:defRPr/>
            </a:pPr>
            <a:r>
              <a:rPr lang="es-AR" sz="2400" dirty="0">
                <a:latin typeface="Times New Roman" panose="02020603050405020304" pitchFamily="18" charset="0"/>
                <a:cs typeface="Times New Roman" panose="02020603050405020304" pitchFamily="18" charset="0"/>
              </a:rPr>
              <a:t>El error por otra parte debe ser esencial, decisivo e inculpable, que el contribuyente demuestre que pese a su diligencia creyó que su comportamiento no era contrario a la ley ni el interés del fisco o entidad recaudadora.</a:t>
            </a:r>
          </a:p>
          <a:p>
            <a:pPr marL="342900" indent="-342900" defTabSz="457200" eaLnBrk="1" fontAlgn="auto" hangingPunct="1">
              <a:spcBef>
                <a:spcPts val="0"/>
              </a:spcBef>
              <a:spcAft>
                <a:spcPts val="0"/>
              </a:spcAft>
              <a:buClr>
                <a:schemeClr val="tx1"/>
              </a:buClr>
              <a:buFont typeface="Wingdings" panose="05000000000000000000" pitchFamily="2" charset="2"/>
              <a:buChar char="ü"/>
              <a:defRPr/>
            </a:pPr>
            <a:endParaRPr lang="es-AR" sz="2400" dirty="0">
              <a:latin typeface="Times New Roman" panose="02020603050405020304" pitchFamily="18" charset="0"/>
              <a:cs typeface="Times New Roman" panose="02020603050405020304" pitchFamily="18" charset="0"/>
            </a:endParaRPr>
          </a:p>
          <a:p>
            <a:pPr marL="703263" indent="-342900" defTabSz="457200" eaLnBrk="1" fontAlgn="auto" hangingPunct="1">
              <a:spcBef>
                <a:spcPts val="0"/>
              </a:spcBef>
              <a:spcAft>
                <a:spcPts val="0"/>
              </a:spcAft>
              <a:buClr>
                <a:schemeClr val="tx1"/>
              </a:buClr>
              <a:buFont typeface="Wingdings" panose="05000000000000000000" pitchFamily="2" charset="2"/>
              <a:buChar char="ü"/>
              <a:defRPr/>
            </a:pPr>
            <a:endParaRPr lang="es-MX" sz="2400" dirty="0">
              <a:latin typeface="Times New Roman" panose="02020603050405020304" pitchFamily="18" charset="0"/>
              <a:cs typeface="Times New Roman" panose="02020603050405020304" pitchFamily="18" charset="0"/>
            </a:endParaRPr>
          </a:p>
          <a:p>
            <a:pPr marL="360363" indent="-342900" algn="just" defTabSz="457200" eaLnBrk="1" fontAlgn="auto" hangingPunct="1">
              <a:spcBef>
                <a:spcPts val="0"/>
              </a:spcBef>
              <a:spcAft>
                <a:spcPts val="0"/>
              </a:spcAft>
              <a:buClr>
                <a:schemeClr val="tx1"/>
              </a:buClr>
              <a:buFont typeface="Wingdings" panose="05000000000000000000" pitchFamily="2" charset="2"/>
              <a:buChar char="ü"/>
              <a:defRPr/>
            </a:pPr>
            <a:r>
              <a:rPr lang="es-MX" sz="2400" dirty="0">
                <a:latin typeface="Times New Roman" panose="02020603050405020304" pitchFamily="18" charset="0"/>
                <a:cs typeface="Times New Roman" panose="02020603050405020304" pitchFamily="18" charset="0"/>
              </a:rPr>
              <a:t>Para evaluar la existencia de error excusable “eximente de sanción”, </a:t>
            </a:r>
            <a:r>
              <a:rPr lang="es-MX" sz="2400" b="1" i="1" dirty="0">
                <a:latin typeface="Times New Roman" panose="02020603050405020304" pitchFamily="18" charset="0"/>
                <a:cs typeface="Times New Roman" panose="02020603050405020304" pitchFamily="18" charset="0"/>
              </a:rPr>
              <a:t>deberán valorarse, entre otros elementos de juicio</a:t>
            </a:r>
            <a:r>
              <a:rPr lang="es-MX" sz="2400" dirty="0">
                <a:latin typeface="Times New Roman" panose="02020603050405020304" pitchFamily="18" charset="0"/>
                <a:cs typeface="Times New Roman" panose="02020603050405020304" pitchFamily="18" charset="0"/>
              </a:rPr>
              <a:t>, la norma incumplida, la condición del contribuyente y la reiteración de la conducta en anteriores oportunidades.</a:t>
            </a:r>
          </a:p>
          <a:p>
            <a:pPr marL="285750" indent="-285750" defTabSz="457200" eaLnBrk="1" fontAlgn="auto" hangingPunct="1">
              <a:spcBef>
                <a:spcPts val="0"/>
              </a:spcBef>
              <a:spcAft>
                <a:spcPts val="0"/>
              </a:spcAft>
              <a:buFont typeface="Arial" panose="020B0604020202020204" pitchFamily="34" charset="0"/>
              <a:buChar char="•"/>
              <a:defRPr/>
            </a:pPr>
            <a:endParaRPr lang="es-AR" sz="2400" dirty="0">
              <a:solidFill>
                <a:prstClr val="black"/>
              </a:solidFill>
              <a:latin typeface="Times New Roman" panose="02020603050405020304" pitchFamily="18" charset="0"/>
              <a:cs typeface="Times New Roman" panose="02020603050405020304" pitchFamily="18" charset="0"/>
            </a:endParaRPr>
          </a:p>
        </p:txBody>
      </p:sp>
      <p:sp>
        <p:nvSpPr>
          <p:cNvPr id="2" name="CuadroTexto 1">
            <a:extLst>
              <a:ext uri="{FF2B5EF4-FFF2-40B4-BE49-F238E27FC236}">
                <a16:creationId xmlns:a16="http://schemas.microsoft.com/office/drawing/2014/main" id="{DE1723DA-EAB5-4F55-8332-91490F85288C}"/>
              </a:ext>
            </a:extLst>
          </p:cNvPr>
          <p:cNvSpPr txBox="1"/>
          <p:nvPr/>
        </p:nvSpPr>
        <p:spPr>
          <a:xfrm>
            <a:off x="963613" y="304800"/>
            <a:ext cx="10264775" cy="461963"/>
          </a:xfrm>
          <a:prstGeom prst="rect">
            <a:avLst/>
          </a:prstGeom>
          <a:noFill/>
          <a:ln>
            <a:solidFill>
              <a:schemeClr val="accent1">
                <a:lumMod val="75000"/>
              </a:schemeClr>
            </a:solidFill>
          </a:ln>
        </p:spPr>
        <p:txBody>
          <a:bodyPr>
            <a:spAutoFit/>
          </a:bodyPr>
          <a:lstStyle/>
          <a:p>
            <a:pPr algn="ctr" eaLnBrk="1" fontAlgn="auto" hangingPunct="1">
              <a:spcBef>
                <a:spcPts val="0"/>
              </a:spcBef>
              <a:spcAft>
                <a:spcPts val="0"/>
              </a:spcAft>
              <a:defRPr/>
            </a:pPr>
            <a:r>
              <a:rPr lang="es-AR" sz="2400" b="1" i="1" dirty="0">
                <a:latin typeface="Times New Roman" panose="02020603050405020304" pitchFamily="18" charset="0"/>
                <a:cs typeface="Times New Roman" panose="02020603050405020304" pitchFamily="18" charset="0"/>
              </a:rPr>
              <a:t>FRAUDES FISCALES. IMPOSITIVO Y ADUANERO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ítulo 1">
            <a:extLst>
              <a:ext uri="{FF2B5EF4-FFF2-40B4-BE49-F238E27FC236}">
                <a16:creationId xmlns:a16="http://schemas.microsoft.com/office/drawing/2014/main" id="{45AFD13F-C2B9-4750-B353-5FDDB152693D}"/>
              </a:ext>
            </a:extLst>
          </p:cNvPr>
          <p:cNvSpPr>
            <a:spLocks noGrp="1"/>
          </p:cNvSpPr>
          <p:nvPr>
            <p:ph type="title"/>
          </p:nvPr>
        </p:nvSpPr>
        <p:spPr>
          <a:xfrm>
            <a:off x="1192213" y="346075"/>
            <a:ext cx="9509125" cy="665163"/>
          </a:xfrm>
          <a:ln>
            <a:solidFill>
              <a:schemeClr val="accent1"/>
            </a:solidFill>
            <a:miter lim="800000"/>
            <a:headEnd/>
            <a:tailEnd/>
          </a:ln>
        </p:spPr>
        <p:txBody>
          <a:bodyPr/>
          <a:lstStyle/>
          <a:p>
            <a:pPr algn="ctr" eaLnBrk="1" hangingPunct="1">
              <a:defRPr/>
            </a:pPr>
            <a:r>
              <a:rPr lang="es-AR" altLang="es-AR" sz="2800" b="1" i="1" dirty="0">
                <a:latin typeface="Times New Roman" panose="02020603050405020304" pitchFamily="18" charset="0"/>
                <a:cs typeface="Times New Roman" panose="02020603050405020304" pitchFamily="18" charset="0"/>
              </a:rPr>
              <a:t>Dolo, Error, ignorancia</a:t>
            </a:r>
          </a:p>
        </p:txBody>
      </p:sp>
      <p:sp>
        <p:nvSpPr>
          <p:cNvPr id="26627" name="Marcador de contenido 2">
            <a:extLst>
              <a:ext uri="{FF2B5EF4-FFF2-40B4-BE49-F238E27FC236}">
                <a16:creationId xmlns:a16="http://schemas.microsoft.com/office/drawing/2014/main" id="{30B477CA-7255-4964-8E97-36F9FD934EE9}"/>
              </a:ext>
            </a:extLst>
          </p:cNvPr>
          <p:cNvSpPr>
            <a:spLocks noGrp="1" noChangeArrowheads="1"/>
          </p:cNvSpPr>
          <p:nvPr>
            <p:ph idx="1"/>
          </p:nvPr>
        </p:nvSpPr>
        <p:spPr>
          <a:xfrm>
            <a:off x="609600" y="1233056"/>
            <a:ext cx="10945813" cy="5278870"/>
          </a:xfrm>
        </p:spPr>
        <p:txBody>
          <a:bodyPr/>
          <a:lstStyle/>
          <a:p>
            <a:pPr eaLnBrk="1" hangingPunct="1">
              <a:lnSpc>
                <a:spcPct val="100000"/>
              </a:lnSpc>
              <a:spcBef>
                <a:spcPts val="0"/>
              </a:spcBef>
              <a:buClr>
                <a:schemeClr val="tx1"/>
              </a:buClr>
              <a:buFont typeface="Wingdings" panose="05000000000000000000" pitchFamily="2" charset="2"/>
              <a:buChar char="ü"/>
              <a:defRPr/>
            </a:pPr>
            <a:r>
              <a:rPr lang="es-AR" altLang="es-AR" sz="2300" b="1" dirty="0">
                <a:latin typeface="Times New Roman" panose="02020603050405020304" pitchFamily="18" charset="0"/>
              </a:rPr>
              <a:t> </a:t>
            </a:r>
            <a:r>
              <a:rPr lang="es-AR" altLang="es-AR" sz="2300" b="1" dirty="0">
                <a:latin typeface="Times New Roman" panose="02020603050405020304" pitchFamily="18" charset="0"/>
                <a:cs typeface="Calibri" panose="020F0502020204030204" pitchFamily="34" charset="0"/>
              </a:rPr>
              <a:t>El dolo </a:t>
            </a:r>
            <a:r>
              <a:rPr lang="es-AR" altLang="es-AR" sz="2300" dirty="0">
                <a:latin typeface="Times New Roman" panose="02020603050405020304" pitchFamily="18" charset="0"/>
                <a:cs typeface="Calibri" panose="020F0502020204030204" pitchFamily="34" charset="0"/>
              </a:rPr>
              <a:t>se caracteriza básicamente por el conocimiento cierto del resultado antijuridico a obtener, que pone en peligro el bien jurídico protegido, como es el erario público.</a:t>
            </a:r>
          </a:p>
          <a:p>
            <a:pPr eaLnBrk="1" hangingPunct="1">
              <a:lnSpc>
                <a:spcPct val="100000"/>
              </a:lnSpc>
              <a:spcBef>
                <a:spcPts val="0"/>
              </a:spcBef>
              <a:buClr>
                <a:schemeClr val="tx1"/>
              </a:buClr>
              <a:buFont typeface="Wingdings" panose="05000000000000000000" pitchFamily="2" charset="2"/>
              <a:buChar char="ü"/>
              <a:defRPr/>
            </a:pPr>
            <a:endParaRPr lang="es-AR" altLang="es-AR" sz="2300" dirty="0">
              <a:latin typeface="Times New Roman" panose="02020603050405020304" pitchFamily="18" charset="0"/>
              <a:cs typeface="Calibri" panose="020F0502020204030204" pitchFamily="34" charset="0"/>
            </a:endParaRPr>
          </a:p>
          <a:p>
            <a:pPr eaLnBrk="1" hangingPunct="1">
              <a:lnSpc>
                <a:spcPct val="100000"/>
              </a:lnSpc>
              <a:spcBef>
                <a:spcPts val="0"/>
              </a:spcBef>
              <a:buClr>
                <a:schemeClr val="tx1"/>
              </a:buClr>
              <a:buFont typeface="Wingdings" panose="05000000000000000000" pitchFamily="2" charset="2"/>
              <a:buChar char="ü"/>
              <a:defRPr/>
            </a:pPr>
            <a:r>
              <a:rPr lang="es-AR" altLang="es-AR" sz="2300" dirty="0">
                <a:latin typeface="Times New Roman" panose="02020603050405020304" pitchFamily="18" charset="0"/>
              </a:rPr>
              <a:t> </a:t>
            </a:r>
            <a:r>
              <a:rPr lang="es-AR" altLang="es-AR" sz="2300" b="1" dirty="0">
                <a:latin typeface="Times New Roman" panose="02020603050405020304" pitchFamily="18" charset="0"/>
              </a:rPr>
              <a:t>El </a:t>
            </a:r>
            <a:r>
              <a:rPr lang="es-AR" altLang="es-AR" sz="2300" b="1" dirty="0">
                <a:latin typeface="Times New Roman" panose="02020603050405020304" pitchFamily="18" charset="0"/>
                <a:cs typeface="Calibri" panose="020F0502020204030204" pitchFamily="34" charset="0"/>
              </a:rPr>
              <a:t>error </a:t>
            </a:r>
            <a:r>
              <a:rPr lang="es-AR" altLang="es-AR" sz="2300" dirty="0">
                <a:latin typeface="Times New Roman" panose="02020603050405020304" pitchFamily="18" charset="0"/>
                <a:cs typeface="Calibri" panose="020F0502020204030204" pitchFamily="34" charset="0"/>
              </a:rPr>
              <a:t>es el desconocimiento de la norma o de su significación antijurídica, </a:t>
            </a:r>
          </a:p>
          <a:p>
            <a:pPr eaLnBrk="1" hangingPunct="1">
              <a:lnSpc>
                <a:spcPct val="100000"/>
              </a:lnSpc>
              <a:spcBef>
                <a:spcPts val="0"/>
              </a:spcBef>
              <a:buClr>
                <a:schemeClr val="tx1"/>
              </a:buClr>
              <a:buFont typeface="Wingdings" panose="05000000000000000000" pitchFamily="2" charset="2"/>
              <a:buChar char="ü"/>
              <a:defRPr/>
            </a:pPr>
            <a:endParaRPr lang="es-AR" altLang="es-AR" sz="2300" dirty="0">
              <a:latin typeface="Times New Roman" panose="02020603050405020304" pitchFamily="18" charset="0"/>
              <a:cs typeface="Calibri" panose="020F0502020204030204" pitchFamily="34" charset="0"/>
            </a:endParaRPr>
          </a:p>
          <a:p>
            <a:pPr eaLnBrk="1" hangingPunct="1">
              <a:lnSpc>
                <a:spcPct val="100000"/>
              </a:lnSpc>
              <a:spcBef>
                <a:spcPts val="0"/>
              </a:spcBef>
              <a:buClr>
                <a:schemeClr val="tx1"/>
              </a:buClr>
              <a:buFont typeface="Wingdings" panose="05000000000000000000" pitchFamily="2" charset="2"/>
              <a:buChar char="ü"/>
              <a:defRPr/>
            </a:pPr>
            <a:r>
              <a:rPr lang="es-AR" altLang="es-AR" sz="2300" b="1" dirty="0">
                <a:latin typeface="Times New Roman" panose="02020603050405020304" pitchFamily="18" charset="0"/>
                <a:cs typeface="Calibri" panose="020F0502020204030204" pitchFamily="34" charset="0"/>
              </a:rPr>
              <a:t>La ignorancia</a:t>
            </a:r>
            <a:r>
              <a:rPr lang="es-AR" altLang="es-AR" sz="2300" dirty="0">
                <a:latin typeface="Times New Roman" panose="02020603050405020304" pitchFamily="18" charset="0"/>
                <a:cs typeface="Calibri" panose="020F0502020204030204" pitchFamily="34" charset="0"/>
              </a:rPr>
              <a:t>, queda integrada en el concepto de error. En la antigüedad, se consideró que la ignorancia implicaba la falta absoluta de conocimiento de la realidad por parte del sujeto, el no saber, y el error, suponía un conocimiento falso de esa misma realidad, un juicio equivocado de la realidad, es lo que se define como “impericia”.</a:t>
            </a:r>
          </a:p>
          <a:p>
            <a:pPr eaLnBrk="1" hangingPunct="1">
              <a:lnSpc>
                <a:spcPct val="100000"/>
              </a:lnSpc>
              <a:spcBef>
                <a:spcPts val="0"/>
              </a:spcBef>
              <a:buClr>
                <a:schemeClr val="tx1"/>
              </a:buClr>
              <a:buFont typeface="Wingdings" panose="05000000000000000000" pitchFamily="2" charset="2"/>
              <a:buChar char="ü"/>
              <a:defRPr/>
            </a:pPr>
            <a:endParaRPr lang="es-AR" altLang="es-AR" sz="2300" dirty="0">
              <a:latin typeface="Times New Roman" panose="02020603050405020304" pitchFamily="18" charset="0"/>
              <a:cs typeface="Calibri" panose="020F0502020204030204" pitchFamily="34" charset="0"/>
            </a:endParaRPr>
          </a:p>
          <a:p>
            <a:pPr eaLnBrk="1" hangingPunct="1">
              <a:lnSpc>
                <a:spcPct val="100000"/>
              </a:lnSpc>
              <a:spcBef>
                <a:spcPts val="0"/>
              </a:spcBef>
              <a:buClr>
                <a:schemeClr val="tx1"/>
              </a:buClr>
              <a:buFont typeface="Wingdings" panose="05000000000000000000" pitchFamily="2" charset="2"/>
              <a:buChar char="ü"/>
              <a:defRPr/>
            </a:pPr>
            <a:r>
              <a:rPr lang="es-AR" altLang="es-AR" sz="2300" dirty="0">
                <a:latin typeface="Times New Roman" panose="02020603050405020304" pitchFamily="18" charset="0"/>
                <a:cs typeface="Calibri" panose="020F0502020204030204" pitchFamily="34" charset="0"/>
              </a:rPr>
              <a:t>Por autonomía del derecho tributario, esta figura no se aplica a derecho penal, y por ello en </a:t>
            </a:r>
            <a:r>
              <a:rPr lang="es-AR" altLang="es-AR" sz="2300" b="1" dirty="0">
                <a:latin typeface="Times New Roman" panose="02020603050405020304" pitchFamily="18" charset="0"/>
                <a:cs typeface="Calibri" panose="020F0502020204030204" pitchFamily="34" charset="0"/>
              </a:rPr>
              <a:t>derecho aduanero </a:t>
            </a:r>
            <a:r>
              <a:rPr lang="es-AR" altLang="es-AR" sz="2300" dirty="0">
                <a:latin typeface="Times New Roman" panose="02020603050405020304" pitchFamily="18" charset="0"/>
                <a:cs typeface="Calibri" panose="020F0502020204030204" pitchFamily="34" charset="0"/>
              </a:rPr>
              <a:t>no se puede aplicar error excusable.</a:t>
            </a:r>
            <a:endParaRPr lang="es-AR" altLang="es-AR" sz="23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C7639E-6D02-4F63-B674-5ED8CC7435B7}"/>
              </a:ext>
            </a:extLst>
          </p:cNvPr>
          <p:cNvSpPr>
            <a:spLocks noGrp="1"/>
          </p:cNvSpPr>
          <p:nvPr>
            <p:ph type="title"/>
          </p:nvPr>
        </p:nvSpPr>
        <p:spPr>
          <a:xfrm>
            <a:off x="838200" y="365125"/>
            <a:ext cx="10515600" cy="701675"/>
          </a:xfrm>
          <a:ln>
            <a:solidFill>
              <a:schemeClr val="accent1">
                <a:lumMod val="75000"/>
              </a:schemeClr>
            </a:solidFill>
          </a:ln>
        </p:spPr>
        <p:txBody>
          <a:bodyPr rtlCol="0">
            <a:normAutofit/>
          </a:bodyPr>
          <a:lstStyle/>
          <a:p>
            <a:pPr algn="ctr" fontAlgn="auto">
              <a:spcAft>
                <a:spcPts val="0"/>
              </a:spcAft>
              <a:defRPr/>
            </a:pPr>
            <a:r>
              <a:rPr lang="es-AR" sz="2800" b="1" i="1" dirty="0">
                <a:latin typeface="Times New Roman" panose="02020603050405020304" pitchFamily="18" charset="0"/>
                <a:cs typeface="Times New Roman" panose="02020603050405020304" pitchFamily="18" charset="0"/>
              </a:rPr>
              <a:t>Autonomía del Derecho Tributario</a:t>
            </a:r>
          </a:p>
        </p:txBody>
      </p:sp>
      <p:sp>
        <p:nvSpPr>
          <p:cNvPr id="3" name="Marcador de contenido 2">
            <a:extLst>
              <a:ext uri="{FF2B5EF4-FFF2-40B4-BE49-F238E27FC236}">
                <a16:creationId xmlns:a16="http://schemas.microsoft.com/office/drawing/2014/main" id="{D91E5075-699D-4C93-9BFC-FD04BB6BB2C2}"/>
              </a:ext>
            </a:extLst>
          </p:cNvPr>
          <p:cNvSpPr>
            <a:spLocks noGrp="1"/>
          </p:cNvSpPr>
          <p:nvPr>
            <p:ph idx="1"/>
          </p:nvPr>
        </p:nvSpPr>
        <p:spPr>
          <a:xfrm>
            <a:off x="838200" y="1246188"/>
            <a:ext cx="10515600" cy="4930775"/>
          </a:xfrm>
        </p:spPr>
        <p:txBody>
          <a:bodyPr rtlCol="0">
            <a:normAutofit/>
          </a:bodyPr>
          <a:lstStyle/>
          <a:p>
            <a:pPr>
              <a:lnSpc>
                <a:spcPct val="100000"/>
              </a:lnSpc>
              <a:spcBef>
                <a:spcPct val="20000"/>
              </a:spcBef>
              <a:buClr>
                <a:schemeClr val="tx1"/>
              </a:buClr>
              <a:buSzPct val="80000"/>
              <a:buFont typeface="Wingdings" panose="05000000000000000000" pitchFamily="2" charset="2"/>
              <a:buChar char="ü"/>
              <a:defRPr/>
            </a:pPr>
            <a:r>
              <a:rPr lang="es-AR" altLang="es-AR" sz="2400" dirty="0">
                <a:latin typeface="Times New Roman"/>
              </a:rPr>
              <a:t>El derecho tributario es calificado como autónomo. Hay quienes la niegan subordinándolo al derecho financiero.</a:t>
            </a:r>
          </a:p>
          <a:p>
            <a:pPr>
              <a:lnSpc>
                <a:spcPct val="100000"/>
              </a:lnSpc>
              <a:spcBef>
                <a:spcPct val="20000"/>
              </a:spcBef>
              <a:buClr>
                <a:schemeClr val="tx1"/>
              </a:buClr>
              <a:buSzPct val="80000"/>
              <a:buFont typeface="Wingdings" panose="05000000000000000000" pitchFamily="2" charset="2"/>
              <a:buChar char="ü"/>
              <a:defRPr/>
            </a:pPr>
            <a:endParaRPr lang="es-AR" altLang="es-AR" sz="2400" dirty="0">
              <a:latin typeface="Times New Roman"/>
            </a:endParaRPr>
          </a:p>
          <a:p>
            <a:pPr>
              <a:lnSpc>
                <a:spcPct val="100000"/>
              </a:lnSpc>
              <a:spcBef>
                <a:spcPct val="20000"/>
              </a:spcBef>
              <a:buClr>
                <a:schemeClr val="tx1"/>
              </a:buClr>
              <a:buSzPct val="80000"/>
              <a:buFont typeface="Wingdings" panose="05000000000000000000" pitchFamily="2" charset="2"/>
              <a:buChar char="ü"/>
              <a:defRPr/>
            </a:pPr>
            <a:r>
              <a:rPr lang="es-AR" altLang="es-AR" sz="2400" dirty="0">
                <a:latin typeface="Times New Roman"/>
              </a:rPr>
              <a:t>Dumolin sostuvo en la edad media que debía estar subordinada del derecho civil para combatir la rapacidad de los señores feudales.</a:t>
            </a:r>
          </a:p>
          <a:p>
            <a:pPr>
              <a:lnSpc>
                <a:spcPct val="100000"/>
              </a:lnSpc>
              <a:spcBef>
                <a:spcPct val="20000"/>
              </a:spcBef>
              <a:buClr>
                <a:schemeClr val="tx1"/>
              </a:buClr>
              <a:buSzPct val="80000"/>
              <a:buFont typeface="Wingdings" panose="05000000000000000000" pitchFamily="2" charset="2"/>
              <a:buChar char="ü"/>
              <a:defRPr/>
            </a:pPr>
            <a:endParaRPr lang="es-AR" altLang="es-AR" sz="2400" dirty="0">
              <a:latin typeface="Times New Roman"/>
            </a:endParaRPr>
          </a:p>
          <a:p>
            <a:pPr>
              <a:lnSpc>
                <a:spcPct val="100000"/>
              </a:lnSpc>
              <a:spcBef>
                <a:spcPct val="20000"/>
              </a:spcBef>
              <a:buClr>
                <a:schemeClr val="tx1"/>
              </a:buClr>
              <a:buSzPct val="80000"/>
              <a:buFont typeface="Wingdings" panose="05000000000000000000" pitchFamily="2" charset="2"/>
              <a:buChar char="ü"/>
              <a:defRPr/>
            </a:pPr>
            <a:r>
              <a:rPr lang="es-AR" altLang="es-AR" sz="2400" dirty="0">
                <a:latin typeface="Times New Roman"/>
              </a:rPr>
              <a:t>Villegas sostiene que el Estado posee la facultad para dictar normas jurídicas creadoras de tributos sujetas al principio de legalidad, y sus consecuentes penas ante el incumplimiento.</a:t>
            </a:r>
          </a:p>
          <a:p>
            <a:pPr>
              <a:lnSpc>
                <a:spcPct val="100000"/>
              </a:lnSpc>
              <a:spcBef>
                <a:spcPct val="20000"/>
              </a:spcBef>
              <a:buClr>
                <a:schemeClr val="tx1"/>
              </a:buClr>
              <a:buSzPct val="80000"/>
              <a:buFont typeface="Wingdings" panose="05000000000000000000" pitchFamily="2" charset="2"/>
              <a:buChar char="ü"/>
              <a:defRPr/>
            </a:pPr>
            <a:endParaRPr lang="es-AR" altLang="es-AR" sz="2400" dirty="0">
              <a:latin typeface="Times New Roman"/>
            </a:endParaRPr>
          </a:p>
          <a:p>
            <a:pPr>
              <a:lnSpc>
                <a:spcPct val="100000"/>
              </a:lnSpc>
              <a:spcBef>
                <a:spcPct val="20000"/>
              </a:spcBef>
              <a:buClr>
                <a:schemeClr val="tx1"/>
              </a:buClr>
              <a:buSzPct val="80000"/>
              <a:buFont typeface="Wingdings" panose="05000000000000000000" pitchFamily="2" charset="2"/>
              <a:buChar char="ü"/>
              <a:defRPr/>
            </a:pPr>
            <a:r>
              <a:rPr lang="es-AR" altLang="es-AR" sz="2400" dirty="0">
                <a:latin typeface="Times New Roman"/>
              </a:rPr>
              <a:t> Además se aplica el principio de capacidad contributiva e igualdad constitucional</a:t>
            </a:r>
            <a:endParaRPr lang="es-ES" altLang="es-AR" sz="2400" dirty="0">
              <a:latin typeface="Times New Roman"/>
            </a:endParaRPr>
          </a:p>
          <a:p>
            <a:pPr fontAlgn="auto">
              <a:spcAft>
                <a:spcPts val="0"/>
              </a:spcAft>
              <a:defRPr/>
            </a:pPr>
            <a:endParaRPr lang="es-A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4A0F2F5-5741-4618-8CD3-0FE5001EAF15}"/>
              </a:ext>
            </a:extLst>
          </p:cNvPr>
          <p:cNvSpPr>
            <a:spLocks noGrp="1"/>
          </p:cNvSpPr>
          <p:nvPr>
            <p:ph type="title"/>
          </p:nvPr>
        </p:nvSpPr>
        <p:spPr>
          <a:xfrm>
            <a:off x="838200" y="365125"/>
            <a:ext cx="10799763" cy="522288"/>
          </a:xfrm>
          <a:ln>
            <a:solidFill>
              <a:schemeClr val="accent1"/>
            </a:solidFill>
          </a:ln>
        </p:spPr>
        <p:txBody>
          <a:bodyPr rtlCol="0">
            <a:normAutofit/>
          </a:bodyPr>
          <a:lstStyle/>
          <a:p>
            <a:pPr algn="ctr" fontAlgn="auto">
              <a:spcAft>
                <a:spcPts val="0"/>
              </a:spcAft>
              <a:defRPr/>
            </a:pPr>
            <a:r>
              <a:rPr lang="es-AR" sz="2800" b="1" i="1" dirty="0">
                <a:latin typeface="Times New Roman" panose="02020603050405020304" pitchFamily="18" charset="0"/>
                <a:cs typeface="Times New Roman" panose="02020603050405020304" pitchFamily="18" charset="0"/>
              </a:rPr>
              <a:t>Autonomía del Derecho Tributario</a:t>
            </a:r>
          </a:p>
        </p:txBody>
      </p:sp>
      <p:sp>
        <p:nvSpPr>
          <p:cNvPr id="9218" name="Marcador de contenido 2">
            <a:extLst>
              <a:ext uri="{FF2B5EF4-FFF2-40B4-BE49-F238E27FC236}">
                <a16:creationId xmlns:a16="http://schemas.microsoft.com/office/drawing/2014/main" id="{64ED9B1F-D648-4ECB-A413-2A5DD2633266}"/>
              </a:ext>
            </a:extLst>
          </p:cNvPr>
          <p:cNvSpPr>
            <a:spLocks noGrp="1" noChangeArrowheads="1"/>
          </p:cNvSpPr>
          <p:nvPr>
            <p:ph idx="1"/>
          </p:nvPr>
        </p:nvSpPr>
        <p:spPr>
          <a:xfrm>
            <a:off x="581892" y="1122363"/>
            <a:ext cx="11056072" cy="5370512"/>
          </a:xfrm>
        </p:spPr>
        <p:txBody>
          <a:bodyPr>
            <a:normAutofit/>
          </a:bodyPr>
          <a:lstStyle/>
          <a:p>
            <a:pPr indent="0">
              <a:lnSpc>
                <a:spcPct val="110000"/>
              </a:lnSpc>
              <a:spcBef>
                <a:spcPts val="0"/>
              </a:spcBef>
              <a:buFont typeface="Wingdings" panose="05000000000000000000" pitchFamily="2" charset="2"/>
              <a:buChar char="ü"/>
            </a:pPr>
            <a:r>
              <a:rPr lang="es-AR" altLang="es-AR" sz="2200" dirty="0">
                <a:latin typeface="Times New Roman" panose="02020603050405020304" pitchFamily="18" charset="0"/>
                <a:cs typeface="Times New Roman" panose="02020603050405020304" pitchFamily="18" charset="0"/>
              </a:rPr>
              <a:t>El </a:t>
            </a:r>
            <a:r>
              <a:rPr lang="es-AR" altLang="es-AR" sz="2200" b="1" dirty="0">
                <a:latin typeface="Times New Roman" panose="02020603050405020304" pitchFamily="18" charset="0"/>
                <a:cs typeface="Times New Roman" panose="02020603050405020304" pitchFamily="18" charset="0"/>
              </a:rPr>
              <a:t>derecho fiscal </a:t>
            </a:r>
            <a:r>
              <a:rPr lang="es-AR" altLang="es-AR" sz="2200" dirty="0">
                <a:latin typeface="Times New Roman" panose="02020603050405020304" pitchFamily="18" charset="0"/>
                <a:cs typeface="Times New Roman" panose="02020603050405020304" pitchFamily="18" charset="0"/>
              </a:rPr>
              <a:t>se ocupa de la gestión de los ingresos y gastos que regula la actividad del estad. Ej. Finanzas públicas.</a:t>
            </a:r>
          </a:p>
          <a:p>
            <a:pPr indent="0">
              <a:lnSpc>
                <a:spcPct val="110000"/>
              </a:lnSpc>
              <a:spcBef>
                <a:spcPts val="0"/>
              </a:spcBef>
              <a:buFont typeface="Wingdings" panose="05000000000000000000" pitchFamily="2" charset="2"/>
              <a:buChar char="ü"/>
            </a:pPr>
            <a:endParaRPr lang="es-AR" altLang="es-AR" sz="2200" dirty="0">
              <a:latin typeface="Times New Roman" panose="02020603050405020304" pitchFamily="18" charset="0"/>
              <a:cs typeface="Times New Roman" panose="02020603050405020304" pitchFamily="18" charset="0"/>
            </a:endParaRPr>
          </a:p>
          <a:p>
            <a:pPr indent="0">
              <a:lnSpc>
                <a:spcPct val="110000"/>
              </a:lnSpc>
              <a:spcBef>
                <a:spcPts val="0"/>
              </a:spcBef>
              <a:buFont typeface="Wingdings" panose="05000000000000000000" pitchFamily="2" charset="2"/>
              <a:buChar char="ü"/>
            </a:pPr>
            <a:r>
              <a:rPr lang="es-AR" altLang="es-AR" sz="2200" dirty="0">
                <a:latin typeface="Times New Roman" panose="02020603050405020304" pitchFamily="18" charset="0"/>
                <a:cs typeface="Times New Roman" panose="02020603050405020304" pitchFamily="18" charset="0"/>
              </a:rPr>
              <a:t>El </a:t>
            </a:r>
            <a:r>
              <a:rPr lang="es-AR" altLang="es-AR" sz="2200" b="1" dirty="0">
                <a:latin typeface="Times New Roman" panose="02020603050405020304" pitchFamily="18" charset="0"/>
                <a:cs typeface="Times New Roman" panose="02020603050405020304" pitchFamily="18" charset="0"/>
              </a:rPr>
              <a:t>derecho tributario </a:t>
            </a:r>
            <a:r>
              <a:rPr lang="es-AR" altLang="es-AR" sz="2200" dirty="0">
                <a:latin typeface="Times New Roman" panose="02020603050405020304" pitchFamily="18" charset="0"/>
                <a:cs typeface="Times New Roman" panose="02020603050405020304" pitchFamily="18" charset="0"/>
              </a:rPr>
              <a:t>se halla conformado por un conjunto de normas que reglamentan la determinación y pago de los tributos, constituyendo una rama del derecho fiscal que dispone el establecimiento y aplicación de los tributos con el propósito de obtener recursos públicos.</a:t>
            </a:r>
          </a:p>
          <a:p>
            <a:pPr indent="0">
              <a:lnSpc>
                <a:spcPct val="110000"/>
              </a:lnSpc>
              <a:spcBef>
                <a:spcPts val="0"/>
              </a:spcBef>
              <a:buFont typeface="Wingdings" panose="05000000000000000000" pitchFamily="2" charset="2"/>
              <a:buChar char="ü"/>
            </a:pPr>
            <a:endParaRPr lang="es-AR" altLang="es-AR" sz="2200" dirty="0">
              <a:latin typeface="Times New Roman" panose="02020603050405020304" pitchFamily="18" charset="0"/>
              <a:cs typeface="Times New Roman" panose="02020603050405020304" pitchFamily="18" charset="0"/>
            </a:endParaRPr>
          </a:p>
          <a:p>
            <a:pPr indent="0">
              <a:lnSpc>
                <a:spcPct val="110000"/>
              </a:lnSpc>
              <a:spcBef>
                <a:spcPts val="0"/>
              </a:spcBef>
              <a:buFont typeface="Wingdings" panose="05000000000000000000" pitchFamily="2" charset="2"/>
              <a:buChar char="ü"/>
            </a:pPr>
            <a:r>
              <a:rPr lang="es-AR" altLang="es-AR" sz="2200" dirty="0">
                <a:latin typeface="Times New Roman" panose="02020603050405020304" pitchFamily="18" charset="0"/>
                <a:cs typeface="Times New Roman" panose="02020603050405020304" pitchFamily="18" charset="0"/>
              </a:rPr>
              <a:t> La doctrina especializada sostiene que el </a:t>
            </a:r>
            <a:r>
              <a:rPr lang="es-AR" altLang="es-AR" sz="2200" b="1" dirty="0">
                <a:latin typeface="Times New Roman" panose="02020603050405020304" pitchFamily="18" charset="0"/>
                <a:cs typeface="Times New Roman" panose="02020603050405020304" pitchFamily="18" charset="0"/>
              </a:rPr>
              <a:t>derecho tributario es autónomo</a:t>
            </a:r>
            <a:r>
              <a:rPr lang="es-AR" altLang="es-AR" sz="2200" dirty="0">
                <a:latin typeface="Times New Roman" panose="02020603050405020304" pitchFamily="18" charset="0"/>
                <a:cs typeface="Times New Roman" panose="02020603050405020304" pitchFamily="18" charset="0"/>
              </a:rPr>
              <a:t>, aunque ello no significa que sea independiente y/ separado de las ramas del derecho público o privado.</a:t>
            </a:r>
          </a:p>
          <a:p>
            <a:pPr indent="0">
              <a:lnSpc>
                <a:spcPct val="110000"/>
              </a:lnSpc>
              <a:spcBef>
                <a:spcPts val="0"/>
              </a:spcBef>
              <a:buFont typeface="Wingdings" panose="05000000000000000000" pitchFamily="2" charset="2"/>
              <a:buChar char="ü"/>
            </a:pPr>
            <a:endParaRPr lang="es-AR" altLang="es-AR" sz="2200" dirty="0">
              <a:latin typeface="Times New Roman" panose="02020603050405020304" pitchFamily="18" charset="0"/>
              <a:cs typeface="Times New Roman" panose="02020603050405020304" pitchFamily="18" charset="0"/>
            </a:endParaRPr>
          </a:p>
          <a:p>
            <a:pPr indent="0">
              <a:lnSpc>
                <a:spcPct val="110000"/>
              </a:lnSpc>
              <a:spcBef>
                <a:spcPts val="0"/>
              </a:spcBef>
              <a:buFont typeface="Wingdings" panose="05000000000000000000" pitchFamily="2" charset="2"/>
              <a:buChar char="ü"/>
            </a:pPr>
            <a:r>
              <a:rPr lang="es-AR" altLang="es-AR" sz="2200" dirty="0">
                <a:latin typeface="Times New Roman" panose="02020603050405020304" pitchFamily="18" charset="0"/>
                <a:cs typeface="Times New Roman" panose="02020603050405020304" pitchFamily="18" charset="0"/>
              </a:rPr>
              <a:t>Ser autónoma ha sido definido por algunos autores como </a:t>
            </a:r>
            <a:r>
              <a:rPr lang="es-AR" altLang="es-AR" sz="2200" dirty="0" err="1">
                <a:latin typeface="Times New Roman" panose="02020603050405020304" pitchFamily="18" charset="0"/>
                <a:cs typeface="Times New Roman" panose="02020603050405020304" pitchFamily="18" charset="0"/>
              </a:rPr>
              <a:t>Jarach</a:t>
            </a:r>
            <a:r>
              <a:rPr lang="es-AR" altLang="es-AR" sz="2200" dirty="0">
                <a:latin typeface="Times New Roman" panose="02020603050405020304" pitchFamily="18" charset="0"/>
                <a:cs typeface="Times New Roman" panose="02020603050405020304" pitchFamily="18" charset="0"/>
              </a:rPr>
              <a:t>, García Belsunce, García Vizcaíno o Villegas como autonomía en materia de interpretación, autonomía en su aplicación, autonomía en la aplicación de ciertos conceptos.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99179729-3843-434F-AA94-4EF3242B76D0}"/>
              </a:ext>
            </a:extLst>
          </p:cNvPr>
          <p:cNvSpPr>
            <a:spLocks noGrp="1"/>
          </p:cNvSpPr>
          <p:nvPr>
            <p:ph type="title"/>
          </p:nvPr>
        </p:nvSpPr>
        <p:spPr>
          <a:xfrm>
            <a:off x="838200" y="365125"/>
            <a:ext cx="9551988" cy="590550"/>
          </a:xfrm>
          <a:ln>
            <a:solidFill>
              <a:schemeClr val="accent1"/>
            </a:solidFill>
          </a:ln>
        </p:spPr>
        <p:txBody>
          <a:bodyPr rtlCol="0">
            <a:normAutofit/>
          </a:bodyPr>
          <a:lstStyle/>
          <a:p>
            <a:pPr algn="ctr" fontAlgn="auto">
              <a:spcAft>
                <a:spcPts val="0"/>
              </a:spcAft>
              <a:defRPr/>
            </a:pPr>
            <a:r>
              <a:rPr lang="es-AR" sz="2800" b="1" i="1" dirty="0">
                <a:latin typeface="Times New Roman" panose="02020603050405020304" pitchFamily="18" charset="0"/>
                <a:cs typeface="Times New Roman" panose="02020603050405020304" pitchFamily="18" charset="0"/>
              </a:rPr>
              <a:t>Autonomía del Derecho Tributario</a:t>
            </a:r>
          </a:p>
        </p:txBody>
      </p:sp>
      <p:sp>
        <p:nvSpPr>
          <p:cNvPr id="3" name="Marcador de contenido 2">
            <a:extLst>
              <a:ext uri="{FF2B5EF4-FFF2-40B4-BE49-F238E27FC236}">
                <a16:creationId xmlns:a16="http://schemas.microsoft.com/office/drawing/2014/main" id="{434B6544-1BB3-43D9-8626-1EEE72A7EBA8}"/>
              </a:ext>
            </a:extLst>
          </p:cNvPr>
          <p:cNvSpPr>
            <a:spLocks noGrp="1"/>
          </p:cNvSpPr>
          <p:nvPr>
            <p:ph idx="1"/>
          </p:nvPr>
        </p:nvSpPr>
        <p:spPr>
          <a:xfrm>
            <a:off x="838200" y="1136650"/>
            <a:ext cx="10799763" cy="5610225"/>
          </a:xfrm>
        </p:spPr>
        <p:txBody>
          <a:bodyPr rtlCol="0">
            <a:normAutofit/>
          </a:bodyPr>
          <a:lstStyle/>
          <a:p>
            <a:pPr fontAlgn="auto">
              <a:spcAft>
                <a:spcPts val="0"/>
              </a:spcAft>
              <a:buClr>
                <a:schemeClr val="tx1"/>
              </a:buClr>
              <a:buFont typeface="Wingdings" panose="05000000000000000000" pitchFamily="2" charset="2"/>
              <a:buChar char="ü"/>
              <a:defRPr/>
            </a:pPr>
            <a:r>
              <a:rPr lang="es-AR" sz="2200" dirty="0">
                <a:latin typeface="Times New Roman" panose="02020603050405020304" pitchFamily="18" charset="0"/>
                <a:cs typeface="Times New Roman" panose="02020603050405020304" pitchFamily="18" charset="0"/>
              </a:rPr>
              <a:t> </a:t>
            </a:r>
            <a:r>
              <a:rPr lang="es-AR" sz="2400" dirty="0">
                <a:latin typeface="Times New Roman" panose="02020603050405020304" pitchFamily="18" charset="0"/>
                <a:cs typeface="Times New Roman" panose="02020603050405020304" pitchFamily="18" charset="0"/>
              </a:rPr>
              <a:t>Además el derecho tributario conforme lo define la Dra. Catalina García Vizcaíno esta dividida en especies, siendo el derecho tributario el género y sus especiales las siguientes</a:t>
            </a:r>
            <a:r>
              <a:rPr lang="es-AR" sz="2300" dirty="0">
                <a:latin typeface="Times New Roman" panose="02020603050405020304" pitchFamily="18" charset="0"/>
                <a:cs typeface="Times New Roman" panose="02020603050405020304" pitchFamily="18" charset="0"/>
              </a:rPr>
              <a:t>.</a:t>
            </a:r>
          </a:p>
          <a:p>
            <a:pPr marL="0" indent="0" fontAlgn="auto">
              <a:spcAft>
                <a:spcPts val="0"/>
              </a:spcAft>
              <a:buClr>
                <a:schemeClr val="bg2">
                  <a:lumMod val="40000"/>
                  <a:lumOff val="60000"/>
                </a:schemeClr>
              </a:buClr>
              <a:buFont typeface="Wingdings 3" charset="2"/>
              <a:buNone/>
              <a:defRPr/>
            </a:pPr>
            <a:endParaRPr lang="es-AR" sz="2200" dirty="0">
              <a:latin typeface="Times New Roman" panose="02020603050405020304" pitchFamily="18" charset="0"/>
              <a:cs typeface="Times New Roman" panose="02020603050405020304" pitchFamily="18" charset="0"/>
            </a:endParaRPr>
          </a:p>
          <a:p>
            <a:pPr marL="0" indent="0" fontAlgn="auto">
              <a:spcAft>
                <a:spcPts val="0"/>
              </a:spcAft>
              <a:buClr>
                <a:schemeClr val="bg2">
                  <a:lumMod val="40000"/>
                  <a:lumOff val="60000"/>
                </a:schemeClr>
              </a:buClr>
              <a:buFont typeface="Wingdings 3" charset="2"/>
              <a:buNone/>
              <a:defRPr/>
            </a:pPr>
            <a:endParaRPr lang="es-AR" sz="2200" dirty="0">
              <a:latin typeface="Times New Roman" panose="02020603050405020304" pitchFamily="18" charset="0"/>
              <a:cs typeface="Times New Roman" panose="02020603050405020304" pitchFamily="18" charset="0"/>
            </a:endParaRPr>
          </a:p>
          <a:p>
            <a:pPr fontAlgn="auto">
              <a:spcAft>
                <a:spcPts val="0"/>
              </a:spcAft>
              <a:buClr>
                <a:schemeClr val="bg2">
                  <a:lumMod val="40000"/>
                  <a:lumOff val="60000"/>
                </a:schemeClr>
              </a:buClr>
              <a:buFont typeface="Wingdings 3" charset="2"/>
              <a:buChar char=""/>
              <a:defRPr/>
            </a:pPr>
            <a:endParaRPr lang="es-AR" sz="2200" dirty="0">
              <a:latin typeface="Times New Roman" panose="02020603050405020304" pitchFamily="18" charset="0"/>
              <a:cs typeface="Times New Roman" panose="02020603050405020304" pitchFamily="18" charset="0"/>
            </a:endParaRPr>
          </a:p>
          <a:p>
            <a:pPr marL="0" indent="0" fontAlgn="auto">
              <a:spcAft>
                <a:spcPts val="0"/>
              </a:spcAft>
              <a:buClr>
                <a:schemeClr val="bg2">
                  <a:lumMod val="40000"/>
                  <a:lumOff val="60000"/>
                </a:schemeClr>
              </a:buClr>
              <a:buFont typeface="Wingdings 3" charset="2"/>
              <a:buNone/>
              <a:defRPr/>
            </a:pPr>
            <a:endParaRPr lang="es-AR" sz="2200" dirty="0">
              <a:latin typeface="Times New Roman" panose="02020603050405020304" pitchFamily="18" charset="0"/>
              <a:cs typeface="Times New Roman" panose="02020603050405020304" pitchFamily="18" charset="0"/>
            </a:endParaRPr>
          </a:p>
        </p:txBody>
      </p:sp>
      <p:sp>
        <p:nvSpPr>
          <p:cNvPr id="4" name="Rectángulo 3">
            <a:extLst>
              <a:ext uri="{FF2B5EF4-FFF2-40B4-BE49-F238E27FC236}">
                <a16:creationId xmlns:a16="http://schemas.microsoft.com/office/drawing/2014/main" id="{E59B110F-32EA-4E8D-A003-E474D098CF4E}"/>
              </a:ext>
            </a:extLst>
          </p:cNvPr>
          <p:cNvSpPr/>
          <p:nvPr/>
        </p:nvSpPr>
        <p:spPr>
          <a:xfrm>
            <a:off x="4946650" y="2411413"/>
            <a:ext cx="5443538" cy="31575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gn="ctr" defTabSz="457200" eaLnBrk="1" fontAlgn="auto" hangingPunct="1">
              <a:spcBef>
                <a:spcPts val="0"/>
              </a:spcBef>
              <a:spcAft>
                <a:spcPts val="0"/>
              </a:spcAft>
              <a:buFont typeface="Arial" panose="020B0604020202020204" pitchFamily="34" charset="0"/>
              <a:buChar char="•"/>
              <a:defRPr/>
            </a:pPr>
            <a:endParaRPr lang="es-AR">
              <a:solidFill>
                <a:prstClr val="white"/>
              </a:solidFill>
              <a:latin typeface="Century Gothic" panose="020B0502020202020204"/>
            </a:endParaRPr>
          </a:p>
        </p:txBody>
      </p:sp>
      <p:sp>
        <p:nvSpPr>
          <p:cNvPr id="10244" name="CuadroTexto 4">
            <a:extLst>
              <a:ext uri="{FF2B5EF4-FFF2-40B4-BE49-F238E27FC236}">
                <a16:creationId xmlns:a16="http://schemas.microsoft.com/office/drawing/2014/main" id="{ED0F1200-C767-481A-A2FB-ECFA903B5E9B}"/>
              </a:ext>
            </a:extLst>
          </p:cNvPr>
          <p:cNvSpPr txBox="1">
            <a:spLocks noChangeArrowheads="1"/>
          </p:cNvSpPr>
          <p:nvPr/>
        </p:nvSpPr>
        <p:spPr bwMode="auto">
          <a:xfrm>
            <a:off x="5464969" y="2676525"/>
            <a:ext cx="484981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4572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4572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4572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4572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4572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pPr>
            <a:r>
              <a:rPr lang="es-AR" altLang="es-AR" sz="2400">
                <a:latin typeface="Times New Roman" panose="02020603050405020304" pitchFamily="18" charset="0"/>
                <a:cs typeface="Times New Roman" panose="02020603050405020304" pitchFamily="18" charset="0"/>
              </a:rPr>
              <a:t>Constitucional</a:t>
            </a:r>
          </a:p>
          <a:p>
            <a:pPr eaLnBrk="1" hangingPunct="1">
              <a:lnSpc>
                <a:spcPct val="100000"/>
              </a:lnSpc>
              <a:spcBef>
                <a:spcPct val="0"/>
              </a:spcBef>
            </a:pPr>
            <a:r>
              <a:rPr lang="es-AR" altLang="es-AR" sz="2400">
                <a:latin typeface="Times New Roman" panose="02020603050405020304" pitchFamily="18" charset="0"/>
                <a:cs typeface="Times New Roman" panose="02020603050405020304" pitchFamily="18" charset="0"/>
              </a:rPr>
              <a:t>Administrativo</a:t>
            </a:r>
          </a:p>
          <a:p>
            <a:pPr eaLnBrk="1" hangingPunct="1">
              <a:lnSpc>
                <a:spcPct val="100000"/>
              </a:lnSpc>
              <a:spcBef>
                <a:spcPct val="0"/>
              </a:spcBef>
            </a:pPr>
            <a:r>
              <a:rPr lang="es-AR" altLang="es-AR" sz="2400">
                <a:latin typeface="Times New Roman" panose="02020603050405020304" pitchFamily="18" charset="0"/>
                <a:cs typeface="Times New Roman" panose="02020603050405020304" pitchFamily="18" charset="0"/>
              </a:rPr>
              <a:t>Procesal</a:t>
            </a:r>
          </a:p>
          <a:p>
            <a:pPr eaLnBrk="1" hangingPunct="1">
              <a:lnSpc>
                <a:spcPct val="100000"/>
              </a:lnSpc>
              <a:spcBef>
                <a:spcPct val="0"/>
              </a:spcBef>
            </a:pPr>
            <a:r>
              <a:rPr lang="es-AR" altLang="es-AR" sz="2400">
                <a:latin typeface="Times New Roman" panose="02020603050405020304" pitchFamily="18" charset="0"/>
                <a:cs typeface="Times New Roman" panose="02020603050405020304" pitchFamily="18" charset="0"/>
              </a:rPr>
              <a:t>Internacional</a:t>
            </a:r>
          </a:p>
          <a:p>
            <a:pPr eaLnBrk="1" hangingPunct="1">
              <a:lnSpc>
                <a:spcPct val="100000"/>
              </a:lnSpc>
              <a:spcBef>
                <a:spcPct val="0"/>
              </a:spcBef>
            </a:pPr>
            <a:r>
              <a:rPr lang="es-AR" altLang="es-AR" sz="2400">
                <a:latin typeface="Times New Roman" panose="02020603050405020304" pitchFamily="18" charset="0"/>
                <a:cs typeface="Times New Roman" panose="02020603050405020304" pitchFamily="18" charset="0"/>
              </a:rPr>
              <a:t>Sustantivo</a:t>
            </a:r>
          </a:p>
          <a:p>
            <a:pPr eaLnBrk="1" hangingPunct="1">
              <a:lnSpc>
                <a:spcPct val="100000"/>
              </a:lnSpc>
              <a:spcBef>
                <a:spcPct val="0"/>
              </a:spcBef>
            </a:pPr>
            <a:r>
              <a:rPr lang="es-AR" altLang="es-AR" sz="2400">
                <a:latin typeface="Times New Roman" panose="02020603050405020304" pitchFamily="18" charset="0"/>
                <a:cs typeface="Times New Roman" panose="02020603050405020304" pitchFamily="18" charset="0"/>
              </a:rPr>
              <a:t>Penal</a:t>
            </a:r>
          </a:p>
        </p:txBody>
      </p:sp>
      <p:sp>
        <p:nvSpPr>
          <p:cNvPr id="6" name="Rectángulo 5">
            <a:extLst>
              <a:ext uri="{FF2B5EF4-FFF2-40B4-BE49-F238E27FC236}">
                <a16:creationId xmlns:a16="http://schemas.microsoft.com/office/drawing/2014/main" id="{69152644-9FB9-4DFD-9E99-F05067523EC1}"/>
              </a:ext>
            </a:extLst>
          </p:cNvPr>
          <p:cNvSpPr/>
          <p:nvPr/>
        </p:nvSpPr>
        <p:spPr>
          <a:xfrm>
            <a:off x="1163638" y="3021013"/>
            <a:ext cx="2895600" cy="13573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es-AR">
              <a:solidFill>
                <a:prstClr val="white"/>
              </a:solidFill>
              <a:latin typeface="Century Gothic" panose="020B0502020202020204"/>
            </a:endParaRPr>
          </a:p>
        </p:txBody>
      </p:sp>
      <p:sp>
        <p:nvSpPr>
          <p:cNvPr id="10246" name="CuadroTexto 6">
            <a:extLst>
              <a:ext uri="{FF2B5EF4-FFF2-40B4-BE49-F238E27FC236}">
                <a16:creationId xmlns:a16="http://schemas.microsoft.com/office/drawing/2014/main" id="{81DB10DB-A937-48D3-8665-E7A0BCAD0C93}"/>
              </a:ext>
            </a:extLst>
          </p:cNvPr>
          <p:cNvSpPr txBox="1">
            <a:spLocks noChangeArrowheads="1"/>
          </p:cNvSpPr>
          <p:nvPr/>
        </p:nvSpPr>
        <p:spPr bwMode="auto">
          <a:xfrm>
            <a:off x="1274763" y="3397250"/>
            <a:ext cx="29225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4572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4572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4572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4572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AR" altLang="es-AR" sz="2400" b="1">
                <a:latin typeface="Times New Roman" panose="02020603050405020304" pitchFamily="18" charset="0"/>
                <a:cs typeface="Times New Roman" panose="02020603050405020304" pitchFamily="18" charset="0"/>
              </a:rPr>
              <a:t>Derecho Tributario</a:t>
            </a:r>
          </a:p>
        </p:txBody>
      </p:sp>
      <p:sp>
        <p:nvSpPr>
          <p:cNvPr id="8" name="Abrir llave 7">
            <a:extLst>
              <a:ext uri="{FF2B5EF4-FFF2-40B4-BE49-F238E27FC236}">
                <a16:creationId xmlns:a16="http://schemas.microsoft.com/office/drawing/2014/main" id="{4D0BF69A-1282-4AB5-AB13-ED698BC4139D}"/>
              </a:ext>
            </a:extLst>
          </p:cNvPr>
          <p:cNvSpPr/>
          <p:nvPr/>
        </p:nvSpPr>
        <p:spPr>
          <a:xfrm>
            <a:off x="4668838" y="2382838"/>
            <a:ext cx="747712" cy="2895600"/>
          </a:xfrm>
          <a:prstGeom prst="leftBrac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defTabSz="457200" eaLnBrk="1" fontAlgn="auto" hangingPunct="1">
              <a:spcBef>
                <a:spcPts val="0"/>
              </a:spcBef>
              <a:spcAft>
                <a:spcPts val="0"/>
              </a:spcAft>
              <a:defRPr/>
            </a:pPr>
            <a:endParaRPr lang="es-AR">
              <a:solidFill>
                <a:prstClr val="white"/>
              </a:solidFill>
              <a:latin typeface="Century Gothic" panose="020B0502020202020204"/>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Damasco</Template>
  <TotalTime>39</TotalTime>
  <Words>3226</Words>
  <Application>Microsoft Office PowerPoint</Application>
  <PresentationFormat>Panorámica</PresentationFormat>
  <Paragraphs>219</Paragraphs>
  <Slides>29</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29</vt:i4>
      </vt:variant>
    </vt:vector>
  </HeadingPairs>
  <TitlesOfParts>
    <vt:vector size="38" baseType="lpstr">
      <vt:lpstr>Arial</vt:lpstr>
      <vt:lpstr>Bookman Old Style</vt:lpstr>
      <vt:lpstr>Calibri</vt:lpstr>
      <vt:lpstr>Century Gothic</vt:lpstr>
      <vt:lpstr>Rockwell</vt:lpstr>
      <vt:lpstr>Times New Roman</vt:lpstr>
      <vt:lpstr>Wingdings</vt:lpstr>
      <vt:lpstr>Wingdings 3</vt:lpstr>
      <vt:lpstr>Damask</vt:lpstr>
      <vt:lpstr>Presentación de PowerPoint</vt:lpstr>
      <vt:lpstr>Elusión Fiscal versus Evasión Fiscal</vt:lpstr>
      <vt:lpstr>Presentación de PowerPoint</vt:lpstr>
      <vt:lpstr>Presentación de PowerPoint</vt:lpstr>
      <vt:lpstr>Presentación de PowerPoint</vt:lpstr>
      <vt:lpstr>Dolo, Error, ignorancia</vt:lpstr>
      <vt:lpstr>Autonomía del Derecho Tributario</vt:lpstr>
      <vt:lpstr>Autonomía del Derecho Tributario</vt:lpstr>
      <vt:lpstr>Autonomía del Derecho Tributario</vt:lpstr>
      <vt:lpstr>Especies del derecho tributario</vt:lpstr>
      <vt:lpstr>Especies del derecho tributario</vt:lpstr>
      <vt:lpstr>Criterios de interpretación Impositiva. Literal</vt:lpstr>
      <vt:lpstr>Criterios de interpretación Impositiva. Realidad Económica</vt:lpstr>
      <vt:lpstr>Criterios de interpretación Impositiva. Realidad Económica</vt:lpstr>
      <vt:lpstr>Concepto Bien Jurídico Tutelado</vt:lpstr>
      <vt:lpstr>JURISPRUDENCIA SOBRE BIEN JURIDICO </vt:lpstr>
      <vt:lpstr>Principios Penales </vt:lpstr>
      <vt:lpstr>Jurisprudencia sobre principios penales</vt:lpstr>
      <vt:lpstr>Imputabilidad del Asesor impositivo</vt:lpstr>
      <vt:lpstr>Imputabilidad del Asesor impositivo</vt:lpstr>
      <vt:lpstr>Imputabilidad del Asesor impositivo</vt:lpstr>
      <vt:lpstr>Imputabilidad del Asesor impositivo</vt:lpstr>
      <vt:lpstr>Imputabilidad del Asesor impositivo</vt:lpstr>
      <vt:lpstr>Imputabilidad del Asesor impositivo</vt:lpstr>
      <vt:lpstr>Imputabilidad del Asesor impositivo</vt:lpstr>
      <vt:lpstr>Imputabilidad del Asesor impositivo</vt:lpstr>
      <vt:lpstr>Presentación de PowerPoint</vt:lpstr>
      <vt:lpstr>Presentación de PowerPoint</vt:lpstr>
      <vt:lpstr>Caso de Aplicación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HP</cp:lastModifiedBy>
  <cp:revision>21</cp:revision>
  <dcterms:created xsi:type="dcterms:W3CDTF">2020-11-15T20:24:43Z</dcterms:created>
  <dcterms:modified xsi:type="dcterms:W3CDTF">2020-11-15T21:24:07Z</dcterms:modified>
</cp:coreProperties>
</file>