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22"/>
  </p:notesMasterIdLst>
  <p:sldIdLst>
    <p:sldId id="1442" r:id="rId2"/>
    <p:sldId id="2206" r:id="rId3"/>
    <p:sldId id="2207" r:id="rId4"/>
    <p:sldId id="2208" r:id="rId5"/>
    <p:sldId id="2209" r:id="rId6"/>
    <p:sldId id="2210" r:id="rId7"/>
    <p:sldId id="2211" r:id="rId8"/>
    <p:sldId id="2212" r:id="rId9"/>
    <p:sldId id="2213" r:id="rId10"/>
    <p:sldId id="2214" r:id="rId11"/>
    <p:sldId id="2215" r:id="rId12"/>
    <p:sldId id="2216" r:id="rId13"/>
    <p:sldId id="2217" r:id="rId14"/>
    <p:sldId id="2218" r:id="rId15"/>
    <p:sldId id="2219" r:id="rId16"/>
    <p:sldId id="2220" r:id="rId17"/>
    <p:sldId id="2221" r:id="rId18"/>
    <p:sldId id="2222" r:id="rId19"/>
    <p:sldId id="2223" r:id="rId20"/>
    <p:sldId id="2224" r:id="rId21"/>
    <p:sldId id="2225" r:id="rId22"/>
    <p:sldId id="2226" r:id="rId23"/>
    <p:sldId id="2227" r:id="rId24"/>
    <p:sldId id="2228" r:id="rId25"/>
    <p:sldId id="2229" r:id="rId26"/>
    <p:sldId id="2230" r:id="rId27"/>
    <p:sldId id="2231" r:id="rId28"/>
    <p:sldId id="2232" r:id="rId29"/>
    <p:sldId id="2233" r:id="rId30"/>
    <p:sldId id="2234" r:id="rId31"/>
    <p:sldId id="1592" r:id="rId32"/>
    <p:sldId id="1443" r:id="rId33"/>
    <p:sldId id="1927" r:id="rId34"/>
    <p:sldId id="1595" r:id="rId35"/>
    <p:sldId id="1597" r:id="rId36"/>
    <p:sldId id="1598" r:id="rId37"/>
    <p:sldId id="1602" r:id="rId38"/>
    <p:sldId id="1929" r:id="rId39"/>
    <p:sldId id="1928" r:id="rId40"/>
    <p:sldId id="1615" r:id="rId41"/>
    <p:sldId id="1616" r:id="rId42"/>
    <p:sldId id="1617" r:id="rId43"/>
    <p:sldId id="1618" r:id="rId44"/>
    <p:sldId id="1619" r:id="rId45"/>
    <p:sldId id="1930" r:id="rId46"/>
    <p:sldId id="1629" r:id="rId47"/>
    <p:sldId id="1644" r:id="rId48"/>
    <p:sldId id="1645" r:id="rId49"/>
    <p:sldId id="1646" r:id="rId50"/>
    <p:sldId id="1647" r:id="rId51"/>
    <p:sldId id="1648" r:id="rId52"/>
    <p:sldId id="1649" r:id="rId53"/>
    <p:sldId id="1650" r:id="rId54"/>
    <p:sldId id="1653" r:id="rId55"/>
    <p:sldId id="1931" r:id="rId56"/>
    <p:sldId id="2077" r:id="rId57"/>
    <p:sldId id="1932" r:id="rId58"/>
    <p:sldId id="1953" r:id="rId59"/>
    <p:sldId id="1933" r:id="rId60"/>
    <p:sldId id="1934" r:id="rId61"/>
    <p:sldId id="1935" r:id="rId62"/>
    <p:sldId id="1936" r:id="rId63"/>
    <p:sldId id="1937" r:id="rId64"/>
    <p:sldId id="2064" r:id="rId65"/>
    <p:sldId id="2065" r:id="rId66"/>
    <p:sldId id="2066" r:id="rId67"/>
    <p:sldId id="2067" r:id="rId68"/>
    <p:sldId id="2068" r:id="rId69"/>
    <p:sldId id="2069" r:id="rId70"/>
    <p:sldId id="2070" r:id="rId71"/>
    <p:sldId id="2071" r:id="rId72"/>
    <p:sldId id="2072" r:id="rId73"/>
    <p:sldId id="2073" r:id="rId74"/>
    <p:sldId id="2074" r:id="rId75"/>
    <p:sldId id="2075" r:id="rId76"/>
    <p:sldId id="2076" r:id="rId77"/>
    <p:sldId id="2135" r:id="rId78"/>
    <p:sldId id="2078" r:id="rId79"/>
    <p:sldId id="1938" r:id="rId80"/>
    <p:sldId id="1954" r:id="rId81"/>
    <p:sldId id="1939" r:id="rId82"/>
    <p:sldId id="1940" r:id="rId83"/>
    <p:sldId id="2160" r:id="rId84"/>
    <p:sldId id="2161" r:id="rId85"/>
    <p:sldId id="2159" r:id="rId86"/>
    <p:sldId id="1941" r:id="rId87"/>
    <p:sldId id="1942" r:id="rId88"/>
    <p:sldId id="1943" r:id="rId89"/>
    <p:sldId id="2162" r:id="rId90"/>
    <p:sldId id="2165" r:id="rId91"/>
    <p:sldId id="2168" r:id="rId92"/>
    <p:sldId id="2163" r:id="rId93"/>
    <p:sldId id="2166" r:id="rId94"/>
    <p:sldId id="2167" r:id="rId95"/>
    <p:sldId id="2164" r:id="rId96"/>
    <p:sldId id="1959" r:id="rId97"/>
    <p:sldId id="1960" r:id="rId98"/>
    <p:sldId id="1961" r:id="rId99"/>
    <p:sldId id="1591" r:id="rId100"/>
    <p:sldId id="1962" r:id="rId101"/>
    <p:sldId id="1963" r:id="rId102"/>
    <p:sldId id="1964" r:id="rId103"/>
    <p:sldId id="1965" r:id="rId104"/>
    <p:sldId id="1966" r:id="rId105"/>
    <p:sldId id="1967" r:id="rId106"/>
    <p:sldId id="1968" r:id="rId107"/>
    <p:sldId id="1969" r:id="rId108"/>
    <p:sldId id="1970" r:id="rId109"/>
    <p:sldId id="1971" r:id="rId110"/>
    <p:sldId id="1972" r:id="rId111"/>
    <p:sldId id="1973" r:id="rId112"/>
    <p:sldId id="1974" r:id="rId113"/>
    <p:sldId id="1975" r:id="rId114"/>
    <p:sldId id="1976" r:id="rId115"/>
    <p:sldId id="1977" r:id="rId116"/>
    <p:sldId id="1978" r:id="rId117"/>
    <p:sldId id="1979" r:id="rId118"/>
    <p:sldId id="1980" r:id="rId119"/>
    <p:sldId id="1981" r:id="rId120"/>
    <p:sldId id="1982" r:id="rId121"/>
    <p:sldId id="1983" r:id="rId122"/>
    <p:sldId id="1984" r:id="rId123"/>
    <p:sldId id="1985" r:id="rId124"/>
    <p:sldId id="1986" r:id="rId125"/>
    <p:sldId id="1987" r:id="rId126"/>
    <p:sldId id="2079" r:id="rId127"/>
    <p:sldId id="2080" r:id="rId128"/>
    <p:sldId id="2081" r:id="rId129"/>
    <p:sldId id="2082" r:id="rId130"/>
    <p:sldId id="2083" r:id="rId131"/>
    <p:sldId id="1988" r:id="rId132"/>
    <p:sldId id="1989" r:id="rId133"/>
    <p:sldId id="1990" r:id="rId134"/>
    <p:sldId id="1991" r:id="rId135"/>
    <p:sldId id="1992" r:id="rId136"/>
    <p:sldId id="1993" r:id="rId137"/>
    <p:sldId id="1994" r:id="rId138"/>
    <p:sldId id="1995" r:id="rId139"/>
    <p:sldId id="1996" r:id="rId140"/>
    <p:sldId id="1997" r:id="rId141"/>
    <p:sldId id="2003" r:id="rId142"/>
    <p:sldId id="2004" r:id="rId143"/>
    <p:sldId id="2005" r:id="rId144"/>
    <p:sldId id="2006" r:id="rId145"/>
    <p:sldId id="2007" r:id="rId146"/>
    <p:sldId id="2008" r:id="rId147"/>
    <p:sldId id="2009" r:id="rId148"/>
    <p:sldId id="2010" r:id="rId149"/>
    <p:sldId id="2011" r:id="rId150"/>
    <p:sldId id="2012" r:id="rId151"/>
    <p:sldId id="2013" r:id="rId152"/>
    <p:sldId id="2014" r:id="rId153"/>
    <p:sldId id="2015" r:id="rId154"/>
    <p:sldId id="2016" r:id="rId155"/>
    <p:sldId id="2017" r:id="rId156"/>
    <p:sldId id="2018" r:id="rId157"/>
    <p:sldId id="2019" r:id="rId158"/>
    <p:sldId id="2020" r:id="rId159"/>
    <p:sldId id="2021" r:id="rId160"/>
    <p:sldId id="2022" r:id="rId161"/>
    <p:sldId id="2023" r:id="rId162"/>
    <p:sldId id="2024" r:id="rId163"/>
    <p:sldId id="2025" r:id="rId164"/>
    <p:sldId id="2026" r:id="rId165"/>
    <p:sldId id="2027" r:id="rId166"/>
    <p:sldId id="2028" r:id="rId167"/>
    <p:sldId id="2029" r:id="rId168"/>
    <p:sldId id="2030" r:id="rId169"/>
    <p:sldId id="2031" r:id="rId170"/>
    <p:sldId id="2032" r:id="rId171"/>
    <p:sldId id="2033" r:id="rId172"/>
    <p:sldId id="2034" r:id="rId173"/>
    <p:sldId id="2035" r:id="rId174"/>
    <p:sldId id="2036" r:id="rId175"/>
    <p:sldId id="2084" r:id="rId176"/>
    <p:sldId id="2037" r:id="rId177"/>
    <p:sldId id="2038" r:id="rId178"/>
    <p:sldId id="2122" r:id="rId179"/>
    <p:sldId id="2123" r:id="rId180"/>
    <p:sldId id="2124" r:id="rId181"/>
    <p:sldId id="2125" r:id="rId182"/>
    <p:sldId id="2127" r:id="rId183"/>
    <p:sldId id="2128" r:id="rId184"/>
    <p:sldId id="2129" r:id="rId185"/>
    <p:sldId id="2130" r:id="rId186"/>
    <p:sldId id="2131" r:id="rId187"/>
    <p:sldId id="2134" r:id="rId188"/>
    <p:sldId id="2132" r:id="rId189"/>
    <p:sldId id="2133" r:id="rId190"/>
    <p:sldId id="1788" r:id="rId191"/>
    <p:sldId id="1793" r:id="rId192"/>
    <p:sldId id="1796" r:id="rId193"/>
    <p:sldId id="1807" r:id="rId194"/>
    <p:sldId id="1808" r:id="rId195"/>
    <p:sldId id="1809" r:id="rId196"/>
    <p:sldId id="1810" r:id="rId197"/>
    <p:sldId id="1811" r:id="rId198"/>
    <p:sldId id="1812" r:id="rId199"/>
    <p:sldId id="1813" r:id="rId200"/>
    <p:sldId id="2046" r:id="rId201"/>
    <p:sldId id="2047" r:id="rId202"/>
    <p:sldId id="2048" r:id="rId203"/>
    <p:sldId id="2050" r:id="rId204"/>
    <p:sldId id="2049" r:id="rId205"/>
    <p:sldId id="2051" r:id="rId206"/>
    <p:sldId id="1816" r:id="rId207"/>
    <p:sldId id="1823" r:id="rId208"/>
    <p:sldId id="1841" r:id="rId209"/>
    <p:sldId id="1842" r:id="rId210"/>
    <p:sldId id="1851" r:id="rId211"/>
    <p:sldId id="1852" r:id="rId212"/>
    <p:sldId id="2062" r:id="rId213"/>
    <p:sldId id="1864" r:id="rId214"/>
    <p:sldId id="1866" r:id="rId215"/>
    <p:sldId id="2053" r:id="rId216"/>
    <p:sldId id="2054" r:id="rId217"/>
    <p:sldId id="2057" r:id="rId218"/>
    <p:sldId id="2059" r:id="rId219"/>
    <p:sldId id="2060" r:id="rId220"/>
    <p:sldId id="2063" r:id="rId22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FF"/>
    <a:srgbClr val="FFFF19"/>
    <a:srgbClr val="00FF00"/>
    <a:srgbClr val="00FFCC"/>
    <a:srgbClr val="FFFF00"/>
    <a:srgbClr val="FFFF01"/>
    <a:srgbClr val="00FF99"/>
    <a:srgbClr val="00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595" autoAdjust="0"/>
  </p:normalViewPr>
  <p:slideViewPr>
    <p:cSldViewPr>
      <p:cViewPr>
        <p:scale>
          <a:sx n="76" d="100"/>
          <a:sy n="76" d="100"/>
        </p:scale>
        <p:origin x="-11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32106-5937-4DBD-BDE5-32E624E9708E}" type="datetimeFigureOut">
              <a:rPr lang="es-AR"/>
              <a:pPr>
                <a:defRPr/>
              </a:pPr>
              <a:t>21/06/2019</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4B29A0-01A3-4D3F-AC22-A065173CAA6A}" type="slidenum">
              <a:rPr lang="es-AR"/>
              <a:pPr>
                <a:defRPr/>
              </a:pPr>
              <a:t>‹Nº›</a:t>
            </a:fld>
            <a:endParaRPr lang="es-AR"/>
          </a:p>
        </p:txBody>
      </p:sp>
    </p:spTree>
    <p:extLst>
      <p:ext uri="{BB962C8B-B14F-4D97-AF65-F5344CB8AC3E}">
        <p14:creationId xmlns:p14="http://schemas.microsoft.com/office/powerpoint/2010/main" val="33946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F2D21-7CBA-48CB-B7DB-03E99A6BA1C4}" type="slidenum">
              <a:rPr lang="es-AR" smtClean="0"/>
              <a:pPr/>
              <a:t>1</a:t>
            </a:fld>
            <a:endParaRPr lang="es-AR" smtClean="0"/>
          </a:p>
        </p:txBody>
      </p:sp>
    </p:spTree>
    <p:extLst>
      <p:ext uri="{BB962C8B-B14F-4D97-AF65-F5344CB8AC3E}">
        <p14:creationId xmlns:p14="http://schemas.microsoft.com/office/powerpoint/2010/main" val="317691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9A4B29A0-01A3-4D3F-AC22-A065173CAA6A}" type="slidenum">
              <a:rPr lang="es-AR" smtClean="0"/>
              <a:pPr>
                <a:defRPr/>
              </a:pPr>
              <a:t>36</a:t>
            </a:fld>
            <a:endParaRPr lang="es-AR"/>
          </a:p>
        </p:txBody>
      </p:sp>
    </p:spTree>
    <p:extLst>
      <p:ext uri="{BB962C8B-B14F-4D97-AF65-F5344CB8AC3E}">
        <p14:creationId xmlns:p14="http://schemas.microsoft.com/office/powerpoint/2010/main" val="270176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pPr>
              <a:defRPr/>
            </a:pPr>
            <a:fld id="{A46ABF49-ED71-43E2-B6D7-EAFCC5375C7E}"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FE335E6-DEE1-496A-866A-9F094806BCF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561AA9EE-29F7-4C4A-B4F9-32F76C1835A5}" type="slidenum">
              <a:rPr lang="en-US" smtClean="0"/>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BAA5C039-F6D9-49ED-AA18-BCFD5E9D131B}" type="slidenum">
              <a:rPr lang="en-US"/>
              <a:pPr/>
              <a:t>‹Nº›</a:t>
            </a:fld>
            <a:endParaRPr lang="en-US"/>
          </a:p>
        </p:txBody>
      </p:sp>
    </p:spTree>
    <p:extLst>
      <p:ext uri="{BB962C8B-B14F-4D97-AF65-F5344CB8AC3E}">
        <p14:creationId xmlns:p14="http://schemas.microsoft.com/office/powerpoint/2010/main" val="353314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8F1083D-C195-403E-95C5-C7B40929957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3638346-A9F7-4BA9-A7A0-6F276B08D6D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543CDA7-BB76-4C8F-89F6-65816F576B3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9D5DC71A-46B7-4480-A78B-86A0AE227C7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D0992CCE-CC27-43AC-8C4C-C7B77DA850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6D1907C8-254B-4588-ABA5-5794C4193B62}"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289C5A1-EF53-4327-8286-AB9B05421B36}"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BB70C32E-D400-4171-9346-177B11FFDFC8}" type="slidenum">
              <a:rPr lang="en-US" smtClean="0"/>
              <a:pPr>
                <a:defRPr/>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6C"/>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DC45953-7826-409E-8D46-B8B1306219A2}" type="slidenum">
              <a:rPr lang="en-US" smtClean="0"/>
              <a:pPr>
                <a:defRPr/>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685800" y="609600"/>
            <a:ext cx="7772400" cy="5638800"/>
          </a:xfrm>
        </p:spPr>
        <p:txBody>
          <a:bodyPr>
            <a:normAutofit/>
          </a:bodyPr>
          <a:lstStyle/>
          <a:p>
            <a:pPr marR="0" algn="ctr">
              <a:defRPr/>
            </a:pPr>
            <a:r>
              <a:rPr lang="es-MX" sz="4000" b="1" dirty="0" smtClean="0">
                <a:solidFill>
                  <a:srgbClr val="00FFFF"/>
                </a:solidFill>
                <a:effectLst>
                  <a:outerShdw blurRad="38100" dist="38100" dir="2700000" algn="tl">
                    <a:srgbClr val="000000"/>
                  </a:outerShdw>
                </a:effectLst>
                <a:latin typeface="Papyrus" pitchFamily="66" charset="0"/>
              </a:rPr>
              <a:t>Consejo Profesional de Ciencias Económicas de la Provincia de </a:t>
            </a:r>
            <a:r>
              <a:rPr lang="es-MX" sz="4000" b="1" dirty="0" smtClean="0">
                <a:solidFill>
                  <a:srgbClr val="00FFFF"/>
                </a:solidFill>
                <a:effectLst>
                  <a:outerShdw blurRad="38100" dist="38100" dir="2700000" algn="tl">
                    <a:srgbClr val="000000"/>
                  </a:outerShdw>
                </a:effectLst>
                <a:latin typeface="Papyrus" pitchFamily="66" charset="0"/>
              </a:rPr>
              <a:t>La Pampa</a:t>
            </a:r>
            <a:endParaRPr lang="es-MX" sz="4000" b="1" dirty="0" smtClean="0">
              <a:solidFill>
                <a:srgbClr val="00FFFF"/>
              </a:solidFill>
              <a:effectLst>
                <a:outerShdw blurRad="38100" dist="38100" dir="2700000" algn="tl">
                  <a:srgbClr val="000000"/>
                </a:outerShdw>
              </a:effectLst>
              <a:latin typeface="Papyrus" pitchFamily="66" charset="0"/>
            </a:endParaRPr>
          </a:p>
          <a:p>
            <a:pPr marR="0" algn="ctr">
              <a:defRPr/>
            </a:pPr>
            <a:endParaRPr lang="es-AR" sz="4000" b="1" dirty="0" smtClean="0">
              <a:solidFill>
                <a:srgbClr val="FFFF00"/>
              </a:solidFill>
              <a:effectLst>
                <a:outerShdw blurRad="38100" dist="38100" dir="2700000" algn="tl">
                  <a:srgbClr val="000000">
                    <a:alpha val="43137"/>
                  </a:srgbClr>
                </a:outerShdw>
              </a:effectLst>
              <a:latin typeface="Papyrus" pitchFamily="66" charset="0"/>
            </a:endParaRPr>
          </a:p>
          <a:p>
            <a:pPr marR="0" algn="ctr">
              <a:defRPr/>
            </a:pPr>
            <a:r>
              <a:rPr lang="es-AR" sz="4000" b="1" dirty="0" smtClean="0">
                <a:solidFill>
                  <a:srgbClr val="FFFF00"/>
                </a:solidFill>
                <a:effectLst>
                  <a:outerShdw blurRad="38100" dist="38100" dir="2700000" algn="tl">
                    <a:srgbClr val="000000">
                      <a:alpha val="43137"/>
                    </a:srgbClr>
                  </a:outerShdw>
                </a:effectLst>
                <a:latin typeface="Papyrus" pitchFamily="66" charset="0"/>
              </a:rPr>
              <a:t>Gral. Pico y Santa Rosa</a:t>
            </a:r>
            <a:endParaRPr lang="es-AR" sz="4000" b="1" dirty="0">
              <a:solidFill>
                <a:srgbClr val="FFFF00"/>
              </a:solidFill>
              <a:effectLst>
                <a:outerShdw blurRad="38100" dist="38100" dir="2700000" algn="tl">
                  <a:srgbClr val="000000">
                    <a:alpha val="43137"/>
                  </a:srgbClr>
                </a:outerShdw>
              </a:effectLst>
              <a:latin typeface="Papyrus" pitchFamily="66" charset="0"/>
            </a:endParaRPr>
          </a:p>
          <a:p>
            <a:pPr marR="0" algn="ctr">
              <a:defRPr/>
            </a:pPr>
            <a:endParaRPr lang="es-AR" sz="4000" b="1" dirty="0" smtClean="0">
              <a:solidFill>
                <a:srgbClr val="FFFF00"/>
              </a:solidFill>
              <a:effectLst>
                <a:outerShdw blurRad="38100" dist="38100" dir="2700000" algn="tl">
                  <a:srgbClr val="000000">
                    <a:alpha val="43137"/>
                  </a:srgbClr>
                </a:outerShdw>
              </a:effectLst>
              <a:latin typeface="Papyrus" pitchFamily="66" charset="0"/>
            </a:endParaRPr>
          </a:p>
          <a:p>
            <a:pPr marR="0" algn="ctr">
              <a:defRPr/>
            </a:pPr>
            <a:r>
              <a:rPr lang="es-MX" sz="4800" b="1" dirty="0" smtClean="0">
                <a:solidFill>
                  <a:srgbClr val="FF9900"/>
                </a:solidFill>
                <a:effectLst>
                  <a:outerShdw blurRad="38100" dist="38100" dir="2700000" algn="tl">
                    <a:srgbClr val="000000"/>
                  </a:outerShdw>
                </a:effectLst>
                <a:latin typeface="Papyrus" pitchFamily="66" charset="0"/>
              </a:rPr>
              <a:t>25 </a:t>
            </a:r>
            <a:r>
              <a:rPr lang="es-MX" sz="4800" b="1" dirty="0" smtClean="0">
                <a:solidFill>
                  <a:srgbClr val="FF9900"/>
                </a:solidFill>
                <a:effectLst>
                  <a:outerShdw blurRad="38100" dist="38100" dir="2700000" algn="tl">
                    <a:srgbClr val="000000"/>
                  </a:outerShdw>
                </a:effectLst>
                <a:latin typeface="Papyrus" pitchFamily="66" charset="0"/>
              </a:rPr>
              <a:t>de </a:t>
            </a:r>
            <a:r>
              <a:rPr lang="es-MX" sz="4800" b="1" dirty="0" smtClean="0">
                <a:solidFill>
                  <a:srgbClr val="FF9900"/>
                </a:solidFill>
                <a:effectLst>
                  <a:outerShdw blurRad="38100" dist="38100" dir="2700000" algn="tl">
                    <a:srgbClr val="000000"/>
                  </a:outerShdw>
                </a:effectLst>
                <a:latin typeface="Papyrus" pitchFamily="66" charset="0"/>
              </a:rPr>
              <a:t>junio </a:t>
            </a:r>
            <a:r>
              <a:rPr lang="es-MX" sz="4800" b="1" dirty="0" smtClean="0">
                <a:solidFill>
                  <a:srgbClr val="FF9900"/>
                </a:solidFill>
                <a:effectLst>
                  <a:outerShdw blurRad="38100" dist="38100" dir="2700000" algn="tl">
                    <a:srgbClr val="000000"/>
                  </a:outerShdw>
                </a:effectLst>
                <a:latin typeface="Papyrus" pitchFamily="66" charset="0"/>
              </a:rPr>
              <a:t>de 2019</a:t>
            </a:r>
            <a:endParaRPr lang="en-US" sz="4800" b="1" dirty="0" smtClean="0">
              <a:solidFill>
                <a:srgbClr val="FF9900"/>
              </a:solidFill>
              <a:effectLst>
                <a:outerShdw blurRad="38100" dist="38100" dir="2700000" algn="tl">
                  <a:srgbClr val="000000"/>
                </a:outerShdw>
              </a:effectLst>
              <a:latin typeface="Papyrus" pitchFamily="66" charset="0"/>
            </a:endParaRPr>
          </a:p>
        </p:txBody>
      </p:sp>
      <p:pic>
        <p:nvPicPr>
          <p:cNvPr id="15363" name="6 Imagen" descr="Monograma.tif"/>
          <p:cNvPicPr>
            <a:picLocks noChangeAspect="1"/>
          </p:cNvPicPr>
          <p:nvPr/>
        </p:nvPicPr>
        <p:blipFill>
          <a:blip r:embed="rId3" cstate="print"/>
          <a:srcRect/>
          <a:stretch>
            <a:fillRect/>
          </a:stretch>
        </p:blipFill>
        <p:spPr bwMode="auto">
          <a:xfrm>
            <a:off x="8564563" y="5943600"/>
            <a:ext cx="427037" cy="757238"/>
          </a:xfrm>
          <a:prstGeom prst="rect">
            <a:avLst/>
          </a:prstGeom>
          <a:noFill/>
          <a:ln w="9525">
            <a:noFill/>
            <a:miter lim="800000"/>
            <a:headEnd/>
            <a:tailEnd/>
          </a:ln>
        </p:spPr>
      </p:pic>
      <p:pic>
        <p:nvPicPr>
          <p:cNvPr id="15364" name="4 Imagen" descr="Firma.jpg"/>
          <p:cNvPicPr>
            <a:picLocks noChangeAspect="1"/>
          </p:cNvPicPr>
          <p:nvPr/>
        </p:nvPicPr>
        <p:blipFill>
          <a:blip r:embed="rId4" cstate="print"/>
          <a:srcRect/>
          <a:stretch>
            <a:fillRect/>
          </a:stretch>
        </p:blipFill>
        <p:spPr bwMode="auto">
          <a:xfrm>
            <a:off x="6400800" y="6324600"/>
            <a:ext cx="2074863" cy="354013"/>
          </a:xfrm>
          <a:prstGeom prst="rect">
            <a:avLst/>
          </a:prstGeom>
          <a:noFill/>
          <a:ln w="9525">
            <a:noFill/>
            <a:miter lim="800000"/>
            <a:headEnd/>
            <a:tailEnd/>
          </a:ln>
        </p:spPr>
      </p:pic>
    </p:spTree>
    <p:extLst>
      <p:ext uri="{BB962C8B-B14F-4D97-AF65-F5344CB8AC3E}">
        <p14:creationId xmlns:p14="http://schemas.microsoft.com/office/powerpoint/2010/main" val="333093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lnSpcReduction="10000"/>
          </a:bodyPr>
          <a:lstStyle/>
          <a:p>
            <a:pPr marL="609600" indent="-609600" algn="l">
              <a:defRPr/>
            </a:pPr>
            <a:r>
              <a:rPr lang="es-AR" sz="1900" b="1" dirty="0" smtClean="0">
                <a:solidFill>
                  <a:srgbClr val="FFFF19"/>
                </a:solidFill>
                <a:effectLst>
                  <a:outerShdw blurRad="38100" dist="38100" dir="2700000" algn="tl">
                    <a:srgbClr val="000000">
                      <a:alpha val="43137"/>
                    </a:srgbClr>
                  </a:outerShdw>
                </a:effectLst>
              </a:rPr>
              <a:t>ASIGNACIÓN EXTRAORDINARIA POR </a:t>
            </a:r>
            <a:r>
              <a:rPr lang="es-AR" sz="1900" b="1" dirty="0" err="1" smtClean="0">
                <a:solidFill>
                  <a:srgbClr val="FFFF19"/>
                </a:solidFill>
                <a:effectLst>
                  <a:outerShdw blurRad="38100" dist="38100" dir="2700000" algn="tl">
                    <a:srgbClr val="000000">
                      <a:alpha val="43137"/>
                    </a:srgbClr>
                  </a:outerShdw>
                </a:effectLst>
              </a:rPr>
              <a:t>UNICA</a:t>
            </a:r>
            <a:r>
              <a:rPr lang="es-AR" sz="19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900" b="1" dirty="0" smtClean="0">
                <a:solidFill>
                  <a:srgbClr val="00FFFF"/>
                </a:solidFill>
                <a:effectLst>
                  <a:outerShdw blurRad="38100" dist="38100" dir="2700000" algn="tl">
                    <a:srgbClr val="000000">
                      <a:alpha val="43137"/>
                    </a:srgbClr>
                  </a:outerShdw>
                </a:effectLst>
              </a:rPr>
              <a:t>EFECTOS SOBRE LOS RUBROS QUE INTEGRAN LA LIQUIDACIÓN</a:t>
            </a:r>
          </a:p>
          <a:p>
            <a:pPr marL="609600" indent="-609600" algn="l">
              <a:defRPr/>
            </a:pPr>
            <a:endParaRPr lang="es-AR" sz="1900" b="1" dirty="0" smtClean="0">
              <a:solidFill>
                <a:srgbClr val="00FFFF"/>
              </a:solidFill>
              <a:effectLst>
                <a:outerShdw blurRad="38100" dist="38100" dir="2700000" algn="tl">
                  <a:srgbClr val="000000">
                    <a:alpha val="43137"/>
                  </a:srgbClr>
                </a:outerShdw>
              </a:effectLst>
            </a:endParaRPr>
          </a:p>
          <a:p>
            <a:pPr algn="l"/>
            <a:r>
              <a:rPr lang="es-AR" sz="1600" b="1" dirty="0" smtClean="0">
                <a:solidFill>
                  <a:srgbClr val="00FF00"/>
                </a:solidFill>
                <a:effectLst>
                  <a:outerShdw blurRad="38100" dist="38100" dir="2700000" algn="tl">
                    <a:srgbClr val="000000">
                      <a:alpha val="43137"/>
                    </a:srgbClr>
                  </a:outerShdw>
                </a:effectLst>
              </a:rPr>
              <a:t>10</a:t>
            </a:r>
            <a:r>
              <a:rPr lang="es-AR" sz="1600" b="1" dirty="0">
                <a:solidFill>
                  <a:srgbClr val="00FF00"/>
                </a:solidFill>
                <a:effectLst>
                  <a:outerShdw blurRad="38100" dist="38100" dir="2700000" algn="tl">
                    <a:srgbClr val="000000">
                      <a:alpha val="43137"/>
                    </a:srgbClr>
                  </a:outerShdw>
                </a:effectLst>
              </a:rPr>
              <a:t>. </a:t>
            </a:r>
            <a:r>
              <a:rPr lang="es-AR" sz="1600" b="1" u="sng" dirty="0" smtClean="0">
                <a:solidFill>
                  <a:srgbClr val="00FF00"/>
                </a:solidFill>
                <a:effectLst>
                  <a:outerShdw blurRad="38100" dist="38100" dir="2700000" algn="tl">
                    <a:srgbClr val="000000">
                      <a:alpha val="43137"/>
                    </a:srgbClr>
                  </a:outerShdw>
                </a:effectLst>
              </a:rPr>
              <a:t>Accidentes de trabajo. Prestación por </a:t>
            </a:r>
            <a:r>
              <a:rPr lang="es-AR" sz="1600" b="1" u="sng" dirty="0" err="1" smtClean="0">
                <a:solidFill>
                  <a:srgbClr val="00FF00"/>
                </a:solidFill>
                <a:effectLst>
                  <a:outerShdw blurRad="38100" dist="38100" dir="2700000" algn="tl">
                    <a:srgbClr val="000000">
                      <a:alpha val="43137"/>
                    </a:srgbClr>
                  </a:outerShdw>
                </a:effectLst>
              </a:rPr>
              <a:t>ILT</a:t>
            </a:r>
            <a:r>
              <a:rPr lang="es-AR" sz="1600" b="1" dirty="0" smtClean="0">
                <a:solidFill>
                  <a:srgbClr val="00FF00"/>
                </a:solidFill>
                <a:effectLst>
                  <a:outerShdw blurRad="38100" dist="38100" dir="2700000" algn="tl">
                    <a:srgbClr val="000000">
                      <a:alpha val="43137"/>
                    </a:srgbClr>
                  </a:outerShdw>
                </a:effectLst>
              </a:rPr>
              <a:t>: </a:t>
            </a:r>
            <a:r>
              <a:rPr lang="es-AR" sz="1600" dirty="0" smtClean="0">
                <a:effectLst>
                  <a:outerShdw blurRad="38100" dist="38100" dir="2700000" algn="tl">
                    <a:srgbClr val="000000">
                      <a:alpha val="43137"/>
                    </a:srgbClr>
                  </a:outerShdw>
                </a:effectLst>
              </a:rPr>
              <a:t>Respecto </a:t>
            </a:r>
            <a:r>
              <a:rPr lang="es-AR" sz="1600" dirty="0">
                <a:effectLst>
                  <a:outerShdw blurRad="38100" dist="38100" dir="2700000" algn="tl">
                    <a:srgbClr val="000000">
                      <a:alpha val="43137"/>
                    </a:srgbClr>
                  </a:outerShdw>
                </a:effectLst>
              </a:rPr>
              <a:t>de los trabajadores que debieran percibir salarios por goce de licencia por incapacidad laboral temporaria derivada de accidentes de trabajo o enfermedades profesionales (L. 24557) los emolumentos correspondientes a dicho período </a:t>
            </a:r>
            <a:r>
              <a:rPr lang="es-AR" sz="1600" dirty="0">
                <a:solidFill>
                  <a:srgbClr val="FFFF00"/>
                </a:solidFill>
                <a:effectLst>
                  <a:outerShdw blurRad="38100" dist="38100" dir="2700000" algn="tl">
                    <a:srgbClr val="000000">
                      <a:alpha val="43137"/>
                    </a:srgbClr>
                  </a:outerShdw>
                </a:effectLst>
              </a:rPr>
              <a:t>se calcularán teniendo en cuenta las sumas en concepto de asignación extraordinaria por única vez que el trabajador debiera percibir a ese momento </a:t>
            </a:r>
            <a:r>
              <a:rPr lang="es-AR" sz="1600" dirty="0">
                <a:effectLst>
                  <a:outerShdw blurRad="38100" dist="38100" dir="2700000" algn="tl">
                    <a:srgbClr val="000000">
                      <a:alpha val="43137"/>
                    </a:srgbClr>
                  </a:outerShdw>
                </a:effectLst>
              </a:rPr>
              <a:t>conforme lo estipulado por el artículo 6 del decreto 1694/2009</a:t>
            </a:r>
            <a:r>
              <a:rPr lang="es-AR" sz="1600" dirty="0" smtClean="0">
                <a:effectLst>
                  <a:outerShdw blurRad="38100" dist="38100" dir="2700000" algn="tl">
                    <a:srgbClr val="000000">
                      <a:alpha val="43137"/>
                    </a:srgbClr>
                  </a:outerShdw>
                </a:effectLst>
              </a:rPr>
              <a:t>.</a:t>
            </a:r>
          </a:p>
          <a:p>
            <a:pPr algn="l"/>
            <a:endParaRPr lang="es-AR" sz="1600" dirty="0">
              <a:effectLst>
                <a:outerShdw blurRad="38100" dist="38100" dir="2700000" algn="tl">
                  <a:srgbClr val="000000">
                    <a:alpha val="43137"/>
                  </a:srgbClr>
                </a:outerShdw>
              </a:effectLst>
            </a:endParaRPr>
          </a:p>
          <a:p>
            <a:pPr algn="l"/>
            <a:r>
              <a:rPr lang="es-AR" sz="1600" b="1" dirty="0">
                <a:solidFill>
                  <a:srgbClr val="00FFFF"/>
                </a:solidFill>
                <a:effectLst>
                  <a:outerShdw blurRad="38100" dist="38100" dir="2700000" algn="tl">
                    <a:srgbClr val="000000">
                      <a:alpha val="43137"/>
                    </a:srgbClr>
                  </a:outerShdw>
                </a:effectLst>
              </a:rPr>
              <a:t>11. </a:t>
            </a:r>
            <a:r>
              <a:rPr lang="es-AR" sz="1600" b="1" u="sng" dirty="0" smtClean="0">
                <a:solidFill>
                  <a:srgbClr val="00FFFF"/>
                </a:solidFill>
                <a:effectLst>
                  <a:outerShdw blurRad="38100" dist="38100" dir="2700000" algn="tl">
                    <a:srgbClr val="000000">
                      <a:alpha val="43137"/>
                    </a:srgbClr>
                  </a:outerShdw>
                </a:effectLst>
              </a:rPr>
              <a:t>Indemnizaciones por extinción del contrato de trabajo</a:t>
            </a:r>
            <a:r>
              <a:rPr lang="es-AR" sz="1600" b="1" dirty="0" smtClean="0">
                <a:solidFill>
                  <a:srgbClr val="00FFFF"/>
                </a:solidFill>
                <a:effectLst>
                  <a:outerShdw blurRad="38100" dist="38100" dir="2700000" algn="tl">
                    <a:srgbClr val="000000">
                      <a:alpha val="43137"/>
                    </a:srgbClr>
                  </a:outerShdw>
                </a:effectLst>
              </a:rPr>
              <a:t>: </a:t>
            </a:r>
            <a:r>
              <a:rPr lang="es-AR" sz="1600" dirty="0" smtClean="0">
                <a:effectLst>
                  <a:outerShdw blurRad="38100" dist="38100" dir="2700000" algn="tl">
                    <a:srgbClr val="000000">
                      <a:alpha val="43137"/>
                    </a:srgbClr>
                  </a:outerShdw>
                </a:effectLst>
              </a:rPr>
              <a:t>Las </a:t>
            </a:r>
            <a:r>
              <a:rPr lang="es-AR" sz="1600" dirty="0">
                <a:effectLst>
                  <a:outerShdw blurRad="38100" dist="38100" dir="2700000" algn="tl">
                    <a:srgbClr val="000000">
                      <a:alpha val="43137"/>
                    </a:srgbClr>
                  </a:outerShdw>
                </a:effectLst>
              </a:rPr>
              <a:t>sumas que, en concepto de asignación extraordinaria por única vez que se estén abonando, conforme al presente Acuerdo, </a:t>
            </a:r>
            <a:r>
              <a:rPr lang="es-AR" sz="1600" dirty="0">
                <a:solidFill>
                  <a:srgbClr val="FFFF19"/>
                </a:solidFill>
                <a:effectLst>
                  <a:outerShdw blurRad="38100" dist="38100" dir="2700000" algn="tl">
                    <a:srgbClr val="000000">
                      <a:alpha val="43137"/>
                    </a:srgbClr>
                  </a:outerShdw>
                </a:effectLst>
              </a:rPr>
              <a:t>al momento de la extinción del contrato de trabajo, </a:t>
            </a:r>
            <a:r>
              <a:rPr lang="es-AR" sz="1600" b="1" dirty="0">
                <a:solidFill>
                  <a:srgbClr val="FF9900"/>
                </a:solidFill>
                <a:effectLst>
                  <a:outerShdw blurRad="38100" dist="38100" dir="2700000" algn="tl">
                    <a:srgbClr val="000000">
                      <a:alpha val="43137"/>
                    </a:srgbClr>
                  </a:outerShdw>
                </a:effectLst>
              </a:rPr>
              <a:t>deberán conformar la base de cálculo de las indemnizaciones</a:t>
            </a:r>
            <a:r>
              <a:rPr lang="es-AR" sz="1600" dirty="0">
                <a:effectLst>
                  <a:outerShdw blurRad="38100" dist="38100" dir="2700000" algn="tl">
                    <a:srgbClr val="000000">
                      <a:alpha val="43137"/>
                    </a:srgbClr>
                  </a:outerShdw>
                </a:effectLst>
              </a:rPr>
              <a:t> a que diera lugar la referida disolución</a:t>
            </a:r>
            <a:r>
              <a:rPr lang="es-AR" sz="1600" dirty="0" smtClean="0">
                <a:effectLst>
                  <a:outerShdw blurRad="38100" dist="38100" dir="2700000" algn="tl">
                    <a:srgbClr val="000000">
                      <a:alpha val="43137"/>
                    </a:srgbClr>
                  </a:outerShdw>
                </a:effectLst>
              </a:rPr>
              <a:t>.</a:t>
            </a:r>
          </a:p>
          <a:p>
            <a:pPr algn="l"/>
            <a:r>
              <a:rPr lang="es-AR" sz="1400" dirty="0" smtClean="0">
                <a:effectLst>
                  <a:outerShdw blurRad="38100" dist="38100" dir="2700000" algn="tl">
                    <a:srgbClr val="000000">
                      <a:alpha val="43137"/>
                    </a:srgbClr>
                  </a:outerShdw>
                </a:effectLst>
              </a:rPr>
              <a:t>- Indemnización por antigüedad</a:t>
            </a:r>
          </a:p>
          <a:p>
            <a:pPr algn="l"/>
            <a:r>
              <a:rPr lang="es-AR" sz="1400" dirty="0" smtClean="0">
                <a:effectLst>
                  <a:outerShdw blurRad="38100" dist="38100" dir="2700000" algn="tl">
                    <a:srgbClr val="000000">
                      <a:alpha val="43137"/>
                    </a:srgbClr>
                  </a:outerShdw>
                </a:effectLst>
              </a:rPr>
              <a:t>- Preaviso</a:t>
            </a:r>
          </a:p>
          <a:p>
            <a:pPr algn="l"/>
            <a:r>
              <a:rPr lang="es-AR" sz="1400" dirty="0" smtClean="0">
                <a:effectLst>
                  <a:outerShdw blurRad="38100" dist="38100" dir="2700000" algn="tl">
                    <a:srgbClr val="000000">
                      <a:alpha val="43137"/>
                    </a:srgbClr>
                  </a:outerShdw>
                </a:effectLst>
              </a:rPr>
              <a:t>- Integración </a:t>
            </a:r>
          </a:p>
          <a:p>
            <a:pPr algn="l"/>
            <a:r>
              <a:rPr lang="es-AR" sz="1400" dirty="0" smtClean="0">
                <a:effectLst>
                  <a:outerShdw blurRad="38100" dist="38100" dir="2700000" algn="tl">
                    <a:srgbClr val="000000">
                      <a:alpha val="43137"/>
                    </a:srgbClr>
                  </a:outerShdw>
                </a:effectLst>
              </a:rPr>
              <a:t>- Incapacidad absoluta (art. 212 4° párrafo)</a:t>
            </a:r>
          </a:p>
          <a:p>
            <a:pPr algn="l"/>
            <a:r>
              <a:rPr lang="es-AR" sz="1400" dirty="0" smtClean="0">
                <a:effectLst>
                  <a:outerShdw blurRad="38100" dist="38100" dir="2700000" algn="tl">
                    <a:srgbClr val="000000">
                      <a:alpha val="43137"/>
                    </a:srgbClr>
                  </a:outerShdw>
                </a:effectLst>
              </a:rPr>
              <a:t>- Vacaciones no gozadas</a:t>
            </a:r>
          </a:p>
          <a:p>
            <a:pPr algn="l"/>
            <a:r>
              <a:rPr lang="es-AR" sz="1400" dirty="0" smtClean="0">
                <a:effectLst>
                  <a:outerShdw blurRad="38100" dist="38100" dir="2700000" algn="tl">
                    <a:srgbClr val="000000">
                      <a:alpha val="43137"/>
                    </a:srgbClr>
                  </a:outerShdw>
                </a:effectLst>
              </a:rPr>
              <a:t>- Fallecimiento del trabajador, fallecimiento del empleador, etc.</a:t>
            </a:r>
            <a:endParaRPr lang="es-AR" sz="1400" dirty="0">
              <a:effectLst>
                <a:outerShdw blurRad="38100" dist="38100" dir="2700000" algn="tl">
                  <a:srgbClr val="000000">
                    <a:alpha val="43137"/>
                  </a:srgbClr>
                </a:outerShdw>
              </a:effectLst>
            </a:endParaRPr>
          </a:p>
          <a:p>
            <a:pPr algn="l"/>
            <a:endParaRPr lang="es-AR" sz="1900" dirty="0">
              <a:effectLst>
                <a:outerShdw blurRad="38100" dist="38100" dir="2700000" algn="tl">
                  <a:srgbClr val="000000">
                    <a:alpha val="43137"/>
                  </a:srgbClr>
                </a:outerShdw>
              </a:effectLst>
            </a:endParaRPr>
          </a:p>
          <a:p>
            <a:pPr marL="609600" indent="-609600" algn="l">
              <a:defRPr/>
            </a:pPr>
            <a:endParaRPr lang="es-ES" sz="1800" dirty="0" smtClean="0">
              <a:solidFill>
                <a:srgbClr val="FFFF00"/>
              </a:solidFill>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1468136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noAutofit/>
          </a:bodyPr>
          <a:lstStyle/>
          <a:p>
            <a:pPr eaLnBrk="1" hangingPunct="1">
              <a:defRPr/>
            </a:pPr>
            <a:r>
              <a:rPr lang="en-US" sz="2800" dirty="0" err="1" smtClean="0">
                <a:solidFill>
                  <a:srgbClr val="FFFF00"/>
                </a:solidFill>
                <a:effectLst>
                  <a:outerShdw blurRad="38100" dist="38100" dir="2700000" algn="tl">
                    <a:srgbClr val="000000">
                      <a:alpha val="43137"/>
                    </a:srgbClr>
                  </a:outerShdw>
                </a:effectLst>
              </a:rPr>
              <a:t>COSTO</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LABORAL</a:t>
            </a:r>
            <a:r>
              <a:rPr lang="en-US" sz="2800" dirty="0" smtClean="0">
                <a:solidFill>
                  <a:srgbClr val="FFFF00"/>
                </a:solidFill>
                <a:effectLst>
                  <a:outerShdw blurRad="38100" dist="38100" dir="2700000" algn="tl">
                    <a:srgbClr val="000000">
                      <a:alpha val="43137"/>
                    </a:srgbClr>
                  </a:outerShdw>
                </a:effectLst>
              </a:rPr>
              <a:t> EN </a:t>
            </a:r>
            <a:r>
              <a:rPr lang="en-US" sz="2800" dirty="0" err="1" smtClean="0">
                <a:solidFill>
                  <a:srgbClr val="FFFF00"/>
                </a:solidFill>
                <a:effectLst>
                  <a:outerShdw blurRad="38100" dist="38100" dir="2700000" algn="tl">
                    <a:srgbClr val="000000">
                      <a:alpha val="43137"/>
                    </a:srgbClr>
                  </a:outerShdw>
                </a:effectLst>
              </a:rPr>
              <a:t>CONTEXTO</a:t>
            </a:r>
            <a:r>
              <a:rPr lang="en-US" sz="2800" dirty="0" smtClean="0">
                <a:solidFill>
                  <a:srgbClr val="FFFF00"/>
                </a:solidFill>
                <a:effectLst>
                  <a:outerShdw blurRad="38100" dist="38100" dir="2700000" algn="tl">
                    <a:srgbClr val="000000">
                      <a:alpha val="43137"/>
                    </a:srgbClr>
                  </a:outerShdw>
                </a:effectLst>
              </a:rPr>
              <a:t> DE CRISIS </a:t>
            </a:r>
            <a:br>
              <a:rPr lang="en-US" sz="2800" dirty="0" smtClean="0">
                <a:solidFill>
                  <a:srgbClr val="FFFF00"/>
                </a:solidFill>
                <a:effectLst>
                  <a:outerShdw blurRad="38100" dist="38100" dir="2700000" algn="tl">
                    <a:srgbClr val="000000">
                      <a:alpha val="43137"/>
                    </a:srgbClr>
                  </a:outerShdw>
                </a:effectLst>
              </a:rPr>
            </a:br>
            <a:r>
              <a:rPr lang="en-US" sz="2800" dirty="0" smtClean="0">
                <a:solidFill>
                  <a:srgbClr val="FFCC00"/>
                </a:solidFill>
                <a:effectLst>
                  <a:outerShdw blurRad="38100" dist="38100" dir="2700000" algn="tl">
                    <a:srgbClr val="000000">
                      <a:alpha val="43137"/>
                    </a:srgbClr>
                  </a:outerShdw>
                </a:effectLst>
              </a:rPr>
              <a:t> </a:t>
            </a:r>
            <a:r>
              <a:rPr lang="en-US" sz="2800" dirty="0" err="1" smtClean="0">
                <a:solidFill>
                  <a:srgbClr val="00FFFF"/>
                </a:solidFill>
                <a:effectLst>
                  <a:outerShdw blurRad="38100" dist="38100" dir="2700000" algn="tl">
                    <a:srgbClr val="000000">
                      <a:alpha val="43137"/>
                    </a:srgbClr>
                  </a:outerShdw>
                </a:effectLst>
              </a:rPr>
              <a:t>CONTRATACIÓN</a:t>
            </a:r>
            <a:r>
              <a:rPr lang="en-US" sz="2800" dirty="0" smtClean="0">
                <a:solidFill>
                  <a:srgbClr val="00FFFF"/>
                </a:solidFill>
                <a:effectLst>
                  <a:outerShdw blurRad="38100" dist="38100" dir="2700000" algn="tl">
                    <a:srgbClr val="000000">
                      <a:alpha val="43137"/>
                    </a:srgbClr>
                  </a:outerShdw>
                </a:effectLst>
              </a:rPr>
              <a:t> Y </a:t>
            </a:r>
            <a:r>
              <a:rPr lang="en-US" sz="2800" dirty="0" err="1" smtClean="0">
                <a:solidFill>
                  <a:srgbClr val="00FFFF"/>
                </a:solidFill>
                <a:effectLst>
                  <a:outerShdw blurRad="38100" dist="38100" dir="2700000" algn="tl">
                    <a:srgbClr val="000000">
                      <a:alpha val="43137"/>
                    </a:srgbClr>
                  </a:outerShdw>
                </a:effectLst>
              </a:rPr>
              <a:t>DESVINCULACIÓN</a:t>
            </a:r>
            <a:endParaRPr lang="en-US" sz="2800" dirty="0" smtClean="0">
              <a:solidFill>
                <a:srgbClr val="00FFFF"/>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marL="609600" indent="-609600" algn="l" eaLnBrk="1" hangingPunct="1">
              <a:defRPr/>
            </a:pPr>
            <a:r>
              <a:rPr lang="en-US" sz="2000" b="1" dirty="0" err="1" smtClean="0">
                <a:solidFill>
                  <a:srgbClr val="00FFCC"/>
                </a:solidFill>
                <a:effectLst>
                  <a:outerShdw blurRad="38100" dist="38100" dir="2700000" algn="tl">
                    <a:srgbClr val="000000">
                      <a:alpha val="43137"/>
                    </a:srgbClr>
                  </a:outerShdw>
                </a:effectLst>
              </a:rPr>
              <a:t>OBJETIVOS</a:t>
            </a: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FF"/>
              </a:solidFill>
              <a:effectLst>
                <a:outerShdw blurRad="38100" dist="38100" dir="2700000" algn="tl">
                  <a:srgbClr val="000000">
                    <a:alpha val="43137"/>
                  </a:srgbClr>
                </a:outerShdw>
              </a:effectLst>
            </a:endParaRPr>
          </a:p>
          <a:p>
            <a:pPr algn="l" eaLnBrk="1" hangingPunct="1">
              <a:defRPr/>
            </a:pP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Analisis</a:t>
            </a:r>
            <a:r>
              <a:rPr lang="en-US" sz="2000" b="1" dirty="0" smtClean="0">
                <a:solidFill>
                  <a:srgbClr val="FFFF00"/>
                </a:solidFill>
                <a:effectLst>
                  <a:outerShdw blurRad="38100" dist="38100" dir="2700000" algn="tl">
                    <a:srgbClr val="000000">
                      <a:alpha val="43137"/>
                    </a:srgbClr>
                  </a:outerShdw>
                </a:effectLst>
              </a:rPr>
              <a:t> para la </a:t>
            </a:r>
            <a:r>
              <a:rPr lang="en-US" sz="2000" b="1" dirty="0" err="1" smtClean="0">
                <a:solidFill>
                  <a:srgbClr val="FFFF00"/>
                </a:solidFill>
                <a:effectLst>
                  <a:outerShdw blurRad="38100" dist="38100" dir="2700000" algn="tl">
                    <a:srgbClr val="000000">
                      <a:alpha val="43137"/>
                    </a:srgbClr>
                  </a:outerShdw>
                </a:effectLst>
              </a:rPr>
              <a:t>toma</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decisiones</a:t>
            </a:r>
            <a:endParaRPr lang="en-US" sz="2000" b="1" dirty="0" smtClean="0">
              <a:solidFill>
                <a:srgbClr val="FFFF00"/>
              </a:solidFill>
              <a:effectLst>
                <a:outerShdw blurRad="38100" dist="38100" dir="2700000" algn="tl">
                  <a:srgbClr val="000000">
                    <a:alpha val="43137"/>
                  </a:srgbClr>
                </a:outerShdw>
              </a:effectLst>
            </a:endParaRPr>
          </a:p>
          <a:p>
            <a:pPr algn="l" eaLnBrk="1" hangingPunct="1">
              <a:defRPr/>
            </a:pPr>
            <a:endParaRPr lang="en-US" sz="2000" b="1" dirty="0" smtClean="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FF9900"/>
                </a:solidFill>
                <a:effectLst>
                  <a:outerShdw blurRad="38100" dist="38100" dir="2700000" algn="tl">
                    <a:srgbClr val="000000">
                      <a:alpha val="43137"/>
                    </a:srgbClr>
                  </a:outerShdw>
                </a:effectLst>
              </a:rPr>
              <a:t>- </a:t>
            </a:r>
            <a:r>
              <a:rPr lang="en-US" sz="2000" b="1" dirty="0" err="1" smtClean="0">
                <a:solidFill>
                  <a:srgbClr val="FF9900"/>
                </a:solidFill>
                <a:effectLst>
                  <a:outerShdw blurRad="38100" dist="38100" dir="2700000" algn="tl">
                    <a:srgbClr val="000000">
                      <a:alpha val="43137"/>
                    </a:srgbClr>
                  </a:outerShdw>
                </a:effectLst>
              </a:rPr>
              <a:t>Buen</a:t>
            </a:r>
            <a:r>
              <a:rPr lang="en-US" sz="2000" b="1" dirty="0" smtClean="0">
                <a:solidFill>
                  <a:srgbClr val="FF9900"/>
                </a:solidFill>
                <a:effectLst>
                  <a:outerShdw blurRad="38100" dist="38100" dir="2700000" algn="tl">
                    <a:srgbClr val="000000">
                      <a:alpha val="43137"/>
                    </a:srgbClr>
                  </a:outerShdw>
                </a:effectLst>
              </a:rPr>
              <a:t> </a:t>
            </a:r>
            <a:r>
              <a:rPr lang="en-US" sz="2000" b="1" dirty="0" err="1" smtClean="0">
                <a:solidFill>
                  <a:srgbClr val="FF9900"/>
                </a:solidFill>
                <a:effectLst>
                  <a:outerShdw blurRad="38100" dist="38100" dir="2700000" algn="tl">
                    <a:srgbClr val="000000">
                      <a:alpha val="43137"/>
                    </a:srgbClr>
                  </a:outerShdw>
                </a:effectLst>
              </a:rPr>
              <a:t>asesoramiento</a:t>
            </a:r>
            <a:r>
              <a:rPr lang="en-US" sz="2000" b="1" dirty="0" smtClean="0">
                <a:solidFill>
                  <a:srgbClr val="FF9900"/>
                </a:solidFill>
                <a:effectLst>
                  <a:outerShdw blurRad="38100" dist="38100" dir="2700000" algn="tl">
                    <a:srgbClr val="000000">
                      <a:alpha val="43137"/>
                    </a:srgbClr>
                  </a:outerShdw>
                </a:effectLst>
              </a:rPr>
              <a:t> al </a:t>
            </a:r>
            <a:r>
              <a:rPr lang="en-US" sz="2000" b="1" dirty="0" err="1" smtClean="0">
                <a:solidFill>
                  <a:srgbClr val="FF9900"/>
                </a:solidFill>
                <a:effectLst>
                  <a:outerShdw blurRad="38100" dist="38100" dir="2700000" algn="tl">
                    <a:srgbClr val="000000">
                      <a:alpha val="43137"/>
                    </a:srgbClr>
                  </a:outerShdw>
                </a:effectLst>
              </a:rPr>
              <a:t>cliente</a:t>
            </a:r>
            <a:endParaRPr lang="en-US" sz="2000" b="1" dirty="0" smtClean="0">
              <a:solidFill>
                <a:srgbClr val="FF9900"/>
              </a:solidFill>
              <a:effectLst>
                <a:outerShdw blurRad="38100" dist="38100" dir="2700000" algn="tl">
                  <a:srgbClr val="000000">
                    <a:alpha val="43137"/>
                  </a:srgbClr>
                </a:outerShdw>
              </a:effectLst>
            </a:endParaRPr>
          </a:p>
          <a:p>
            <a:pPr algn="l" eaLnBrk="1" hangingPunct="1">
              <a:defRPr/>
            </a:pPr>
            <a:endParaRPr lang="en-US" sz="2000" b="1" dirty="0" smtClean="0">
              <a:solidFill>
                <a:srgbClr val="00FFFF"/>
              </a:solidFill>
              <a:effectLst>
                <a:outerShdw blurRad="38100" dist="38100" dir="2700000" algn="tl">
                  <a:srgbClr val="000000">
                    <a:alpha val="43137"/>
                  </a:srgbClr>
                </a:outerShdw>
              </a:effectLst>
            </a:endParaRPr>
          </a:p>
          <a:p>
            <a:pPr algn="l" eaLnBrk="1" hangingPunct="1">
              <a:defRPr/>
            </a:pPr>
            <a:r>
              <a:rPr lang="en-US" sz="2000" b="1" dirty="0" smtClean="0">
                <a:solidFill>
                  <a:srgbClr val="00FFFF"/>
                </a:solidFill>
                <a:effectLst>
                  <a:outerShdw blurRad="38100" dist="38100" dir="2700000" algn="tl">
                    <a:srgbClr val="000000">
                      <a:alpha val="43137"/>
                    </a:srgbClr>
                  </a:outerShdw>
                </a:effectLst>
              </a:rPr>
              <a:t>- </a:t>
            </a:r>
            <a:r>
              <a:rPr lang="en-US" sz="2000" b="1" dirty="0" err="1" smtClean="0">
                <a:solidFill>
                  <a:srgbClr val="00FFFF"/>
                </a:solidFill>
                <a:effectLst>
                  <a:outerShdw blurRad="38100" dist="38100" dir="2700000" algn="tl">
                    <a:srgbClr val="000000">
                      <a:alpha val="43137"/>
                    </a:srgbClr>
                  </a:outerShdw>
                </a:effectLst>
              </a:rPr>
              <a:t>Evaluación</a:t>
            </a:r>
            <a:r>
              <a:rPr lang="en-US" sz="2000" b="1" dirty="0" smtClean="0">
                <a:solidFill>
                  <a:srgbClr val="00FFFF"/>
                </a:solidFill>
                <a:effectLst>
                  <a:outerShdw blurRad="38100" dist="38100" dir="2700000" algn="tl">
                    <a:srgbClr val="000000">
                      <a:alpha val="43137"/>
                    </a:srgbClr>
                  </a:outerShdw>
                </a:effectLst>
              </a:rPr>
              <a:t> de </a:t>
            </a:r>
            <a:r>
              <a:rPr lang="en-US" sz="2000" b="1" dirty="0" err="1" smtClean="0">
                <a:solidFill>
                  <a:srgbClr val="00FFFF"/>
                </a:solidFill>
                <a:effectLst>
                  <a:outerShdw blurRad="38100" dist="38100" dir="2700000" algn="tl">
                    <a:srgbClr val="000000">
                      <a:alpha val="43137"/>
                    </a:srgbClr>
                  </a:outerShdw>
                </a:effectLst>
              </a:rPr>
              <a:t>costos</a:t>
            </a:r>
            <a:r>
              <a:rPr lang="en-US" sz="2000" b="1" dirty="0" smtClean="0">
                <a:solidFill>
                  <a:srgbClr val="00FFFF"/>
                </a:solidFill>
                <a:effectLst>
                  <a:outerShdw blurRad="38100" dist="38100" dir="2700000" algn="tl">
                    <a:srgbClr val="000000">
                      <a:alpha val="43137"/>
                    </a:srgbClr>
                  </a:outerShdw>
                </a:effectLst>
              </a:rPr>
              <a:t> </a:t>
            </a:r>
            <a:r>
              <a:rPr lang="en-US" sz="2000" b="1" dirty="0" err="1" smtClean="0">
                <a:solidFill>
                  <a:srgbClr val="00FFFF"/>
                </a:solidFill>
                <a:effectLst>
                  <a:outerShdw blurRad="38100" dist="38100" dir="2700000" algn="tl">
                    <a:srgbClr val="000000">
                      <a:alpha val="43137"/>
                    </a:srgbClr>
                  </a:outerShdw>
                </a:effectLst>
              </a:rPr>
              <a:t>laborales</a:t>
            </a:r>
            <a:r>
              <a:rPr lang="en-US" sz="2000" b="1" dirty="0" smtClean="0">
                <a:solidFill>
                  <a:srgbClr val="00FFFF"/>
                </a:solidFill>
                <a:effectLst>
                  <a:outerShdw blurRad="38100" dist="38100" dir="2700000" algn="tl">
                    <a:srgbClr val="000000">
                      <a:alpha val="43137"/>
                    </a:srgbClr>
                  </a:outerShdw>
                </a:effectLst>
              </a:rPr>
              <a:t> </a:t>
            </a:r>
            <a:r>
              <a:rPr lang="en-US" sz="2000" b="1" dirty="0" err="1" smtClean="0">
                <a:solidFill>
                  <a:srgbClr val="00FFFF"/>
                </a:solidFill>
                <a:effectLst>
                  <a:outerShdw blurRad="38100" dist="38100" dir="2700000" algn="tl">
                    <a:srgbClr val="000000">
                      <a:alpha val="43137"/>
                    </a:srgbClr>
                  </a:outerShdw>
                </a:effectLst>
              </a:rPr>
              <a:t>inmediatos</a:t>
            </a:r>
            <a:r>
              <a:rPr lang="en-US" sz="2000" b="1" dirty="0">
                <a:solidFill>
                  <a:srgbClr val="00FFFF"/>
                </a:solidFill>
                <a:effectLst>
                  <a:outerShdw blurRad="38100" dist="38100" dir="2700000" algn="tl">
                    <a:srgbClr val="000000">
                      <a:alpha val="43137"/>
                    </a:srgbClr>
                  </a:outerShdw>
                </a:effectLst>
              </a:rPr>
              <a:t> </a:t>
            </a:r>
            <a:r>
              <a:rPr lang="en-US" sz="2000" b="1" dirty="0" smtClean="0">
                <a:solidFill>
                  <a:srgbClr val="00FFFF"/>
                </a:solidFill>
                <a:effectLst>
                  <a:outerShdw blurRad="38100" dist="38100" dir="2700000" algn="tl">
                    <a:srgbClr val="000000">
                      <a:alpha val="43137"/>
                    </a:srgbClr>
                  </a:outerShdw>
                </a:effectLst>
              </a:rPr>
              <a:t>y </a:t>
            </a:r>
            <a:r>
              <a:rPr lang="en-US" sz="2000" b="1" dirty="0" err="1" smtClean="0">
                <a:solidFill>
                  <a:srgbClr val="00FFFF"/>
                </a:solidFill>
                <a:effectLst>
                  <a:outerShdw blurRad="38100" dist="38100" dir="2700000" algn="tl">
                    <a:srgbClr val="000000">
                      <a:alpha val="43137"/>
                    </a:srgbClr>
                  </a:outerShdw>
                </a:effectLst>
              </a:rPr>
              <a:t>anticipación</a:t>
            </a:r>
            <a:r>
              <a:rPr lang="en-US" sz="2000" b="1" dirty="0" smtClean="0">
                <a:solidFill>
                  <a:srgbClr val="00FFFF"/>
                </a:solidFill>
                <a:effectLst>
                  <a:outerShdw blurRad="38100" dist="38100" dir="2700000" algn="tl">
                    <a:srgbClr val="000000">
                      <a:alpha val="43137"/>
                    </a:srgbClr>
                  </a:outerShdw>
                </a:effectLst>
              </a:rPr>
              <a:t> de </a:t>
            </a:r>
          </a:p>
          <a:p>
            <a:pPr algn="l" eaLnBrk="1" hangingPunct="1">
              <a:defRPr/>
            </a:pPr>
            <a:r>
              <a:rPr lang="en-US" sz="2000" b="1" dirty="0" err="1" smtClean="0">
                <a:solidFill>
                  <a:srgbClr val="00FFFF"/>
                </a:solidFill>
                <a:effectLst>
                  <a:outerShdw blurRad="38100" dist="38100" dir="2700000" algn="tl">
                    <a:srgbClr val="000000">
                      <a:alpha val="43137"/>
                    </a:srgbClr>
                  </a:outerShdw>
                </a:effectLst>
              </a:rPr>
              <a:t>costos</a:t>
            </a:r>
            <a:r>
              <a:rPr lang="en-US" sz="2000" b="1" dirty="0" smtClean="0">
                <a:solidFill>
                  <a:srgbClr val="00FFFF"/>
                </a:solidFill>
                <a:effectLst>
                  <a:outerShdw blurRad="38100" dist="38100" dir="2700000" algn="tl">
                    <a:srgbClr val="000000">
                      <a:alpha val="43137"/>
                    </a:srgbClr>
                  </a:outerShdw>
                </a:effectLst>
              </a:rPr>
              <a:t> </a:t>
            </a:r>
            <a:r>
              <a:rPr lang="en-US" sz="2000" b="1" dirty="0" err="1" smtClean="0">
                <a:solidFill>
                  <a:srgbClr val="00FFFF"/>
                </a:solidFill>
                <a:effectLst>
                  <a:outerShdw blurRad="38100" dist="38100" dir="2700000" algn="tl">
                    <a:srgbClr val="000000">
                      <a:alpha val="43137"/>
                    </a:srgbClr>
                  </a:outerShdw>
                </a:effectLst>
              </a:rPr>
              <a:t>futuros</a:t>
            </a:r>
            <a:r>
              <a:rPr lang="en-US" sz="2000" b="1" dirty="0" smtClean="0">
                <a:solidFill>
                  <a:srgbClr val="00FFFF"/>
                </a:solidFill>
                <a:effectLst>
                  <a:outerShdw blurRad="38100" dist="38100" dir="2700000" algn="tl">
                    <a:srgbClr val="000000">
                      <a:alpha val="43137"/>
                    </a:srgbClr>
                  </a:outerShdw>
                </a:effectLst>
              </a:rPr>
              <a:t> y </a:t>
            </a:r>
            <a:r>
              <a:rPr lang="en-US" sz="2000" b="1" dirty="0" err="1" smtClean="0">
                <a:solidFill>
                  <a:srgbClr val="00FFFF"/>
                </a:solidFill>
                <a:effectLst>
                  <a:outerShdw blurRad="38100" dist="38100" dir="2700000" algn="tl">
                    <a:srgbClr val="000000">
                      <a:alpha val="43137"/>
                    </a:srgbClr>
                  </a:outerShdw>
                </a:effectLst>
              </a:rPr>
              <a:t>ocultos</a:t>
            </a:r>
            <a:endParaRPr lang="en-US" sz="2000" b="1" dirty="0" smtClean="0">
              <a:solidFill>
                <a:srgbClr val="00FFFF"/>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399031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noAutofit/>
          </a:bodyPr>
          <a:lstStyle/>
          <a:p>
            <a:pPr eaLnBrk="1" hangingPunct="1">
              <a:defRPr/>
            </a:pPr>
            <a:r>
              <a:rPr lang="en-US" sz="2800" dirty="0" err="1" smtClean="0">
                <a:solidFill>
                  <a:srgbClr val="FFFF00"/>
                </a:solidFill>
                <a:effectLst>
                  <a:outerShdw blurRad="38100" dist="38100" dir="2700000" algn="tl">
                    <a:srgbClr val="000000">
                      <a:alpha val="43137"/>
                    </a:srgbClr>
                  </a:outerShdw>
                </a:effectLst>
              </a:rPr>
              <a:t>COSTO</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LABORAL</a:t>
            </a:r>
            <a:r>
              <a:rPr lang="en-US" sz="2800" dirty="0" smtClean="0">
                <a:solidFill>
                  <a:srgbClr val="FFFF00"/>
                </a:solidFill>
                <a:effectLst>
                  <a:outerShdw blurRad="38100" dist="38100" dir="2700000" algn="tl">
                    <a:srgbClr val="000000">
                      <a:alpha val="43137"/>
                    </a:srgbClr>
                  </a:outerShdw>
                </a:effectLst>
              </a:rPr>
              <a:t> EN </a:t>
            </a:r>
            <a:r>
              <a:rPr lang="en-US" sz="2800" dirty="0" err="1" smtClean="0">
                <a:solidFill>
                  <a:srgbClr val="FFFF00"/>
                </a:solidFill>
                <a:effectLst>
                  <a:outerShdw blurRad="38100" dist="38100" dir="2700000" algn="tl">
                    <a:srgbClr val="000000">
                      <a:alpha val="43137"/>
                    </a:srgbClr>
                  </a:outerShdw>
                </a:effectLst>
              </a:rPr>
              <a:t>CONTEXTO</a:t>
            </a:r>
            <a:r>
              <a:rPr lang="en-US" sz="2800" dirty="0" smtClean="0">
                <a:solidFill>
                  <a:srgbClr val="FFFF00"/>
                </a:solidFill>
                <a:effectLst>
                  <a:outerShdw blurRad="38100" dist="38100" dir="2700000" algn="tl">
                    <a:srgbClr val="000000">
                      <a:alpha val="43137"/>
                    </a:srgbClr>
                  </a:outerShdw>
                </a:effectLst>
              </a:rPr>
              <a:t> DE CRISIS </a:t>
            </a:r>
            <a:br>
              <a:rPr lang="en-US" sz="2800" dirty="0" smtClean="0">
                <a:solidFill>
                  <a:srgbClr val="FFFF00"/>
                </a:solidFill>
                <a:effectLst>
                  <a:outerShdw blurRad="38100" dist="38100" dir="2700000" algn="tl">
                    <a:srgbClr val="000000">
                      <a:alpha val="43137"/>
                    </a:srgbClr>
                  </a:outerShdw>
                </a:effectLst>
              </a:rPr>
            </a:br>
            <a:r>
              <a:rPr lang="en-US" sz="2800" dirty="0" smtClean="0">
                <a:solidFill>
                  <a:srgbClr val="FFCC00"/>
                </a:solidFill>
                <a:effectLst>
                  <a:outerShdw blurRad="38100" dist="38100" dir="2700000" algn="tl">
                    <a:srgbClr val="000000">
                      <a:alpha val="43137"/>
                    </a:srgbClr>
                  </a:outerShdw>
                </a:effectLst>
              </a:rPr>
              <a:t> </a:t>
            </a:r>
            <a:r>
              <a:rPr lang="en-US" sz="2800" dirty="0" err="1" smtClean="0">
                <a:solidFill>
                  <a:srgbClr val="00FFFF"/>
                </a:solidFill>
                <a:effectLst>
                  <a:outerShdw blurRad="38100" dist="38100" dir="2700000" algn="tl">
                    <a:srgbClr val="000000">
                      <a:alpha val="43137"/>
                    </a:srgbClr>
                  </a:outerShdw>
                </a:effectLst>
              </a:rPr>
              <a:t>CONTRATACIÓN</a:t>
            </a:r>
            <a:r>
              <a:rPr lang="en-US" sz="2800" dirty="0" smtClean="0">
                <a:solidFill>
                  <a:srgbClr val="00FFFF"/>
                </a:solidFill>
                <a:effectLst>
                  <a:outerShdw blurRad="38100" dist="38100" dir="2700000" algn="tl">
                    <a:srgbClr val="000000">
                      <a:alpha val="43137"/>
                    </a:srgbClr>
                  </a:outerShdw>
                </a:effectLst>
              </a:rPr>
              <a:t> Y </a:t>
            </a:r>
            <a:r>
              <a:rPr lang="en-US" sz="2800" dirty="0" err="1" smtClean="0">
                <a:solidFill>
                  <a:srgbClr val="00FFFF"/>
                </a:solidFill>
                <a:effectLst>
                  <a:outerShdw blurRad="38100" dist="38100" dir="2700000" algn="tl">
                    <a:srgbClr val="000000">
                      <a:alpha val="43137"/>
                    </a:srgbClr>
                  </a:outerShdw>
                </a:effectLst>
              </a:rPr>
              <a:t>DESVINCULACIÓN</a:t>
            </a:r>
            <a:endParaRPr lang="en-US" sz="2800" dirty="0" smtClean="0">
              <a:solidFill>
                <a:srgbClr val="00FFFF"/>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marL="609600" indent="-609600" algn="l" eaLnBrk="1" hangingPunct="1">
              <a:defRPr/>
            </a:pPr>
            <a:r>
              <a:rPr lang="en-US" sz="2400" b="1" dirty="0" smtClean="0">
                <a:solidFill>
                  <a:srgbClr val="00FFFF"/>
                </a:solidFill>
                <a:effectLst>
                  <a:outerShdw blurRad="38100" dist="38100" dir="2700000" algn="tl">
                    <a:srgbClr val="000000">
                      <a:alpha val="43137"/>
                    </a:srgbClr>
                  </a:outerShdw>
                </a:effectLst>
              </a:rPr>
              <a:t>PUNTO DE PARTIDA</a:t>
            </a:r>
          </a:p>
          <a:p>
            <a:pPr marL="609600" indent="-609600" algn="l" eaLnBrk="1" hangingPunct="1">
              <a:defRPr/>
            </a:pPr>
            <a:endParaRPr lang="en-US" sz="1800" dirty="0">
              <a:solidFill>
                <a:srgbClr val="FFFF00"/>
              </a:solidFill>
              <a:effectLst>
                <a:outerShdw blurRad="38100" dist="38100" dir="2700000" algn="tl">
                  <a:srgbClr val="000000">
                    <a:alpha val="43137"/>
                  </a:srgbClr>
                </a:outerShdw>
              </a:effectLst>
            </a:endParaRPr>
          </a:p>
          <a:p>
            <a:pPr marL="609600" indent="-609600" algn="l" eaLnBrk="1" hangingPunct="1">
              <a:defRPr/>
            </a:pPr>
            <a:endParaRPr lang="en-US" sz="1800" dirty="0" smtClean="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3200" dirty="0" smtClean="0">
                <a:solidFill>
                  <a:srgbClr val="FFFF00"/>
                </a:solidFill>
                <a:effectLst>
                  <a:outerShdw blurRad="38100" dist="38100" dir="2700000" algn="tl">
                    <a:srgbClr val="000000">
                      <a:alpha val="43137"/>
                    </a:srgbClr>
                  </a:outerShdw>
                </a:effectLst>
              </a:rPr>
              <a:t>No hay mas </a:t>
            </a:r>
            <a:r>
              <a:rPr lang="en-US" sz="3200" dirty="0" err="1" smtClean="0">
                <a:solidFill>
                  <a:srgbClr val="FFFF00"/>
                </a:solidFill>
                <a:effectLst>
                  <a:outerShdw blurRad="38100" dist="38100" dir="2700000" algn="tl">
                    <a:srgbClr val="000000">
                      <a:alpha val="43137"/>
                    </a:srgbClr>
                  </a:outerShdw>
                </a:effectLst>
              </a:rPr>
              <a:t>modalidades</a:t>
            </a:r>
            <a:r>
              <a:rPr lang="en-US" sz="3200" dirty="0" smtClean="0">
                <a:solidFill>
                  <a:srgbClr val="FFFF00"/>
                </a:solidFill>
                <a:effectLst>
                  <a:outerShdw blurRad="38100" dist="38100" dir="2700000" algn="tl">
                    <a:srgbClr val="000000">
                      <a:alpha val="43137"/>
                    </a:srgbClr>
                  </a:outerShdw>
                </a:effectLst>
              </a:rPr>
              <a:t> de </a:t>
            </a:r>
            <a:r>
              <a:rPr lang="en-US" sz="3200" dirty="0" err="1" smtClean="0">
                <a:solidFill>
                  <a:srgbClr val="FFFF00"/>
                </a:solidFill>
                <a:effectLst>
                  <a:outerShdw blurRad="38100" dist="38100" dir="2700000" algn="tl">
                    <a:srgbClr val="000000">
                      <a:alpha val="43137"/>
                    </a:srgbClr>
                  </a:outerShdw>
                </a:effectLst>
              </a:rPr>
              <a:t>contrato</a:t>
            </a:r>
            <a:r>
              <a:rPr lang="en-US" sz="3200" dirty="0" smtClean="0">
                <a:solidFill>
                  <a:srgbClr val="FFFF00"/>
                </a:solidFill>
                <a:effectLst>
                  <a:outerShdw blurRad="38100" dist="38100" dir="2700000" algn="tl">
                    <a:srgbClr val="000000">
                      <a:alpha val="43137"/>
                    </a:srgbClr>
                  </a:outerShdw>
                </a:effectLst>
              </a:rPr>
              <a:t> de </a:t>
            </a:r>
          </a:p>
          <a:p>
            <a:pPr marL="609600" indent="-609600" algn="l" eaLnBrk="1" hangingPunct="1">
              <a:defRPr/>
            </a:pPr>
            <a:r>
              <a:rPr lang="en-US" sz="3200" dirty="0" err="1" smtClean="0">
                <a:solidFill>
                  <a:srgbClr val="FFFF00"/>
                </a:solidFill>
                <a:effectLst>
                  <a:outerShdw blurRad="38100" dist="38100" dir="2700000" algn="tl">
                    <a:srgbClr val="000000">
                      <a:alpha val="43137"/>
                    </a:srgbClr>
                  </a:outerShdw>
                </a:effectLst>
              </a:rPr>
              <a:t>trabajo</a:t>
            </a:r>
            <a:r>
              <a:rPr lang="en-US"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que</a:t>
            </a:r>
            <a:r>
              <a:rPr lang="en-US"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las</a:t>
            </a:r>
            <a:r>
              <a:rPr lang="en-US"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permitidas</a:t>
            </a:r>
            <a:r>
              <a:rPr lang="en-US"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por</a:t>
            </a:r>
            <a:r>
              <a:rPr lang="en-US" sz="3200" dirty="0" smtClean="0">
                <a:solidFill>
                  <a:srgbClr val="FFFF00"/>
                </a:solidFill>
                <a:effectLst>
                  <a:outerShdw blurRad="38100" dist="38100" dir="2700000" algn="tl">
                    <a:srgbClr val="000000">
                      <a:alpha val="43137"/>
                    </a:srgbClr>
                  </a:outerShdw>
                </a:effectLst>
              </a:rPr>
              <a:t> la Ley</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8145769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marL="609600" indent="-609600" algn="l" eaLnBrk="1" hangingPunct="1">
              <a:defRPr/>
            </a:pPr>
            <a:r>
              <a:rPr lang="en-US" sz="2200" b="1" dirty="0" smtClean="0">
                <a:solidFill>
                  <a:srgbClr val="00FF00"/>
                </a:solidFill>
                <a:effectLst>
                  <a:outerShdw blurRad="38100" dist="38100" dir="2700000" algn="tl">
                    <a:srgbClr val="000000">
                      <a:alpha val="43137"/>
                    </a:srgbClr>
                  </a:outerShdw>
                </a:effectLst>
              </a:rPr>
              <a:t>ESTABLECIDAS POR LA LEY DE CONTRATO DE TRABAJO</a:t>
            </a:r>
          </a:p>
          <a:p>
            <a:pPr marL="609600" indent="-609600" algn="l" eaLnBrk="1" hangingPunct="1">
              <a:defRPr/>
            </a:pPr>
            <a:endParaRPr lang="en-US" sz="1800" dirty="0" smtClean="0">
              <a:solidFill>
                <a:schemeClr val="hlink"/>
              </a:solidFill>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a)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tiempo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indeterminado</a:t>
            </a:r>
            <a:r>
              <a:rPr lang="en-US" sz="1800" dirty="0" smtClean="0">
                <a:effectLst>
                  <a:outerShdw blurRad="38100" dist="38100" dir="2700000" algn="tl">
                    <a:srgbClr val="000000">
                      <a:alpha val="43137"/>
                    </a:srgbClr>
                  </a:outerShdw>
                </a:effectLst>
              </a:rPr>
              <a:t> – Art. 90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b) </a:t>
            </a:r>
            <a:r>
              <a:rPr lang="en-US" sz="1800" dirty="0" err="1" smtClean="0">
                <a:effectLst>
                  <a:outerShdw blurRad="38100" dist="38100" dir="2700000" algn="tl">
                    <a:srgbClr val="000000">
                      <a:alpha val="43137"/>
                    </a:srgbClr>
                  </a:outerShdw>
                </a:effectLst>
              </a:rPr>
              <a:t>Período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prueba</a:t>
            </a:r>
            <a:r>
              <a:rPr lang="en-US" sz="1800" dirty="0" smtClean="0">
                <a:effectLst>
                  <a:outerShdw blurRad="38100" dist="38100" dir="2700000" algn="tl">
                    <a:srgbClr val="000000">
                      <a:alpha val="43137"/>
                    </a:srgbClr>
                  </a:outerShdw>
                </a:effectLst>
              </a:rPr>
              <a:t> – Art. 92 </a:t>
            </a:r>
            <a:r>
              <a:rPr lang="en-US" sz="1800" dirty="0" err="1" smtClean="0">
                <a:effectLst>
                  <a:outerShdw blurRad="38100" dist="38100" dir="2700000" algn="tl">
                    <a:srgbClr val="000000">
                      <a:alpha val="43137"/>
                    </a:srgbClr>
                  </a:outerShdw>
                </a:effectLst>
              </a:rPr>
              <a:t>bis</a:t>
            </a:r>
            <a:r>
              <a:rPr lang="en-US" sz="1800" dirty="0" smtClean="0">
                <a:effectLst>
                  <a:outerShdw blurRad="38100" dist="38100" dir="2700000" algn="tl">
                    <a:srgbClr val="000000">
                      <a:alpha val="43137"/>
                    </a:srgbClr>
                  </a:outerShdw>
                </a:effectLst>
              </a:rPr>
              <a:t>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c)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plazo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fijo</a:t>
            </a:r>
            <a:r>
              <a:rPr lang="en-US" sz="1800" dirty="0" smtClean="0">
                <a:effectLst>
                  <a:outerShdw blurRad="38100" dist="38100" dir="2700000" algn="tl">
                    <a:srgbClr val="000000">
                      <a:alpha val="43137"/>
                    </a:srgbClr>
                  </a:outerShdw>
                </a:effectLst>
              </a:rPr>
              <a:t> – Art. 93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d)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temporada</a:t>
            </a:r>
            <a:r>
              <a:rPr lang="en-US" sz="1800" dirty="0" smtClean="0">
                <a:effectLst>
                  <a:outerShdw blurRad="38100" dist="38100" dir="2700000" algn="tl">
                    <a:srgbClr val="000000">
                      <a:alpha val="43137"/>
                    </a:srgbClr>
                  </a:outerShdw>
                </a:effectLst>
              </a:rPr>
              <a:t> – Art. 96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e)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eventual – Art. 99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f)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tiempo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parcial</a:t>
            </a:r>
            <a:r>
              <a:rPr lang="en-US" sz="1800" dirty="0" smtClean="0">
                <a:effectLst>
                  <a:outerShdw blurRad="38100" dist="38100" dir="2700000" algn="tl">
                    <a:srgbClr val="000000">
                      <a:alpha val="43137"/>
                    </a:srgbClr>
                  </a:outerShdw>
                </a:effectLst>
              </a:rPr>
              <a:t> – Art. 92 </a:t>
            </a:r>
            <a:r>
              <a:rPr lang="en-US" sz="1800" dirty="0" err="1" smtClean="0">
                <a:effectLst>
                  <a:outerShdw blurRad="38100" dist="38100" dir="2700000" algn="tl">
                    <a:srgbClr val="000000">
                      <a:alpha val="43137"/>
                    </a:srgbClr>
                  </a:outerShdw>
                </a:effectLst>
              </a:rPr>
              <a:t>ter</a:t>
            </a: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2729799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2707" name="Rectangle 3"/>
          <p:cNvSpPr>
            <a:spLocks noGrp="1" noChangeArrowheads="1"/>
          </p:cNvSpPr>
          <p:nvPr>
            <p:ph type="subTitle" idx="1"/>
          </p:nvPr>
        </p:nvSpPr>
        <p:spPr>
          <a:xfrm>
            <a:off x="685800" y="1219200"/>
            <a:ext cx="8077200" cy="5638800"/>
          </a:xfrm>
        </p:spPr>
        <p:txBody>
          <a:bodyPr>
            <a:normAutofit/>
          </a:bodyPr>
          <a:lstStyle/>
          <a:p>
            <a:pPr marL="609600" indent="-609600"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CONTRATO DE TRABAJO – EXISTENCIA E INEXISTENCIA – CASOS </a:t>
            </a:r>
          </a:p>
          <a:p>
            <a:pPr marL="609600" indent="-609600"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DUDOSOS</a:t>
            </a:r>
          </a:p>
          <a:p>
            <a:pPr marL="609600" indent="-609600" algn="l" eaLnBrk="1" hangingPunct="1">
              <a:lnSpc>
                <a:spcPct val="90000"/>
              </a:lnSpc>
              <a:defRPr/>
            </a:pPr>
            <a:endParaRPr lang="en-US" sz="1800" dirty="0" smtClean="0">
              <a:solidFill>
                <a:schemeClr val="hlink"/>
              </a:solidFill>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Art. 21 LCT </a:t>
            </a:r>
            <a:r>
              <a:rPr lang="en-US" sz="1800" b="1" dirty="0" smtClean="0">
                <a:effectLst>
                  <a:outerShdw blurRad="38100" dist="38100" dir="2700000" algn="tl">
                    <a:srgbClr val="000000">
                      <a:alpha val="43137"/>
                    </a:srgbClr>
                  </a:outerShdw>
                </a:effectLst>
              </a:rPr>
              <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Habrá</a:t>
            </a:r>
            <a:r>
              <a:rPr lang="en-US" sz="1800" dirty="0" smtClean="0">
                <a:effectLst>
                  <a:outerShdw blurRad="38100" dist="38100" dir="2700000" algn="tl">
                    <a:srgbClr val="000000">
                      <a:alpha val="43137"/>
                    </a:srgbClr>
                  </a:outerShdw>
                </a:effectLst>
              </a:rPr>
              <a:t> </a:t>
            </a:r>
            <a:r>
              <a:rPr lang="en-US" sz="1800" b="1" dirty="0" err="1" smtClean="0">
                <a:solidFill>
                  <a:srgbClr val="FFCC00"/>
                </a:solidFill>
                <a:effectLst>
                  <a:outerShdw blurRad="38100" dist="38100" dir="2700000" algn="tl">
                    <a:srgbClr val="000000">
                      <a:alpha val="43137"/>
                    </a:srgbClr>
                  </a:outerShdw>
                </a:effectLst>
              </a:rPr>
              <a:t>contrato</a:t>
            </a:r>
            <a:r>
              <a:rPr lang="en-US" sz="1800" b="1" dirty="0" smtClean="0">
                <a:solidFill>
                  <a:srgbClr val="FFCC00"/>
                </a:solidFill>
                <a:effectLst>
                  <a:outerShdw blurRad="38100" dist="38100" dir="2700000" algn="tl">
                    <a:srgbClr val="000000">
                      <a:alpha val="43137"/>
                    </a:srgbClr>
                  </a:outerShdw>
                </a:effectLst>
              </a:rPr>
              <a:t> de </a:t>
            </a:r>
            <a:r>
              <a:rPr lang="en-US" sz="1800" b="1" dirty="0" err="1" smtClean="0">
                <a:solidFill>
                  <a:srgbClr val="FFCC00"/>
                </a:solidFill>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cualquiera</a:t>
            </a:r>
            <a:r>
              <a:rPr lang="en-US" sz="1800" dirty="0" smtClean="0">
                <a:effectLst>
                  <a:outerShdw blurRad="38100" dist="38100" dir="2700000" algn="tl">
                    <a:srgbClr val="000000">
                      <a:alpha val="43137"/>
                    </a:srgbClr>
                  </a:outerShdw>
                </a:effectLst>
              </a:rPr>
              <a:t> sea </a:t>
            </a:r>
            <a:r>
              <a:rPr lang="en-US" sz="1800" dirty="0" err="1" smtClean="0">
                <a:effectLst>
                  <a:outerShdw blurRad="38100" dist="38100" dir="2700000" algn="tl">
                    <a:srgbClr val="000000">
                      <a:alpha val="43137"/>
                    </a:srgbClr>
                  </a:outerShdw>
                </a:effectLst>
              </a:rPr>
              <a:t>su</a:t>
            </a:r>
            <a:r>
              <a:rPr lang="en-US" sz="1800" dirty="0" smtClean="0">
                <a:effectLst>
                  <a:outerShdw blurRad="38100" dist="38100" dir="2700000" algn="tl">
                    <a:srgbClr val="000000">
                      <a:alpha val="43137"/>
                    </a:srgbClr>
                  </a:outerShdw>
                </a:effectLst>
              </a:rPr>
              <a:t> forma o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denominación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cuando</a:t>
            </a:r>
            <a:r>
              <a:rPr lang="en-US" sz="1800" dirty="0" smtClean="0">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una</a:t>
            </a:r>
            <a:r>
              <a:rPr lang="en-US" sz="1800" dirty="0" smtClean="0">
                <a:solidFill>
                  <a:srgbClr val="FFFF00"/>
                </a:solidFill>
                <a:effectLst>
                  <a:outerShdw blurRad="38100" dist="38100" dir="2700000" algn="tl">
                    <a:srgbClr val="000000">
                      <a:alpha val="43137"/>
                    </a:srgbClr>
                  </a:outerShdw>
                </a:effectLst>
              </a:rPr>
              <a:t> persona </a:t>
            </a:r>
            <a:r>
              <a:rPr lang="en-US" sz="1800" dirty="0" err="1" smtClean="0">
                <a:solidFill>
                  <a:srgbClr val="FFFF00"/>
                </a:solidFill>
                <a:effectLst>
                  <a:outerShdw blurRad="38100" dist="38100" dir="2700000" algn="tl">
                    <a:srgbClr val="000000">
                      <a:alpha val="43137"/>
                    </a:srgbClr>
                  </a:outerShdw>
                </a:effectLst>
              </a:rPr>
              <a:t>física</a:t>
            </a:r>
            <a:r>
              <a:rPr lang="en-US" sz="1800" dirty="0" smtClean="0">
                <a:solidFill>
                  <a:srgbClr val="FFFF00"/>
                </a:solidFill>
                <a:effectLst>
                  <a:outerShdw blurRad="38100" dist="38100" dir="2700000" algn="tl">
                    <a:srgbClr val="000000">
                      <a:alpha val="43137"/>
                    </a:srgbClr>
                  </a:outerShdw>
                </a:effectLst>
              </a:rPr>
              <a:t> se </a:t>
            </a:r>
            <a:r>
              <a:rPr lang="en-US" sz="1800" dirty="0" err="1" smtClean="0">
                <a:solidFill>
                  <a:srgbClr val="FFFF00"/>
                </a:solidFill>
                <a:effectLst>
                  <a:outerShdw blurRad="38100" dist="38100" dir="2700000" algn="tl">
                    <a:srgbClr val="000000">
                      <a:alpha val="43137"/>
                    </a:srgbClr>
                  </a:outerShdw>
                </a:effectLst>
              </a:rPr>
              <a:t>obligue</a:t>
            </a:r>
            <a:r>
              <a:rPr lang="en-US" sz="1800" dirty="0" smtClean="0">
                <a:solidFill>
                  <a:srgbClr val="FFFF00"/>
                </a:solidFill>
                <a:effectLst>
                  <a:outerShdw blurRad="38100" dist="38100" dir="2700000" algn="tl">
                    <a:srgbClr val="000000">
                      <a:alpha val="43137"/>
                    </a:srgbClr>
                  </a:outerShdw>
                </a:effectLst>
              </a:rPr>
              <a:t> a </a:t>
            </a:r>
            <a:r>
              <a:rPr lang="en-US" sz="1800" dirty="0" err="1" smtClean="0">
                <a:solidFill>
                  <a:srgbClr val="FFFF00"/>
                </a:solidFill>
                <a:effectLst>
                  <a:outerShdw blurRad="38100" dist="38100" dir="2700000" algn="tl">
                    <a:srgbClr val="000000">
                      <a:alpha val="43137"/>
                    </a:srgbClr>
                  </a:outerShdw>
                </a:effectLst>
              </a:rPr>
              <a:t>realizar</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actos</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ejecutar</a:t>
            </a:r>
            <a:r>
              <a:rPr lang="en-US" sz="1800" dirty="0" smtClean="0">
                <a:solidFill>
                  <a:srgbClr val="FFFF00"/>
                </a:solidFill>
                <a:effectLst>
                  <a:outerShdw blurRad="38100" dist="38100" dir="2700000" algn="tl">
                    <a:srgbClr val="000000">
                      <a:alpha val="43137"/>
                    </a:srgbClr>
                  </a:outerShdw>
                </a:effectLst>
              </a:rPr>
              <a:t> </a:t>
            </a:r>
          </a:p>
          <a:p>
            <a:pPr marL="609600" indent="-609600" algn="l" eaLnBrk="1" hangingPunct="1">
              <a:lnSpc>
                <a:spcPct val="90000"/>
              </a:lnSpc>
              <a:defRPr/>
            </a:pPr>
            <a:r>
              <a:rPr lang="en-US" sz="1800" dirty="0" err="1" smtClean="0">
                <a:solidFill>
                  <a:srgbClr val="FFFF00"/>
                </a:solidFill>
                <a:effectLst>
                  <a:outerShdw blurRad="38100" dist="38100" dir="2700000" algn="tl">
                    <a:srgbClr val="000000">
                      <a:alpha val="43137"/>
                    </a:srgbClr>
                  </a:outerShdw>
                </a:effectLst>
              </a:rPr>
              <a:t>obras</a:t>
            </a:r>
            <a:r>
              <a:rPr lang="en-US" sz="1800" dirty="0" smtClean="0">
                <a:solidFill>
                  <a:srgbClr val="FFFF00"/>
                </a:solidFill>
                <a:effectLst>
                  <a:outerShdw blurRad="38100" dist="38100" dir="2700000" algn="tl">
                    <a:srgbClr val="000000">
                      <a:alpha val="43137"/>
                    </a:srgbClr>
                  </a:outerShdw>
                </a:effectLst>
              </a:rPr>
              <a:t> o </a:t>
            </a:r>
            <a:r>
              <a:rPr lang="en-US" sz="1800" dirty="0" err="1" smtClean="0">
                <a:solidFill>
                  <a:srgbClr val="FFFF00"/>
                </a:solidFill>
                <a:effectLst>
                  <a:outerShdw blurRad="38100" dist="38100" dir="2700000" algn="tl">
                    <a:srgbClr val="000000">
                      <a:alpha val="43137"/>
                    </a:srgbClr>
                  </a:outerShdw>
                </a:effectLst>
              </a:rPr>
              <a:t>prestar</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servicios</a:t>
            </a:r>
            <a:r>
              <a:rPr lang="en-US" sz="1800" dirty="0" smtClean="0">
                <a:solidFill>
                  <a:srgbClr val="FFFF00"/>
                </a:solidFill>
                <a:effectLst>
                  <a:outerShdw blurRad="38100" dist="38100" dir="2700000" algn="tl">
                    <a:srgbClr val="000000">
                      <a:alpha val="43137"/>
                    </a:srgbClr>
                  </a:outerShdw>
                </a:effectLst>
              </a:rPr>
              <a:t> en favor de </a:t>
            </a:r>
            <a:r>
              <a:rPr lang="en-US" sz="1800" dirty="0" err="1" smtClean="0">
                <a:solidFill>
                  <a:srgbClr val="FFFF00"/>
                </a:solidFill>
                <a:effectLst>
                  <a:outerShdw blurRad="38100" dist="38100" dir="2700000" algn="tl">
                    <a:srgbClr val="000000">
                      <a:alpha val="43137"/>
                    </a:srgbClr>
                  </a:outerShdw>
                </a:effectLst>
              </a:rPr>
              <a:t>otra</a:t>
            </a:r>
            <a:r>
              <a:rPr lang="en-US" sz="1800" dirty="0" smtClean="0">
                <a:solidFill>
                  <a:srgbClr val="FFFF00"/>
                </a:solidFill>
                <a:effectLst>
                  <a:outerShdw blurRad="38100" dist="38100" dir="2700000" algn="tl">
                    <a:srgbClr val="000000">
                      <a:alpha val="43137"/>
                    </a:srgbClr>
                  </a:outerShdw>
                </a:effectLst>
              </a:rPr>
              <a:t> y </a:t>
            </a:r>
            <a:r>
              <a:rPr lang="en-US" sz="1800" dirty="0" err="1" smtClean="0">
                <a:solidFill>
                  <a:srgbClr val="FFFF00"/>
                </a:solidFill>
                <a:effectLst>
                  <a:outerShdw blurRad="38100" dist="38100" dir="2700000" algn="tl">
                    <a:srgbClr val="000000">
                      <a:alpha val="43137"/>
                    </a:srgbClr>
                  </a:outerShdw>
                </a:effectLst>
              </a:rPr>
              <a:t>bajo</a:t>
            </a:r>
            <a:r>
              <a:rPr lang="en-US" sz="1800" dirty="0" smtClean="0">
                <a:solidFill>
                  <a:srgbClr val="FFFF00"/>
                </a:solidFill>
                <a:effectLst>
                  <a:outerShdw blurRad="38100" dist="38100" dir="2700000" algn="tl">
                    <a:srgbClr val="000000">
                      <a:alpha val="43137"/>
                    </a:srgbClr>
                  </a:outerShdw>
                </a:effectLst>
              </a:rPr>
              <a:t> la </a:t>
            </a:r>
            <a:r>
              <a:rPr lang="en-US" sz="1800" dirty="0" err="1" smtClean="0">
                <a:solidFill>
                  <a:srgbClr val="FFFF00"/>
                </a:solidFill>
                <a:effectLst>
                  <a:outerShdw blurRad="38100" dist="38100" dir="2700000" algn="tl">
                    <a:srgbClr val="000000">
                      <a:alpha val="43137"/>
                    </a:srgbClr>
                  </a:outerShdw>
                </a:effectLst>
              </a:rPr>
              <a:t>dependencia</a:t>
            </a:r>
            <a:r>
              <a:rPr lang="en-US" sz="1800" dirty="0" smtClean="0">
                <a:solidFill>
                  <a:srgbClr val="FFFF00"/>
                </a:solidFill>
                <a:effectLst>
                  <a:outerShdw blurRad="38100" dist="38100" dir="2700000" algn="tl">
                    <a:srgbClr val="000000">
                      <a:alpha val="43137"/>
                    </a:srgbClr>
                  </a:outerShdw>
                </a:effectLst>
              </a:rPr>
              <a:t> de </a:t>
            </a:r>
            <a:r>
              <a:rPr lang="en-US" sz="1800" dirty="0" err="1" smtClean="0">
                <a:solidFill>
                  <a:srgbClr val="FFFF00"/>
                </a:solidFill>
                <a:effectLst>
                  <a:outerShdw blurRad="38100" dist="38100" dir="2700000" algn="tl">
                    <a:srgbClr val="000000">
                      <a:alpha val="43137"/>
                    </a:srgbClr>
                  </a:outerShdw>
                </a:effectLst>
              </a:rPr>
              <a:t>ésta</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durante</a:t>
            </a:r>
            <a:r>
              <a:rPr lang="en-US" sz="1800" dirty="0" smtClean="0">
                <a:solidFill>
                  <a:srgbClr val="FFFF00"/>
                </a:solidFill>
                <a:effectLst>
                  <a:outerShdw blurRad="38100" dist="38100" dir="2700000" algn="tl">
                    <a:srgbClr val="000000">
                      <a:alpha val="43137"/>
                    </a:srgbClr>
                  </a:outerShdw>
                </a:effectLst>
              </a:rPr>
              <a:t> un </a:t>
            </a:r>
          </a:p>
          <a:p>
            <a:pPr marL="609600" indent="-609600" algn="l" eaLnBrk="1" hangingPunct="1">
              <a:lnSpc>
                <a:spcPct val="90000"/>
              </a:lnSpc>
              <a:defRPr/>
            </a:pPr>
            <a:r>
              <a:rPr lang="en-US" sz="1800" dirty="0" err="1" smtClean="0">
                <a:solidFill>
                  <a:srgbClr val="FFFF00"/>
                </a:solidFill>
                <a:effectLst>
                  <a:outerShdw blurRad="38100" dist="38100" dir="2700000" algn="tl">
                    <a:srgbClr val="000000">
                      <a:alpha val="43137"/>
                    </a:srgbClr>
                  </a:outerShdw>
                </a:effectLst>
              </a:rPr>
              <a:t>período</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determinado</a:t>
            </a:r>
            <a:r>
              <a:rPr lang="en-US" sz="1800" dirty="0" smtClean="0">
                <a:solidFill>
                  <a:srgbClr val="FFFF00"/>
                </a:solidFill>
                <a:effectLst>
                  <a:outerShdw blurRad="38100" dist="38100" dir="2700000" algn="tl">
                    <a:srgbClr val="000000">
                      <a:alpha val="43137"/>
                    </a:srgbClr>
                  </a:outerShdw>
                </a:effectLst>
              </a:rPr>
              <a:t> o </a:t>
            </a:r>
            <a:r>
              <a:rPr lang="en-US" sz="1800" dirty="0" err="1" smtClean="0">
                <a:solidFill>
                  <a:srgbClr val="FFFF00"/>
                </a:solidFill>
                <a:effectLst>
                  <a:outerShdw blurRad="38100" dist="38100" dir="2700000" algn="tl">
                    <a:srgbClr val="000000">
                      <a:alpha val="43137"/>
                    </a:srgbClr>
                  </a:outerShdw>
                </a:effectLst>
              </a:rPr>
              <a:t>indeterminado</a:t>
            </a:r>
            <a:r>
              <a:rPr lang="en-US" sz="1800" dirty="0" smtClean="0">
                <a:solidFill>
                  <a:srgbClr val="FFFF00"/>
                </a:solidFill>
                <a:effectLst>
                  <a:outerShdw blurRad="38100" dist="38100" dir="2700000" algn="tl">
                    <a:srgbClr val="000000">
                      <a:alpha val="43137"/>
                    </a:srgbClr>
                  </a:outerShdw>
                </a:effectLst>
              </a:rPr>
              <a:t> de </a:t>
            </a:r>
            <a:r>
              <a:rPr lang="en-US" sz="1800" dirty="0" err="1" smtClean="0">
                <a:solidFill>
                  <a:srgbClr val="FFFF00"/>
                </a:solidFill>
                <a:effectLst>
                  <a:outerShdw blurRad="38100" dist="38100" dir="2700000" algn="tl">
                    <a:srgbClr val="000000">
                      <a:alpha val="43137"/>
                    </a:srgbClr>
                  </a:outerShdw>
                </a:effectLst>
              </a:rPr>
              <a:t>tiempo</a:t>
            </a:r>
            <a:r>
              <a:rPr lang="en-US"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mediante</a:t>
            </a:r>
            <a:r>
              <a:rPr lang="en-US" sz="1800" dirty="0" smtClean="0">
                <a:solidFill>
                  <a:srgbClr val="FFFF00"/>
                </a:solidFill>
                <a:effectLst>
                  <a:outerShdw blurRad="38100" dist="38100" dir="2700000" algn="tl">
                    <a:srgbClr val="000000">
                      <a:alpha val="43137"/>
                    </a:srgbClr>
                  </a:outerShdw>
                </a:effectLst>
              </a:rPr>
              <a:t> el </a:t>
            </a:r>
            <a:r>
              <a:rPr lang="en-US" sz="1800" dirty="0" err="1" smtClean="0">
                <a:solidFill>
                  <a:srgbClr val="FFFF00"/>
                </a:solidFill>
                <a:effectLst>
                  <a:outerShdw blurRad="38100" dist="38100" dir="2700000" algn="tl">
                    <a:srgbClr val="000000">
                      <a:alpha val="43137"/>
                    </a:srgbClr>
                  </a:outerShdw>
                </a:effectLst>
              </a:rPr>
              <a:t>pago</a:t>
            </a:r>
            <a:r>
              <a:rPr lang="en-US" sz="1800" dirty="0" smtClean="0">
                <a:solidFill>
                  <a:srgbClr val="FFFF00"/>
                </a:solidFill>
                <a:effectLst>
                  <a:outerShdw blurRad="38100" dist="38100" dir="2700000" algn="tl">
                    <a:srgbClr val="000000">
                      <a:alpha val="43137"/>
                    </a:srgbClr>
                  </a:outerShdw>
                </a:effectLst>
              </a:rPr>
              <a:t> de </a:t>
            </a:r>
            <a:r>
              <a:rPr lang="en-US" sz="1800" dirty="0" err="1" smtClean="0">
                <a:solidFill>
                  <a:srgbClr val="FFFF00"/>
                </a:solidFill>
                <a:effectLst>
                  <a:outerShdw blurRad="38100" dist="38100" dir="2700000" algn="tl">
                    <a:srgbClr val="000000">
                      <a:alpha val="43137"/>
                    </a:srgbClr>
                  </a:outerShdw>
                </a:effectLst>
              </a:rPr>
              <a:t>una</a:t>
            </a:r>
            <a:r>
              <a:rPr lang="en-US" sz="1800" dirty="0" smtClean="0">
                <a:solidFill>
                  <a:srgbClr val="FFFF00"/>
                </a:solidFill>
                <a:effectLst>
                  <a:outerShdw blurRad="38100" dist="38100" dir="2700000" algn="tl">
                    <a:srgbClr val="000000">
                      <a:alpha val="43137"/>
                    </a:srgbClr>
                  </a:outerShdw>
                </a:effectLst>
              </a:rPr>
              <a:t> </a:t>
            </a:r>
          </a:p>
          <a:p>
            <a:pPr marL="609600" indent="-609600" algn="l" eaLnBrk="1" hangingPunct="1">
              <a:lnSpc>
                <a:spcPct val="90000"/>
              </a:lnSpc>
              <a:defRPr/>
            </a:pPr>
            <a:r>
              <a:rPr lang="en-US" sz="1800" dirty="0" err="1" smtClean="0">
                <a:solidFill>
                  <a:srgbClr val="FFFF00"/>
                </a:solidFill>
                <a:effectLst>
                  <a:outerShdw blurRad="38100" dist="38100" dir="2700000" algn="tl">
                    <a:srgbClr val="000000">
                      <a:alpha val="43137"/>
                    </a:srgbClr>
                  </a:outerShdw>
                </a:effectLst>
              </a:rPr>
              <a:t>remuneración</a:t>
            </a:r>
            <a:r>
              <a:rPr lang="en-US" sz="1800" dirty="0" smtClean="0">
                <a:solidFill>
                  <a:srgbClr val="FFFF00"/>
                </a:solidFill>
                <a:effectLst>
                  <a:outerShdw blurRad="38100" dist="38100" dir="2700000" algn="tl">
                    <a:srgbClr val="000000">
                      <a:alpha val="43137"/>
                    </a:srgbClr>
                  </a:outerShdw>
                </a:effectLst>
              </a:rPr>
              <a:t>.</a:t>
            </a:r>
          </a:p>
          <a:p>
            <a:pPr marL="609600" indent="-609600" algn="l" eaLnBrk="1" hangingPunct="1">
              <a:lnSpc>
                <a:spcPct val="90000"/>
              </a:lnSpc>
              <a:defRPr/>
            </a:pPr>
            <a:endParaRPr lang="en-US" sz="1800" dirty="0">
              <a:solidFill>
                <a:srgbClr val="FFFF00"/>
              </a:solidFill>
              <a:effectLst>
                <a:outerShdw blurRad="38100" dist="38100" dir="2700000" algn="tl">
                  <a:srgbClr val="000000">
                    <a:alpha val="43137"/>
                  </a:srgbClr>
                </a:outerShdw>
              </a:effectLst>
            </a:endParaRPr>
          </a:p>
          <a:p>
            <a:pPr marL="609600" indent="-609600" algn="l" eaLnBrk="1" hangingPunct="1">
              <a:lnSpc>
                <a:spcPct val="90000"/>
              </a:lnSpc>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Sus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cláusulas</a:t>
            </a:r>
            <a:r>
              <a:rPr lang="en-US" sz="1800" dirty="0" smtClean="0">
                <a:effectLst>
                  <a:outerShdw blurRad="38100" dist="38100" dir="2700000" algn="tl">
                    <a:srgbClr val="000000">
                      <a:alpha val="43137"/>
                    </a:srgbClr>
                  </a:outerShdw>
                </a:effectLst>
              </a:rPr>
              <a:t>, en </a:t>
            </a:r>
            <a:r>
              <a:rPr lang="en-US" sz="1800" dirty="0" err="1" smtClean="0">
                <a:effectLst>
                  <a:outerShdw blurRad="38100" dist="38100" dir="2700000" algn="tl">
                    <a:srgbClr val="000000">
                      <a:alpha val="43137"/>
                    </a:srgbClr>
                  </a:outerShdw>
                </a:effectLst>
              </a:rPr>
              <a:t>cuanto</a:t>
            </a:r>
            <a:r>
              <a:rPr lang="en-US" sz="1800" dirty="0" smtClean="0">
                <a:effectLst>
                  <a:outerShdw blurRad="38100" dist="38100" dir="2700000" algn="tl">
                    <a:srgbClr val="000000">
                      <a:alpha val="43137"/>
                    </a:srgbClr>
                  </a:outerShdw>
                </a:effectLst>
              </a:rPr>
              <a:t> a la forma y </a:t>
            </a:r>
            <a:r>
              <a:rPr lang="en-US" sz="1800" dirty="0" err="1" smtClean="0">
                <a:effectLst>
                  <a:outerShdw blurRad="38100" dist="38100" dir="2700000" algn="tl">
                    <a:srgbClr val="000000">
                      <a:alpha val="43137"/>
                    </a:srgbClr>
                  </a:outerShdw>
                </a:effectLst>
              </a:rPr>
              <a:t>condiciones</a:t>
            </a:r>
            <a:r>
              <a:rPr lang="en-US" sz="1800" dirty="0" smtClean="0">
                <a:effectLst>
                  <a:outerShdw blurRad="38100" dist="38100" dir="2700000" algn="tl">
                    <a:srgbClr val="000000">
                      <a:alpha val="43137"/>
                    </a:srgbClr>
                  </a:outerShdw>
                </a:effectLst>
              </a:rPr>
              <a:t> de la </a:t>
            </a:r>
            <a:r>
              <a:rPr lang="en-US" sz="1800" dirty="0" err="1" smtClean="0">
                <a:effectLst>
                  <a:outerShdw blurRad="38100" dist="38100" dir="2700000" algn="tl">
                    <a:srgbClr val="000000">
                      <a:alpha val="43137"/>
                    </a:srgbClr>
                  </a:outerShdw>
                </a:effectLst>
              </a:rPr>
              <a:t>prestación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quedan</a:t>
            </a:r>
            <a:r>
              <a:rPr lang="en-US" sz="1800" dirty="0" smtClean="0">
                <a:effectLst>
                  <a:outerShdw blurRad="38100" dist="38100" dir="2700000" algn="tl">
                    <a:srgbClr val="000000">
                      <a:alpha val="43137"/>
                    </a:srgbClr>
                  </a:outerShdw>
                </a:effectLst>
              </a:rPr>
              <a:t>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sometidas</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disposiciones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orden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público</a:t>
            </a:r>
            <a:r>
              <a:rPr lang="en-US" sz="1800" dirty="0" smtClean="0">
                <a:effectLst>
                  <a:outerShdw blurRad="38100" dist="38100" dir="2700000" algn="tl">
                    <a:srgbClr val="000000">
                      <a:alpha val="43137"/>
                    </a:srgbClr>
                  </a:outerShdw>
                </a:effectLst>
              </a:rPr>
              <a:t>, los </a:t>
            </a:r>
            <a:r>
              <a:rPr lang="en-US" sz="1800" dirty="0" err="1" smtClean="0">
                <a:effectLst>
                  <a:outerShdw blurRad="38100" dist="38100" dir="2700000" algn="tl">
                    <a:srgbClr val="000000">
                      <a:alpha val="43137"/>
                    </a:srgbClr>
                  </a:outerShdw>
                </a:effectLst>
              </a:rPr>
              <a:t>estatutos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convenciones</a:t>
            </a:r>
            <a:r>
              <a:rPr lang="en-US" sz="1800" dirty="0" smtClean="0">
                <a:effectLst>
                  <a:outerShdw blurRad="38100" dist="38100" dir="2700000" algn="tl">
                    <a:srgbClr val="000000">
                      <a:alpha val="43137"/>
                    </a:srgbClr>
                  </a:outerShdw>
                </a:effectLst>
              </a:rPr>
              <a:t>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colectivas</a:t>
            </a:r>
            <a:r>
              <a:rPr lang="en-US" sz="1800" dirty="0" smtClean="0">
                <a:effectLst>
                  <a:outerShdw blurRad="38100" dist="38100" dir="2700000" algn="tl">
                    <a:srgbClr val="000000">
                      <a:alpha val="43137"/>
                    </a:srgbClr>
                  </a:outerShdw>
                </a:effectLst>
              </a:rPr>
              <a:t> o los </a:t>
            </a:r>
            <a:r>
              <a:rPr lang="en-US" sz="1800" dirty="0" err="1" smtClean="0">
                <a:effectLst>
                  <a:outerShdw blurRad="38100" dist="38100" dir="2700000" algn="tl">
                    <a:srgbClr val="000000">
                      <a:alpha val="43137"/>
                    </a:srgbClr>
                  </a:outerShdw>
                </a:effectLst>
              </a:rPr>
              <a:t>laudos</a:t>
            </a:r>
            <a:r>
              <a:rPr lang="en-US" sz="1800" dirty="0" smtClean="0">
                <a:effectLst>
                  <a:outerShdw blurRad="38100" dist="38100" dir="2700000" algn="tl">
                    <a:srgbClr val="000000">
                      <a:alpha val="43137"/>
                    </a:srgbClr>
                  </a:outerShdw>
                </a:effectLst>
              </a:rPr>
              <a:t> con </a:t>
            </a:r>
            <a:r>
              <a:rPr lang="en-US" sz="1800" dirty="0" err="1" smtClean="0">
                <a:effectLst>
                  <a:outerShdw blurRad="38100" dist="38100" dir="2700000" algn="tl">
                    <a:srgbClr val="000000">
                      <a:alpha val="43137"/>
                    </a:srgbClr>
                  </a:outerShdw>
                </a:effectLst>
              </a:rPr>
              <a:t>fuerza</a:t>
            </a:r>
            <a:r>
              <a:rPr lang="en-US" sz="1800" dirty="0" smtClean="0">
                <a:effectLst>
                  <a:outerShdw blurRad="38100" dist="38100" dir="2700000" algn="tl">
                    <a:srgbClr val="000000">
                      <a:alpha val="43137"/>
                    </a:srgbClr>
                  </a:outerShdw>
                </a:effectLst>
              </a:rPr>
              <a:t> de tales y los </a:t>
            </a:r>
            <a:r>
              <a:rPr lang="en-US" sz="1800" dirty="0" err="1" smtClean="0">
                <a:effectLst>
                  <a:outerShdw blurRad="38100" dist="38100" dir="2700000" algn="tl">
                    <a:srgbClr val="000000">
                      <a:alpha val="43137"/>
                    </a:srgbClr>
                  </a:outerShdw>
                </a:effectLst>
              </a:rPr>
              <a:t>usos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costumbres</a:t>
            </a:r>
            <a:r>
              <a:rPr lang="en-US" sz="1800" dirty="0" smtClean="0">
                <a:effectLst>
                  <a:outerShdw blurRad="38100" dist="38100" dir="2700000" algn="tl">
                    <a:srgbClr val="000000">
                      <a:alpha val="43137"/>
                    </a:srgbClr>
                  </a:outerShdw>
                </a:effectLst>
              </a:rPr>
              <a:t>.</a:t>
            </a:r>
          </a:p>
          <a:p>
            <a:pPr marL="609600" indent="-609600" algn="l" eaLnBrk="1" hangingPunct="1">
              <a:lnSpc>
                <a:spcPct val="90000"/>
              </a:lnSpc>
              <a:defRPr/>
            </a:pPr>
            <a:endParaRPr lang="en-US" sz="1800" dirty="0" smtClean="0"/>
          </a:p>
          <a:p>
            <a:pPr marL="609600" indent="-609600" algn="l" eaLnBrk="1" hangingPunct="1">
              <a:lnSpc>
                <a:spcPct val="90000"/>
              </a:lnSpc>
              <a:buFontTx/>
              <a:buNone/>
              <a:defRPr/>
            </a:pPr>
            <a:r>
              <a:rPr lang="en-US" sz="1600" dirty="0" smtClean="0"/>
              <a:t>	</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816556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3731" name="Rectangle 3"/>
          <p:cNvSpPr>
            <a:spLocks noGrp="1" noChangeArrowheads="1"/>
          </p:cNvSpPr>
          <p:nvPr>
            <p:ph type="subTitle" idx="1"/>
          </p:nvPr>
        </p:nvSpPr>
        <p:spPr>
          <a:xfrm>
            <a:off x="685800" y="1371600"/>
            <a:ext cx="8077200" cy="5486400"/>
          </a:xfrm>
        </p:spPr>
        <p:txBody>
          <a:bodyPr>
            <a:normAutofit fontScale="92500" lnSpcReduction="10000"/>
          </a:bodyPr>
          <a:lstStyle/>
          <a:p>
            <a:pPr marL="609600" indent="-609600" algn="l" eaLnBrk="1" hangingPunct="1">
              <a:lnSpc>
                <a:spcPct val="80000"/>
              </a:lnSpc>
              <a:defRPr/>
            </a:pPr>
            <a:r>
              <a:rPr lang="en-US" sz="2200" b="1" dirty="0" smtClean="0">
                <a:solidFill>
                  <a:srgbClr val="00FF00"/>
                </a:solidFill>
                <a:effectLst>
                  <a:outerShdw blurRad="38100" dist="38100" dir="2700000" algn="tl">
                    <a:srgbClr val="000000">
                      <a:alpha val="43137"/>
                    </a:srgbClr>
                  </a:outerShdw>
                </a:effectLst>
              </a:rPr>
              <a:t>RELACIÓN LABORAL</a:t>
            </a:r>
          </a:p>
          <a:p>
            <a:pPr marL="609600" indent="-609600" algn="l" eaLnBrk="1" hangingPunct="1">
              <a:lnSpc>
                <a:spcPct val="80000"/>
              </a:lnSpc>
              <a:defRPr/>
            </a:pPr>
            <a:endParaRPr lang="en-US" sz="1900" dirty="0" smtClean="0">
              <a:solidFill>
                <a:schemeClr val="hlink"/>
              </a:solidFill>
              <a:effectLst>
                <a:outerShdw blurRad="38100" dist="38100" dir="2700000" algn="tl">
                  <a:srgbClr val="000000">
                    <a:alpha val="43137"/>
                  </a:srgbClr>
                </a:outerShdw>
              </a:effectLst>
            </a:endParaRPr>
          </a:p>
          <a:p>
            <a:pPr marL="609600" indent="-609600" algn="l" eaLnBrk="1" hangingPunct="1">
              <a:lnSpc>
                <a:spcPct val="80000"/>
              </a:lnSpc>
              <a:defRPr/>
            </a:pPr>
            <a:r>
              <a:rPr lang="en-US" sz="1900" b="1" dirty="0" smtClean="0">
                <a:solidFill>
                  <a:srgbClr val="00FFCC"/>
                </a:solidFill>
                <a:effectLst>
                  <a:outerShdw blurRad="38100" dist="38100" dir="2700000" algn="tl">
                    <a:srgbClr val="000000">
                      <a:alpha val="43137"/>
                    </a:srgbClr>
                  </a:outerShdw>
                </a:effectLst>
              </a:rPr>
              <a:t>Art. 22 LCT –</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Habrá</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relación</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laboral</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cuando</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una</a:t>
            </a:r>
            <a:r>
              <a:rPr lang="en-US" sz="1900" dirty="0" smtClean="0">
                <a:effectLst>
                  <a:outerShdw blurRad="38100" dist="38100" dir="2700000" algn="tl">
                    <a:srgbClr val="000000">
                      <a:alpha val="43137"/>
                    </a:srgbClr>
                  </a:outerShdw>
                </a:effectLst>
              </a:rPr>
              <a:t> persona </a:t>
            </a:r>
            <a:r>
              <a:rPr lang="en-US" sz="1900" dirty="0" err="1" smtClean="0">
                <a:effectLst>
                  <a:outerShdw blurRad="38100" dist="38100" dir="2700000" algn="tl">
                    <a:srgbClr val="000000">
                      <a:alpha val="43137"/>
                    </a:srgbClr>
                  </a:outerShdw>
                </a:effectLst>
              </a:rPr>
              <a:t>realice</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actos</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ejecute</a:t>
            </a:r>
            <a:r>
              <a:rPr lang="en-US" sz="1900" dirty="0" smtClean="0">
                <a:effectLst>
                  <a:outerShdw blurRad="38100" dist="38100" dir="2700000" algn="tl">
                    <a:srgbClr val="000000">
                      <a:alpha val="43137"/>
                    </a:srgbClr>
                  </a:outerShdw>
                </a:effectLst>
              </a:rPr>
              <a:t> </a:t>
            </a:r>
          </a:p>
          <a:p>
            <a:pPr marL="609600" indent="-609600" algn="l" eaLnBrk="1" hangingPunct="1">
              <a:lnSpc>
                <a:spcPct val="80000"/>
              </a:lnSpc>
              <a:defRPr/>
            </a:pPr>
            <a:r>
              <a:rPr lang="en-US" sz="1900" dirty="0" err="1" smtClean="0">
                <a:effectLst>
                  <a:outerShdw blurRad="38100" dist="38100" dir="2700000" algn="tl">
                    <a:srgbClr val="000000">
                      <a:alpha val="43137"/>
                    </a:srgbClr>
                  </a:outerShdw>
                </a:effectLst>
              </a:rPr>
              <a:t>obras</a:t>
            </a:r>
            <a:r>
              <a:rPr lang="en-US" sz="1900" dirty="0" smtClean="0">
                <a:effectLst>
                  <a:outerShdw blurRad="38100" dist="38100" dir="2700000" algn="tl">
                    <a:srgbClr val="000000">
                      <a:alpha val="43137"/>
                    </a:srgbClr>
                  </a:outerShdw>
                </a:effectLst>
              </a:rPr>
              <a:t> o </a:t>
            </a:r>
            <a:r>
              <a:rPr lang="en-US" sz="1900" dirty="0" err="1" smtClean="0">
                <a:effectLst>
                  <a:outerShdw blurRad="38100" dist="38100" dir="2700000" algn="tl">
                    <a:srgbClr val="000000">
                      <a:alpha val="43137"/>
                    </a:srgbClr>
                  </a:outerShdw>
                </a:effectLst>
              </a:rPr>
              <a:t>preste</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servicio</a:t>
            </a:r>
            <a:r>
              <a:rPr lang="en-US" sz="1900" dirty="0" smtClean="0">
                <a:effectLst>
                  <a:outerShdw blurRad="38100" dist="38100" dir="2700000" algn="tl">
                    <a:srgbClr val="000000">
                      <a:alpha val="43137"/>
                    </a:srgbClr>
                  </a:outerShdw>
                </a:effectLst>
              </a:rPr>
              <a:t> en favor de la </a:t>
            </a:r>
            <a:r>
              <a:rPr lang="en-US" sz="1900" dirty="0" err="1" smtClean="0">
                <a:effectLst>
                  <a:outerShdw blurRad="38100" dist="38100" dir="2700000" algn="tl">
                    <a:srgbClr val="000000">
                      <a:alpha val="43137"/>
                    </a:srgbClr>
                  </a:outerShdw>
                </a:effectLst>
              </a:rPr>
              <a:t>otra</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bajo</a:t>
            </a:r>
            <a:r>
              <a:rPr lang="en-US" sz="1900" dirty="0" smtClean="0">
                <a:effectLst>
                  <a:outerShdw blurRad="38100" dist="38100" dir="2700000" algn="tl">
                    <a:srgbClr val="000000">
                      <a:alpha val="43137"/>
                    </a:srgbClr>
                  </a:outerShdw>
                </a:effectLst>
              </a:rPr>
              <a:t> la </a:t>
            </a:r>
            <a:r>
              <a:rPr lang="en-US" sz="1900" dirty="0" err="1" smtClean="0">
                <a:effectLst>
                  <a:outerShdw blurRad="38100" dist="38100" dir="2700000" algn="tl">
                    <a:srgbClr val="000000">
                      <a:alpha val="43137"/>
                    </a:srgbClr>
                  </a:outerShdw>
                </a:effectLst>
              </a:rPr>
              <a:t>dependencia</a:t>
            </a:r>
            <a:r>
              <a:rPr lang="en-US" sz="1900" dirty="0" smtClean="0">
                <a:effectLst>
                  <a:outerShdw blurRad="38100" dist="38100" dir="2700000" algn="tl">
                    <a:srgbClr val="000000">
                      <a:alpha val="43137"/>
                    </a:srgbClr>
                  </a:outerShdw>
                </a:effectLst>
              </a:rPr>
              <a:t> de </a:t>
            </a:r>
            <a:r>
              <a:rPr lang="en-US" sz="1900" dirty="0" err="1" smtClean="0">
                <a:effectLst>
                  <a:outerShdw blurRad="38100" dist="38100" dir="2700000" algn="tl">
                    <a:srgbClr val="000000">
                      <a:alpha val="43137"/>
                    </a:srgbClr>
                  </a:outerShdw>
                </a:effectLst>
              </a:rPr>
              <a:t>ésta</a:t>
            </a:r>
            <a:r>
              <a:rPr lang="en-US" sz="1900" dirty="0" smtClean="0">
                <a:effectLst>
                  <a:outerShdw blurRad="38100" dist="38100" dir="2700000" algn="tl">
                    <a:srgbClr val="000000">
                      <a:alpha val="43137"/>
                    </a:srgbClr>
                  </a:outerShdw>
                </a:effectLst>
              </a:rPr>
              <a:t> en forma </a:t>
            </a:r>
          </a:p>
          <a:p>
            <a:pPr marL="609600" indent="-609600" algn="l" eaLnBrk="1" hangingPunct="1">
              <a:lnSpc>
                <a:spcPct val="80000"/>
              </a:lnSpc>
              <a:defRPr/>
            </a:pPr>
            <a:r>
              <a:rPr lang="en-US" sz="1900" dirty="0" err="1" smtClean="0">
                <a:effectLst>
                  <a:outerShdw blurRad="38100" dist="38100" dir="2700000" algn="tl">
                    <a:srgbClr val="000000">
                      <a:alpha val="43137"/>
                    </a:srgbClr>
                  </a:outerShdw>
                </a:effectLst>
              </a:rPr>
              <a:t>voluntaria</a:t>
            </a:r>
            <a:r>
              <a:rPr lang="en-US" sz="1900" dirty="0" smtClean="0">
                <a:effectLst>
                  <a:outerShdw blurRad="38100" dist="38100" dir="2700000" algn="tl">
                    <a:srgbClr val="000000">
                      <a:alpha val="43137"/>
                    </a:srgbClr>
                  </a:outerShdw>
                </a:effectLst>
              </a:rPr>
              <a:t> o </a:t>
            </a:r>
            <a:r>
              <a:rPr lang="en-US" sz="1900" dirty="0" err="1" smtClean="0">
                <a:effectLst>
                  <a:outerShdw blurRad="38100" dist="38100" dir="2700000" algn="tl">
                    <a:srgbClr val="000000">
                      <a:alpha val="43137"/>
                    </a:srgbClr>
                  </a:outerShdw>
                </a:effectLst>
              </a:rPr>
              <a:t>mediante</a:t>
            </a:r>
            <a:r>
              <a:rPr lang="en-US" sz="1900" dirty="0" smtClean="0">
                <a:effectLst>
                  <a:outerShdw blurRad="38100" dist="38100" dir="2700000" algn="tl">
                    <a:srgbClr val="000000">
                      <a:alpha val="43137"/>
                    </a:srgbClr>
                  </a:outerShdw>
                </a:effectLst>
              </a:rPr>
              <a:t> el </a:t>
            </a:r>
            <a:r>
              <a:rPr lang="en-US" sz="1900" dirty="0" err="1" smtClean="0">
                <a:effectLst>
                  <a:outerShdw blurRad="38100" dist="38100" dir="2700000" algn="tl">
                    <a:srgbClr val="000000">
                      <a:alpha val="43137"/>
                    </a:srgbClr>
                  </a:outerShdw>
                </a:effectLst>
              </a:rPr>
              <a:t>pago</a:t>
            </a:r>
            <a:r>
              <a:rPr lang="en-US" sz="1900" dirty="0" smtClean="0">
                <a:effectLst>
                  <a:outerShdw blurRad="38100" dist="38100" dir="2700000" algn="tl">
                    <a:srgbClr val="000000">
                      <a:alpha val="43137"/>
                    </a:srgbClr>
                  </a:outerShdw>
                </a:effectLst>
              </a:rPr>
              <a:t> de </a:t>
            </a:r>
            <a:r>
              <a:rPr lang="en-US" sz="1900" dirty="0" err="1" smtClean="0">
                <a:effectLst>
                  <a:outerShdw blurRad="38100" dist="38100" dir="2700000" algn="tl">
                    <a:srgbClr val="000000">
                      <a:alpha val="43137"/>
                    </a:srgbClr>
                  </a:outerShdw>
                </a:effectLst>
              </a:rPr>
              <a:t>una</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remuneración</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cualquier</a:t>
            </a:r>
            <a:r>
              <a:rPr lang="en-US" sz="1900" dirty="0" smtClean="0">
                <a:effectLst>
                  <a:outerShdw blurRad="38100" dist="38100" dir="2700000" algn="tl">
                    <a:srgbClr val="000000">
                      <a:alpha val="43137"/>
                    </a:srgbClr>
                  </a:outerShdw>
                </a:effectLst>
              </a:rPr>
              <a:t> sea el </a:t>
            </a:r>
            <a:r>
              <a:rPr lang="en-US" sz="1900" dirty="0" err="1" smtClean="0">
                <a:effectLst>
                  <a:outerShdw blurRad="38100" dist="38100" dir="2700000" algn="tl">
                    <a:srgbClr val="000000">
                      <a:alpha val="43137"/>
                    </a:srgbClr>
                  </a:outerShdw>
                </a:effectLst>
              </a:rPr>
              <a:t>acto</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que</a:t>
            </a:r>
            <a:r>
              <a:rPr lang="en-US" sz="1900" dirty="0" smtClean="0">
                <a:effectLst>
                  <a:outerShdw blurRad="38100" dist="38100" dir="2700000" algn="tl">
                    <a:srgbClr val="000000">
                      <a:alpha val="43137"/>
                    </a:srgbClr>
                  </a:outerShdw>
                </a:effectLst>
              </a:rPr>
              <a:t> le </a:t>
            </a:r>
          </a:p>
          <a:p>
            <a:pPr marL="609600" indent="-609600" algn="l" eaLnBrk="1" hangingPunct="1">
              <a:lnSpc>
                <a:spcPct val="80000"/>
              </a:lnSpc>
              <a:defRPr/>
            </a:pPr>
            <a:r>
              <a:rPr lang="en-US" sz="1900" dirty="0" err="1" smtClean="0">
                <a:effectLst>
                  <a:outerShdw blurRad="38100" dist="38100" dir="2700000" algn="tl">
                    <a:srgbClr val="000000">
                      <a:alpha val="43137"/>
                    </a:srgbClr>
                  </a:outerShdw>
                </a:effectLst>
              </a:rPr>
              <a:t>dé</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origen</a:t>
            </a:r>
            <a:r>
              <a:rPr lang="en-US" sz="1900" dirty="0" smtClean="0">
                <a:effectLst>
                  <a:outerShdw blurRad="38100" dist="38100" dir="2700000" algn="tl">
                    <a:srgbClr val="000000">
                      <a:alpha val="43137"/>
                    </a:srgbClr>
                  </a:outerShdw>
                </a:effectLst>
              </a:rPr>
              <a:t>.  </a:t>
            </a:r>
          </a:p>
          <a:p>
            <a:pPr marL="609600" indent="-609600" algn="l" eaLnBrk="1" hangingPunct="1">
              <a:lnSpc>
                <a:spcPct val="80000"/>
              </a:lnSpc>
              <a:defRPr/>
            </a:pPr>
            <a:endParaRPr lang="en-US" sz="1900" dirty="0" smtClean="0">
              <a:effectLst>
                <a:outerShdw blurRad="38100" dist="38100" dir="2700000" algn="tl">
                  <a:srgbClr val="000000">
                    <a:alpha val="43137"/>
                  </a:srgbClr>
                </a:outerShdw>
              </a:effectLst>
            </a:endParaRPr>
          </a:p>
          <a:p>
            <a:pPr marL="609600" indent="-609600" algn="l" eaLnBrk="1" hangingPunct="1">
              <a:lnSpc>
                <a:spcPct val="80000"/>
              </a:lnSpc>
              <a:buFontTx/>
              <a:buNone/>
              <a:defRPr/>
            </a:pPr>
            <a:endParaRPr lang="en-US" sz="1900" dirty="0" smtClean="0">
              <a:effectLst>
                <a:outerShdw blurRad="38100" dist="38100" dir="2700000" algn="tl">
                  <a:srgbClr val="000000">
                    <a:alpha val="43137"/>
                  </a:srgbClr>
                </a:outerShdw>
              </a:effectLst>
            </a:endParaRPr>
          </a:p>
          <a:p>
            <a:pPr marL="609600" indent="-609600" algn="l" eaLnBrk="1" hangingPunct="1">
              <a:lnSpc>
                <a:spcPct val="80000"/>
              </a:lnSpc>
              <a:buFontTx/>
              <a:buNone/>
              <a:defRPr/>
            </a:pPr>
            <a:r>
              <a:rPr lang="en-US" sz="1900" b="1" dirty="0" err="1" smtClean="0">
                <a:solidFill>
                  <a:srgbClr val="FFFF01"/>
                </a:solidFill>
                <a:effectLst>
                  <a:outerShdw blurRad="38100" dist="38100" dir="2700000" algn="tl">
                    <a:srgbClr val="000000">
                      <a:alpha val="43137"/>
                    </a:srgbClr>
                  </a:outerShdw>
                </a:effectLst>
              </a:rPr>
              <a:t>Puede</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haber</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contrato</a:t>
            </a:r>
            <a:r>
              <a:rPr lang="en-US" sz="1900" b="1" dirty="0" smtClean="0">
                <a:solidFill>
                  <a:srgbClr val="FFFF01"/>
                </a:solidFill>
                <a:effectLst>
                  <a:outerShdw blurRad="38100" dist="38100" dir="2700000" algn="tl">
                    <a:srgbClr val="000000">
                      <a:alpha val="43137"/>
                    </a:srgbClr>
                  </a:outerShdw>
                </a:effectLst>
              </a:rPr>
              <a:t> de </a:t>
            </a:r>
            <a:r>
              <a:rPr lang="en-US" sz="1900" b="1" dirty="0" err="1" smtClean="0">
                <a:solidFill>
                  <a:srgbClr val="FFFF01"/>
                </a:solidFill>
                <a:effectLst>
                  <a:outerShdw blurRad="38100" dist="38100" dir="2700000" algn="tl">
                    <a:srgbClr val="000000">
                      <a:alpha val="43137"/>
                    </a:srgbClr>
                  </a:outerShdw>
                </a:effectLst>
              </a:rPr>
              <a:t>trabajo</a:t>
            </a:r>
            <a:r>
              <a:rPr lang="en-US" sz="1900" b="1" dirty="0" smtClean="0">
                <a:solidFill>
                  <a:srgbClr val="FFFF01"/>
                </a:solidFill>
                <a:effectLst>
                  <a:outerShdw blurRad="38100" dist="38100" dir="2700000" algn="tl">
                    <a:srgbClr val="000000">
                      <a:alpha val="43137"/>
                    </a:srgbClr>
                  </a:outerShdw>
                </a:effectLst>
              </a:rPr>
              <a:t> sin </a:t>
            </a:r>
            <a:r>
              <a:rPr lang="en-US" sz="1900" b="1" dirty="0" err="1" smtClean="0">
                <a:solidFill>
                  <a:srgbClr val="FFFF01"/>
                </a:solidFill>
                <a:effectLst>
                  <a:outerShdw blurRad="38100" dist="38100" dir="2700000" algn="tl">
                    <a:srgbClr val="000000">
                      <a:alpha val="43137"/>
                    </a:srgbClr>
                  </a:outerShdw>
                </a:effectLst>
              </a:rPr>
              <a:t>relación</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laboral</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por</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ejemplo</a:t>
            </a:r>
            <a:r>
              <a:rPr lang="en-US" sz="1900" b="1" dirty="0" smtClean="0">
                <a:solidFill>
                  <a:srgbClr val="FFFF01"/>
                </a:solidFill>
                <a:effectLst>
                  <a:outerShdw blurRad="38100" dist="38100" dir="2700000" algn="tl">
                    <a:srgbClr val="000000">
                      <a:alpha val="43137"/>
                    </a:srgbClr>
                  </a:outerShdw>
                </a:effectLst>
              </a:rPr>
              <a:t> </a:t>
            </a:r>
            <a:r>
              <a:rPr lang="en-US" sz="1900" b="1" dirty="0" err="1" smtClean="0">
                <a:solidFill>
                  <a:srgbClr val="FFFF01"/>
                </a:solidFill>
                <a:effectLst>
                  <a:outerShdw blurRad="38100" dist="38100" dir="2700000" algn="tl">
                    <a:srgbClr val="000000">
                      <a:alpha val="43137"/>
                    </a:srgbClr>
                  </a:outerShdw>
                </a:effectLst>
              </a:rPr>
              <a:t>cuando</a:t>
            </a:r>
            <a:r>
              <a:rPr lang="en-US" sz="1900" b="1" dirty="0" smtClean="0">
                <a:solidFill>
                  <a:srgbClr val="FFFF01"/>
                </a:solidFill>
                <a:effectLst>
                  <a:outerShdw blurRad="38100" dist="38100" dir="2700000" algn="tl">
                    <a:srgbClr val="000000">
                      <a:alpha val="43137"/>
                    </a:srgbClr>
                  </a:outerShdw>
                </a:effectLst>
              </a:rPr>
              <a:t> </a:t>
            </a:r>
          </a:p>
          <a:p>
            <a:pPr marL="609600" indent="-609600" algn="l" eaLnBrk="1" hangingPunct="1">
              <a:lnSpc>
                <a:spcPct val="80000"/>
              </a:lnSpc>
              <a:buFontTx/>
              <a:buNone/>
              <a:defRPr/>
            </a:pPr>
            <a:r>
              <a:rPr lang="en-US" sz="1900" b="1" dirty="0" smtClean="0">
                <a:solidFill>
                  <a:srgbClr val="FFFF01"/>
                </a:solidFill>
                <a:effectLst>
                  <a:outerShdw blurRad="38100" dist="38100" dir="2700000" algn="tl">
                    <a:srgbClr val="000000">
                      <a:alpha val="43137"/>
                    </a:srgbClr>
                  </a:outerShdw>
                </a:effectLst>
              </a:rPr>
              <a:t>no se </a:t>
            </a:r>
            <a:r>
              <a:rPr lang="en-US" sz="1900" b="1" dirty="0" err="1" smtClean="0">
                <a:solidFill>
                  <a:srgbClr val="FFFF01"/>
                </a:solidFill>
                <a:effectLst>
                  <a:outerShdw blurRad="38100" dist="38100" dir="2700000" algn="tl">
                    <a:srgbClr val="000000">
                      <a:alpha val="43137"/>
                    </a:srgbClr>
                  </a:outerShdw>
                </a:effectLst>
              </a:rPr>
              <a:t>ejecuta</a:t>
            </a:r>
            <a:r>
              <a:rPr lang="en-US" sz="1900" b="1" dirty="0" smtClean="0">
                <a:solidFill>
                  <a:srgbClr val="FFFF01"/>
                </a:solidFill>
                <a:effectLst>
                  <a:outerShdw blurRad="38100" dist="38100" dir="2700000" algn="tl">
                    <a:srgbClr val="000000">
                      <a:alpha val="43137"/>
                    </a:srgbClr>
                  </a:outerShdw>
                </a:effectLst>
              </a:rPr>
              <a:t> la </a:t>
            </a:r>
            <a:r>
              <a:rPr lang="en-US" sz="1900" b="1" dirty="0" err="1" smtClean="0">
                <a:solidFill>
                  <a:srgbClr val="FFFF01"/>
                </a:solidFill>
                <a:effectLst>
                  <a:outerShdw blurRad="38100" dist="38100" dir="2700000" algn="tl">
                    <a:srgbClr val="000000">
                      <a:alpha val="43137"/>
                    </a:srgbClr>
                  </a:outerShdw>
                </a:effectLst>
              </a:rPr>
              <a:t>prestación</a:t>
            </a:r>
            <a:r>
              <a:rPr lang="en-US" sz="1900" b="1" dirty="0" smtClean="0">
                <a:solidFill>
                  <a:srgbClr val="FFFF01"/>
                </a:solidFill>
                <a:effectLst>
                  <a:outerShdw blurRad="38100" dist="38100" dir="2700000" algn="tl">
                    <a:srgbClr val="000000">
                      <a:alpha val="43137"/>
                    </a:srgbClr>
                  </a:outerShdw>
                </a:effectLst>
              </a:rPr>
              <a:t>.</a:t>
            </a:r>
          </a:p>
          <a:p>
            <a:pPr marL="609600" indent="-609600" algn="l" eaLnBrk="1" hangingPunct="1">
              <a:lnSpc>
                <a:spcPct val="80000"/>
              </a:lnSpc>
              <a:buFontTx/>
              <a:buNone/>
              <a:defRPr/>
            </a:pPr>
            <a:endParaRPr lang="en-US" sz="1900" dirty="0" smtClean="0">
              <a:solidFill>
                <a:schemeClr val="hlink"/>
              </a:solidFill>
              <a:effectLst>
                <a:outerShdw blurRad="38100" dist="38100" dir="2700000" algn="tl">
                  <a:srgbClr val="000000">
                    <a:alpha val="43137"/>
                  </a:srgbClr>
                </a:outerShdw>
              </a:effectLst>
            </a:endParaRPr>
          </a:p>
          <a:p>
            <a:pPr marL="609600" indent="-609600" algn="l" eaLnBrk="1" hangingPunct="1">
              <a:lnSpc>
                <a:spcPct val="80000"/>
              </a:lnSpc>
              <a:buFontTx/>
              <a:buNone/>
              <a:defRPr/>
            </a:pPr>
            <a:r>
              <a:rPr lang="en-US" sz="1900" b="1" dirty="0" err="1" smtClean="0">
                <a:solidFill>
                  <a:srgbClr val="00FF00"/>
                </a:solidFill>
                <a:effectLst>
                  <a:outerShdw blurRad="38100" dist="38100" dir="2700000" algn="tl">
                    <a:srgbClr val="000000">
                      <a:alpha val="43137"/>
                    </a:srgbClr>
                  </a:outerShdw>
                </a:effectLst>
              </a:rPr>
              <a:t>Efectos</a:t>
            </a:r>
            <a:r>
              <a:rPr lang="en-US" sz="1900" b="1" dirty="0" smtClean="0">
                <a:solidFill>
                  <a:srgbClr val="00FF00"/>
                </a:solidFill>
                <a:effectLst>
                  <a:outerShdw blurRad="38100" dist="38100" dir="2700000" algn="tl">
                    <a:srgbClr val="000000">
                      <a:alpha val="43137"/>
                    </a:srgbClr>
                  </a:outerShdw>
                </a:effectLst>
              </a:rPr>
              <a:t> del </a:t>
            </a:r>
            <a:r>
              <a:rPr lang="en-US" sz="1900" b="1" dirty="0" err="1" smtClean="0">
                <a:solidFill>
                  <a:srgbClr val="00FF00"/>
                </a:solidFill>
                <a:effectLst>
                  <a:outerShdw blurRad="38100" dist="38100" dir="2700000" algn="tl">
                    <a:srgbClr val="000000">
                      <a:alpha val="43137"/>
                    </a:srgbClr>
                  </a:outerShdw>
                </a:effectLst>
              </a:rPr>
              <a:t>contrato</a:t>
            </a:r>
            <a:r>
              <a:rPr lang="en-US" sz="1900" b="1" dirty="0" smtClean="0">
                <a:solidFill>
                  <a:srgbClr val="00FF00"/>
                </a:solidFill>
                <a:effectLst>
                  <a:outerShdw blurRad="38100" dist="38100" dir="2700000" algn="tl">
                    <a:srgbClr val="000000">
                      <a:alpha val="43137"/>
                    </a:srgbClr>
                  </a:outerShdw>
                </a:effectLst>
              </a:rPr>
              <a:t> sin </a:t>
            </a:r>
            <a:r>
              <a:rPr lang="en-US" sz="1900" b="1" dirty="0" err="1" smtClean="0">
                <a:solidFill>
                  <a:srgbClr val="00FF00"/>
                </a:solidFill>
                <a:effectLst>
                  <a:outerShdw blurRad="38100" dist="38100" dir="2700000" algn="tl">
                    <a:srgbClr val="000000">
                      <a:alpha val="43137"/>
                    </a:srgbClr>
                  </a:outerShdw>
                </a:effectLst>
              </a:rPr>
              <a:t>relación</a:t>
            </a:r>
            <a:r>
              <a:rPr lang="en-US" sz="1900" b="1" dirty="0" smtClean="0">
                <a:solidFill>
                  <a:srgbClr val="00FF00"/>
                </a:solidFill>
                <a:effectLst>
                  <a:outerShdw blurRad="38100" dist="38100" dir="2700000" algn="tl">
                    <a:srgbClr val="000000">
                      <a:alpha val="43137"/>
                    </a:srgbClr>
                  </a:outerShdw>
                </a:effectLst>
              </a:rPr>
              <a:t> de </a:t>
            </a:r>
            <a:r>
              <a:rPr lang="en-US" sz="1900" b="1" dirty="0" err="1" smtClean="0">
                <a:solidFill>
                  <a:srgbClr val="00FF00"/>
                </a:solidFill>
                <a:effectLst>
                  <a:outerShdw blurRad="38100" dist="38100" dir="2700000" algn="tl">
                    <a:srgbClr val="000000">
                      <a:alpha val="43137"/>
                    </a:srgbClr>
                  </a:outerShdw>
                </a:effectLst>
              </a:rPr>
              <a:t>trabajo</a:t>
            </a:r>
            <a:endParaRPr lang="en-US" sz="1900" b="1" dirty="0" smtClean="0">
              <a:solidFill>
                <a:srgbClr val="00FF00"/>
              </a:solidFill>
              <a:effectLst>
                <a:outerShdw blurRad="38100" dist="38100" dir="2700000" algn="tl">
                  <a:srgbClr val="000000">
                    <a:alpha val="43137"/>
                  </a:srgbClr>
                </a:outerShdw>
              </a:effectLst>
            </a:endParaRPr>
          </a:p>
          <a:p>
            <a:pPr marL="609600" indent="-609600" algn="l" eaLnBrk="1" hangingPunct="1">
              <a:lnSpc>
                <a:spcPct val="80000"/>
              </a:lnSpc>
              <a:buFontTx/>
              <a:buNone/>
              <a:defRPr/>
            </a:pPr>
            <a:r>
              <a:rPr lang="en-US" sz="1900" dirty="0" smtClean="0">
                <a:effectLst>
                  <a:outerShdw blurRad="38100" dist="38100" dir="2700000" algn="tl">
                    <a:srgbClr val="000000">
                      <a:alpha val="43137"/>
                    </a:srgbClr>
                  </a:outerShdw>
                </a:effectLst>
              </a:rPr>
              <a:t>Ante </a:t>
            </a:r>
            <a:r>
              <a:rPr lang="en-US" sz="1900" dirty="0" err="1" smtClean="0">
                <a:effectLst>
                  <a:outerShdw blurRad="38100" dist="38100" dir="2700000" algn="tl">
                    <a:srgbClr val="000000">
                      <a:alpha val="43137"/>
                    </a:srgbClr>
                  </a:outerShdw>
                </a:effectLst>
              </a:rPr>
              <a:t>incumplimiento</a:t>
            </a:r>
            <a:r>
              <a:rPr lang="en-US" sz="1900" dirty="0" smtClean="0">
                <a:effectLst>
                  <a:outerShdw blurRad="38100" dist="38100" dir="2700000" algn="tl">
                    <a:srgbClr val="000000">
                      <a:alpha val="43137"/>
                    </a:srgbClr>
                  </a:outerShdw>
                </a:effectLst>
              </a:rPr>
              <a:t> del </a:t>
            </a:r>
            <a:r>
              <a:rPr lang="en-US" sz="1900" dirty="0" err="1" smtClean="0">
                <a:effectLst>
                  <a:outerShdw blurRad="38100" dist="38100" dir="2700000" algn="tl">
                    <a:srgbClr val="000000">
                      <a:alpha val="43137"/>
                    </a:srgbClr>
                  </a:outerShdw>
                </a:effectLst>
              </a:rPr>
              <a:t>empleador</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dará</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lugar</a:t>
            </a:r>
            <a:r>
              <a:rPr lang="en-US" sz="1900" dirty="0" smtClean="0">
                <a:effectLst>
                  <a:outerShdw blurRad="38100" dist="38100" dir="2700000" algn="tl">
                    <a:srgbClr val="000000">
                      <a:alpha val="43137"/>
                    </a:srgbClr>
                  </a:outerShdw>
                </a:effectLst>
              </a:rPr>
              <a:t> a </a:t>
            </a:r>
            <a:r>
              <a:rPr lang="en-US" sz="1900" dirty="0" err="1" smtClean="0">
                <a:effectLst>
                  <a:outerShdw blurRad="38100" dist="38100" dir="2700000" algn="tl">
                    <a:srgbClr val="000000">
                      <a:alpha val="43137"/>
                    </a:srgbClr>
                  </a:outerShdw>
                </a:effectLst>
              </a:rPr>
              <a:t>una</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indemnización</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que</a:t>
            </a:r>
            <a:r>
              <a:rPr lang="en-US" sz="1900" dirty="0" smtClean="0">
                <a:effectLst>
                  <a:outerShdw blurRad="38100" dist="38100" dir="2700000" algn="tl">
                    <a:srgbClr val="000000">
                      <a:alpha val="43137"/>
                    </a:srgbClr>
                  </a:outerShdw>
                </a:effectLst>
              </a:rPr>
              <a:t> no </a:t>
            </a:r>
          </a:p>
          <a:p>
            <a:pPr marL="609600" indent="-609600" algn="l" eaLnBrk="1" hangingPunct="1">
              <a:lnSpc>
                <a:spcPct val="80000"/>
              </a:lnSpc>
              <a:buFontTx/>
              <a:buNone/>
              <a:defRPr/>
            </a:pPr>
            <a:r>
              <a:rPr lang="en-US" sz="1900" dirty="0" err="1" smtClean="0">
                <a:effectLst>
                  <a:outerShdw blurRad="38100" dist="38100" dir="2700000" algn="tl">
                    <a:srgbClr val="000000">
                      <a:alpha val="43137"/>
                    </a:srgbClr>
                  </a:outerShdw>
                </a:effectLst>
              </a:rPr>
              <a:t>podrá</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ser</a:t>
            </a:r>
            <a:r>
              <a:rPr lang="en-US" sz="1900" dirty="0" smtClean="0">
                <a:effectLst>
                  <a:outerShdw blurRad="38100" dist="38100" dir="2700000" algn="tl">
                    <a:srgbClr val="000000">
                      <a:alpha val="43137"/>
                    </a:srgbClr>
                  </a:outerShdw>
                </a:effectLst>
              </a:rPr>
              <a:t> inferior a un </a:t>
            </a:r>
            <a:r>
              <a:rPr lang="en-US" sz="1900" dirty="0" err="1" smtClean="0">
                <a:effectLst>
                  <a:outerShdw blurRad="38100" dist="38100" dir="2700000" algn="tl">
                    <a:srgbClr val="000000">
                      <a:alpha val="43137"/>
                    </a:srgbClr>
                  </a:outerShdw>
                </a:effectLst>
              </a:rPr>
              <a:t>mes</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dela</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remuneración</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convenida</a:t>
            </a:r>
            <a:r>
              <a:rPr lang="en-US" sz="1900" dirty="0" smtClean="0">
                <a:effectLst>
                  <a:outerShdw blurRad="38100" dist="38100" dir="2700000" algn="tl">
                    <a:srgbClr val="000000">
                      <a:alpha val="43137"/>
                    </a:srgbClr>
                  </a:outerShdw>
                </a:effectLst>
              </a:rPr>
              <a:t>, o </a:t>
            </a:r>
            <a:r>
              <a:rPr lang="en-US" sz="1900" dirty="0" err="1" smtClean="0">
                <a:effectLst>
                  <a:outerShdw blurRad="38100" dist="38100" dir="2700000" algn="tl">
                    <a:srgbClr val="000000">
                      <a:alpha val="43137"/>
                    </a:srgbClr>
                  </a:outerShdw>
                </a:effectLst>
              </a:rPr>
              <a:t>que</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corresponda</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por</a:t>
            </a:r>
            <a:r>
              <a:rPr lang="en-US" sz="1900" dirty="0" smtClean="0">
                <a:effectLst>
                  <a:outerShdw blurRad="38100" dist="38100" dir="2700000" algn="tl">
                    <a:srgbClr val="000000">
                      <a:alpha val="43137"/>
                    </a:srgbClr>
                  </a:outerShdw>
                </a:effectLst>
              </a:rPr>
              <a:t> </a:t>
            </a:r>
          </a:p>
          <a:p>
            <a:pPr marL="609600" indent="-609600" algn="l" eaLnBrk="1" hangingPunct="1">
              <a:lnSpc>
                <a:spcPct val="80000"/>
              </a:lnSpc>
              <a:buFontTx/>
              <a:buNone/>
              <a:defRPr/>
            </a:pPr>
            <a:r>
              <a:rPr lang="en-US" sz="1900" dirty="0" err="1" smtClean="0">
                <a:effectLst>
                  <a:outerShdw blurRad="38100" dist="38100" dir="2700000" algn="tl">
                    <a:srgbClr val="000000">
                      <a:alpha val="43137"/>
                    </a:srgbClr>
                  </a:outerShdw>
                </a:effectLst>
              </a:rPr>
              <a:t>convenio</a:t>
            </a:r>
            <a:r>
              <a:rPr lang="en-US" sz="1900" dirty="0" smtClean="0">
                <a:effectLst>
                  <a:outerShdw blurRad="38100" dist="38100" dir="2700000" algn="tl">
                    <a:srgbClr val="000000">
                      <a:alpha val="43137"/>
                    </a:srgbClr>
                  </a:outerShdw>
                </a:effectLst>
              </a:rPr>
              <a:t> </a:t>
            </a:r>
            <a:r>
              <a:rPr lang="en-US" sz="1900" dirty="0" err="1" smtClean="0">
                <a:effectLst>
                  <a:outerShdw blurRad="38100" dist="38100" dir="2700000" algn="tl">
                    <a:srgbClr val="000000">
                      <a:alpha val="43137"/>
                    </a:srgbClr>
                  </a:outerShdw>
                </a:effectLst>
              </a:rPr>
              <a:t>colectivo</a:t>
            </a:r>
            <a:r>
              <a:rPr lang="en-US" sz="1900" dirty="0" smtClean="0">
                <a:effectLst>
                  <a:outerShdw blurRad="38100" dist="38100" dir="2700000" algn="tl">
                    <a:srgbClr val="000000">
                      <a:alpha val="43137"/>
                    </a:srgbClr>
                  </a:outerShdw>
                </a:effectLst>
              </a:rPr>
              <a:t>. (art.24 LCT)</a:t>
            </a:r>
          </a:p>
          <a:p>
            <a:pPr marL="609600" indent="-609600" algn="l" eaLnBrk="1" hangingPunct="1">
              <a:lnSpc>
                <a:spcPct val="80000"/>
              </a:lnSpc>
              <a:buFontTx/>
              <a:buNone/>
              <a:defRPr/>
            </a:pPr>
            <a:endParaRPr lang="en-US" sz="1600" dirty="0" smtClean="0"/>
          </a:p>
          <a:p>
            <a:pPr marL="609600" indent="-609600" algn="l" eaLnBrk="1" hangingPunct="1">
              <a:lnSpc>
                <a:spcPct val="80000"/>
              </a:lnSpc>
              <a:buFontTx/>
              <a:buNone/>
              <a:defRPr/>
            </a:pPr>
            <a:endParaRPr lang="en-US" sz="1600" dirty="0" smtClean="0"/>
          </a:p>
          <a:p>
            <a:pPr marL="609600" indent="-609600" algn="l" eaLnBrk="1" hangingPunct="1">
              <a:lnSpc>
                <a:spcPct val="80000"/>
              </a:lnSpc>
              <a:buFontTx/>
              <a:buNone/>
              <a:defRPr/>
            </a:pPr>
            <a:endParaRPr lang="en-US" sz="1600" dirty="0" smtClean="0"/>
          </a:p>
          <a:p>
            <a:pPr marL="609600" indent="-609600" algn="l" eaLnBrk="1" hangingPunct="1">
              <a:lnSpc>
                <a:spcPct val="80000"/>
              </a:lnSpc>
              <a:buFontTx/>
              <a:buNone/>
              <a:defRPr/>
            </a:pPr>
            <a:endParaRPr lang="en-US" sz="1600" dirty="0" smtClean="0"/>
          </a:p>
          <a:p>
            <a:pPr marL="609600" indent="-609600" algn="l" eaLnBrk="1" hangingPunct="1">
              <a:lnSpc>
                <a:spcPct val="80000"/>
              </a:lnSpc>
              <a:buFontTx/>
              <a:buNone/>
              <a:defRPr/>
            </a:pPr>
            <a:endParaRPr lang="en-US" sz="1400" dirty="0" smtClean="0"/>
          </a:p>
          <a:p>
            <a:pPr marL="609600" indent="-609600" algn="l" eaLnBrk="1" hangingPunct="1">
              <a:lnSpc>
                <a:spcPct val="80000"/>
              </a:lnSpc>
              <a:buFontTx/>
              <a:buNone/>
              <a:defRPr/>
            </a:pPr>
            <a:endParaRPr lang="en-US" sz="1400" dirty="0" smtClean="0"/>
          </a:p>
          <a:p>
            <a:pPr marL="609600" indent="-609600" algn="l" eaLnBrk="1" hangingPunct="1">
              <a:lnSpc>
                <a:spcPct val="80000"/>
              </a:lnSpc>
              <a:buFontTx/>
              <a:buNone/>
              <a:defRPr/>
            </a:pPr>
            <a:r>
              <a:rPr lang="en-US" sz="1400" dirty="0" smtClean="0"/>
              <a:t>	</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797441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4755" name="Rectangle 3"/>
          <p:cNvSpPr>
            <a:spLocks noGrp="1" noChangeArrowheads="1"/>
          </p:cNvSpPr>
          <p:nvPr>
            <p:ph type="subTitle" idx="1"/>
          </p:nvPr>
        </p:nvSpPr>
        <p:spPr>
          <a:xfrm>
            <a:off x="685800" y="1371600"/>
            <a:ext cx="7772400" cy="4876800"/>
          </a:xfrm>
        </p:spPr>
        <p:txBody>
          <a:bodyPr/>
          <a:lstStyle/>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PRESUNCIÓN DE EXISTENCIA DEL CONTRATO DE TRABAJO</a:t>
            </a:r>
          </a:p>
          <a:p>
            <a:pPr marL="609600" indent="-609600" algn="l" eaLnBrk="1" hangingPunct="1">
              <a:defRPr/>
            </a:pPr>
            <a:endParaRPr lang="en-US" sz="1800" b="1"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Art. 23 LCT –</a:t>
            </a:r>
            <a:r>
              <a:rPr lang="en-US" sz="1800" dirty="0" smtClean="0">
                <a:solidFill>
                  <a:srgbClr val="00FFCC"/>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hecho</a:t>
            </a:r>
            <a:r>
              <a:rPr lang="en-US" sz="1800" dirty="0" smtClean="0">
                <a:effectLst>
                  <a:outerShdw blurRad="38100" dist="38100" dir="2700000" algn="tl">
                    <a:srgbClr val="000000">
                      <a:alpha val="43137"/>
                    </a:srgbClr>
                  </a:outerShdw>
                </a:effectLst>
              </a:rPr>
              <a:t> de la </a:t>
            </a:r>
            <a:r>
              <a:rPr lang="en-US" sz="1800" dirty="0" err="1" smtClean="0">
                <a:effectLst>
                  <a:outerShdw blurRad="38100" dist="38100" dir="2700000" algn="tl">
                    <a:srgbClr val="000000">
                      <a:alpha val="43137"/>
                    </a:srgbClr>
                  </a:outerShdw>
                </a:effectLst>
              </a:rPr>
              <a:t>prestación</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servicios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hace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presumir</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existencia</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smtClean="0">
                <a:effectLst>
                  <a:outerShdw blurRad="38100" dist="38100" dir="2700000" algn="tl">
                    <a:srgbClr val="000000">
                      <a:alpha val="43137"/>
                    </a:srgbClr>
                  </a:outerShdw>
                </a:effectLst>
              </a:rPr>
              <a:t>de un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salvo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circunstancias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relaciones</a:t>
            </a:r>
            <a:r>
              <a:rPr lang="en-US" sz="1800" dirty="0" smtClean="0">
                <a:effectLst>
                  <a:outerShdw blurRad="38100" dist="38100" dir="2700000" algn="tl">
                    <a:srgbClr val="000000">
                      <a:alpha val="43137"/>
                    </a:srgbClr>
                  </a:outerShdw>
                </a:effectLst>
              </a:rPr>
              <a:t> o </a:t>
            </a:r>
          </a:p>
          <a:p>
            <a:pPr marL="609600" indent="-609600" algn="l" eaLnBrk="1" hangingPunct="1">
              <a:defRPr/>
            </a:pPr>
            <a:r>
              <a:rPr lang="en-US" sz="1800" dirty="0" err="1" smtClean="0">
                <a:effectLst>
                  <a:outerShdw blurRad="38100" dist="38100" dir="2700000" algn="tl">
                    <a:srgbClr val="000000">
                      <a:alpha val="43137"/>
                    </a:srgbClr>
                  </a:outerShdw>
                </a:effectLst>
              </a:rPr>
              <a:t>causas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lo </a:t>
            </a:r>
            <a:r>
              <a:rPr lang="en-US" sz="1800" dirty="0" err="1" smtClean="0">
                <a:effectLst>
                  <a:outerShdw blurRad="38100" dist="38100" dir="2700000" algn="tl">
                    <a:srgbClr val="000000">
                      <a:alpha val="43137"/>
                    </a:srgbClr>
                  </a:outerShdw>
                </a:effectLst>
              </a:rPr>
              <a:t>motiven</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demostrase</a:t>
            </a:r>
            <a:r>
              <a:rPr lang="en-US" sz="1800" dirty="0" smtClean="0">
                <a:effectLst>
                  <a:outerShdw blurRad="38100" dist="38100" dir="2700000" algn="tl">
                    <a:srgbClr val="000000">
                      <a:alpha val="43137"/>
                    </a:srgbClr>
                  </a:outerShdw>
                </a:effectLst>
              </a:rPr>
              <a:t> lo </a:t>
            </a:r>
            <a:r>
              <a:rPr lang="en-US" sz="1800" dirty="0" err="1" smtClean="0">
                <a:effectLst>
                  <a:outerShdw blurRad="38100" dist="38100" dir="2700000" algn="tl">
                    <a:srgbClr val="000000">
                      <a:alpha val="43137"/>
                    </a:srgbClr>
                  </a:outerShdw>
                </a:effectLst>
              </a:rPr>
              <a:t>contrario</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err="1" smtClean="0">
                <a:effectLst>
                  <a:outerShdw blurRad="38100" dist="38100" dir="2700000" algn="tl">
                    <a:srgbClr val="000000">
                      <a:alpha val="43137"/>
                    </a:srgbClr>
                  </a:outerShdw>
                </a:effectLst>
              </a:rPr>
              <a:t>Esa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presunción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operará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igualmente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aún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cuando</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utilicen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figuras</a:t>
            </a:r>
            <a:r>
              <a:rPr lang="en-US" sz="1800" dirty="0" smtClean="0">
                <a:effectLst>
                  <a:outerShdw blurRad="38100" dist="38100" dir="2700000" algn="tl">
                    <a:srgbClr val="000000">
                      <a:alpha val="43137"/>
                    </a:srgbClr>
                  </a:outerShdw>
                </a:effectLst>
              </a:rPr>
              <a:t> no </a:t>
            </a:r>
          </a:p>
          <a:p>
            <a:pPr marL="609600" indent="-609600" algn="l" eaLnBrk="1" hangingPunct="1">
              <a:defRPr/>
            </a:pPr>
            <a:r>
              <a:rPr lang="en-US" sz="1800" dirty="0" err="1" smtClean="0">
                <a:effectLst>
                  <a:outerShdw blurRad="38100" dist="38100" dir="2700000" algn="tl">
                    <a:srgbClr val="000000">
                      <a:alpha val="43137"/>
                    </a:srgbClr>
                  </a:outerShdw>
                </a:effectLst>
              </a:rPr>
              <a:t>laborales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caracterizar</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y en </a:t>
            </a:r>
            <a:r>
              <a:rPr lang="en-US" sz="1800" dirty="0" err="1" smtClean="0">
                <a:effectLst>
                  <a:outerShdw blurRad="38100" dist="38100" dir="2700000" algn="tl">
                    <a:srgbClr val="000000">
                      <a:alpha val="43137"/>
                    </a:srgbClr>
                  </a:outerShdw>
                </a:effectLst>
              </a:rPr>
              <a:t>tanto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circunstancias</a:t>
            </a:r>
            <a:r>
              <a:rPr lang="en-US" sz="1800" dirty="0" smtClean="0">
                <a:effectLst>
                  <a:outerShdw blurRad="38100" dist="38100" dir="2700000" algn="tl">
                    <a:srgbClr val="000000">
                      <a:alpha val="43137"/>
                    </a:srgbClr>
                  </a:outerShdw>
                </a:effectLst>
              </a:rPr>
              <a:t> no </a:t>
            </a:r>
          </a:p>
          <a:p>
            <a:pPr marL="609600" indent="-609600" algn="l" eaLnBrk="1" hangingPunct="1">
              <a:defRPr/>
            </a:pPr>
            <a:r>
              <a:rPr lang="en-US" sz="1800" dirty="0" smtClean="0">
                <a:effectLst>
                  <a:outerShdw blurRad="38100" dist="38100" dir="2700000" algn="tl">
                    <a:srgbClr val="000000">
                      <a:alpha val="43137"/>
                    </a:srgbClr>
                  </a:outerShdw>
                </a:effectLst>
              </a:rPr>
              <a:t>sea dado de </a:t>
            </a:r>
            <a:r>
              <a:rPr lang="en-US" sz="1800" dirty="0" err="1" smtClean="0">
                <a:effectLst>
                  <a:outerShdw blurRad="38100" dist="38100" dir="2700000" algn="tl">
                    <a:srgbClr val="000000">
                      <a:alpha val="43137"/>
                    </a:srgbClr>
                  </a:outerShdw>
                </a:effectLst>
              </a:rPr>
              <a:t>calificar</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empresario</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quien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presta</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servicio</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600" dirty="0" smtClean="0"/>
          </a:p>
          <a:p>
            <a:pPr marL="609600" indent="-609600" algn="l" eaLnBrk="1" hangingPunct="1">
              <a:defRPr/>
            </a:pPr>
            <a:endParaRPr lang="en-US" sz="1600" dirty="0" smtClean="0"/>
          </a:p>
          <a:p>
            <a:pPr marL="609600" indent="-609600" algn="l" eaLnBrk="1" hangingPunct="1">
              <a:defRPr/>
            </a:pPr>
            <a:endParaRPr lang="en-US" sz="1600" dirty="0" smtClean="0"/>
          </a:p>
          <a:p>
            <a:pPr marL="609600" indent="-609600" algn="l" eaLnBrk="1" hangingPunct="1">
              <a:defRPr/>
            </a:pPr>
            <a:endParaRPr lang="en-US" sz="1600" dirty="0" smtClean="0"/>
          </a:p>
          <a:p>
            <a:pPr marL="609600" indent="-609600" algn="l" eaLnBrk="1" hangingPunct="1">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833847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1683" name="Rectangle 3"/>
          <p:cNvSpPr>
            <a:spLocks noGrp="1" noChangeArrowheads="1"/>
          </p:cNvSpPr>
          <p:nvPr>
            <p:ph type="subTitle" idx="1"/>
          </p:nvPr>
        </p:nvSpPr>
        <p:spPr>
          <a:xfrm>
            <a:off x="685800" y="1371600"/>
            <a:ext cx="7772400" cy="4876800"/>
          </a:xfrm>
        </p:spPr>
        <p:txBody>
          <a:bodyPr/>
          <a:lstStyle/>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FORMA DEL CONTRATO</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Art. 48 LCT –</a:t>
            </a:r>
            <a:r>
              <a:rPr lang="en-US" sz="1800" dirty="0" smtClean="0">
                <a:solidFill>
                  <a:srgbClr val="00FFCC"/>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Las </a:t>
            </a:r>
            <a:r>
              <a:rPr lang="en-US" sz="1800" dirty="0" err="1" smtClean="0">
                <a:effectLst>
                  <a:outerShdw blurRad="38100" dist="38100" dir="2700000" algn="tl">
                    <a:srgbClr val="000000">
                      <a:alpha val="43137"/>
                    </a:srgbClr>
                  </a:outerShdw>
                </a:effectLst>
              </a:rPr>
              <a:t>partes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podrán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escoger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sobre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formas</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observar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para</a:t>
            </a:r>
            <a:r>
              <a:rPr lang="en-US" sz="1800" dirty="0" smtClean="0">
                <a:effectLst>
                  <a:outerShdw blurRad="38100" dist="38100" dir="2700000" algn="tl">
                    <a:srgbClr val="000000">
                      <a:alpha val="43137"/>
                    </a:srgbClr>
                  </a:outerShdw>
                </a:effectLst>
              </a:rPr>
              <a:t> la </a:t>
            </a:r>
          </a:p>
          <a:p>
            <a:pPr marL="609600" indent="-609600" algn="l" eaLnBrk="1" hangingPunct="1">
              <a:defRPr/>
            </a:pPr>
            <a:r>
              <a:rPr lang="en-US" sz="1800" dirty="0" err="1" smtClean="0">
                <a:effectLst>
                  <a:outerShdw blurRad="38100" dist="38100" dir="2700000" algn="tl">
                    <a:srgbClr val="000000">
                      <a:alpha val="43137"/>
                    </a:srgbClr>
                  </a:outerShdw>
                </a:effectLst>
              </a:rPr>
              <a:t>celebración</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salco</a:t>
            </a:r>
            <a:r>
              <a:rPr lang="en-US" sz="1800" dirty="0" smtClean="0">
                <a:effectLst>
                  <a:outerShdw blurRad="38100" dist="38100" dir="2700000" algn="tl">
                    <a:srgbClr val="000000">
                      <a:alpha val="43137"/>
                    </a:srgbClr>
                  </a:outerShdw>
                </a:effectLst>
              </a:rPr>
              <a:t> lo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dispongan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leyes</a:t>
            </a:r>
            <a:r>
              <a:rPr lang="en-US" sz="1800" dirty="0" smtClean="0">
                <a:effectLst>
                  <a:outerShdw blurRad="38100" dist="38100" dir="2700000" algn="tl">
                    <a:srgbClr val="000000">
                      <a:alpha val="43137"/>
                    </a:srgbClr>
                  </a:outerShdw>
                </a:effectLst>
              </a:rPr>
              <a:t> o </a:t>
            </a:r>
          </a:p>
          <a:p>
            <a:pPr marL="609600" indent="-609600" algn="l" eaLnBrk="1" hangingPunct="1">
              <a:defRPr/>
            </a:pPr>
            <a:r>
              <a:rPr lang="en-US" sz="1800" dirty="0" err="1" smtClean="0">
                <a:effectLst>
                  <a:outerShdw blurRad="38100" dist="38100" dir="2700000" algn="tl">
                    <a:srgbClr val="000000">
                      <a:alpha val="43137"/>
                    </a:srgbClr>
                  </a:outerShdw>
                </a:effectLst>
              </a:rPr>
              <a:t>convenciones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colectivas</a:t>
            </a:r>
            <a:r>
              <a:rPr lang="en-US" sz="1800" dirty="0" smtClean="0">
                <a:effectLst>
                  <a:outerShdw blurRad="38100" dist="38100" dir="2700000" algn="tl">
                    <a:srgbClr val="000000">
                      <a:alpha val="43137"/>
                    </a:srgbClr>
                  </a:outerShdw>
                </a:effectLst>
              </a:rPr>
              <a:t> en </a:t>
            </a:r>
            <a:r>
              <a:rPr lang="en-US" sz="1800" dirty="0" err="1" smtClean="0">
                <a:effectLst>
                  <a:outerShdw blurRad="38100" dist="38100" dir="2700000" algn="tl">
                    <a:srgbClr val="000000">
                      <a:alpha val="43137"/>
                    </a:srgbClr>
                  </a:outerShdw>
                </a:effectLst>
              </a:rPr>
              <a:t>casos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particulares</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Celebráción</a:t>
            </a:r>
            <a:r>
              <a:rPr lang="en-US" sz="1800" dirty="0" smtClean="0">
                <a:effectLst>
                  <a:outerShdw blurRad="38100" dist="38100" dir="2700000" algn="tl">
                    <a:srgbClr val="000000">
                      <a:alpha val="43137"/>
                    </a:srgbClr>
                  </a:outerShdw>
                </a:effectLst>
              </a:rPr>
              <a:t> en forma </a:t>
            </a:r>
            <a:r>
              <a:rPr lang="en-US" sz="1800" dirty="0" err="1" smtClean="0">
                <a:effectLst>
                  <a:outerShdw blurRad="38100" dist="38100" dir="2700000" algn="tl">
                    <a:srgbClr val="000000">
                      <a:alpha val="43137"/>
                    </a:srgbClr>
                  </a:outerShdw>
                </a:effectLst>
              </a:rPr>
              <a:t>tácita</a:t>
            </a: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escrito</a:t>
            </a: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escrito</a:t>
            </a:r>
            <a:r>
              <a:rPr lang="en-US" sz="1800" dirty="0" smtClean="0">
                <a:effectLst>
                  <a:outerShdw blurRad="38100" dist="38100" dir="2700000" algn="tl">
                    <a:srgbClr val="000000">
                      <a:alpha val="43137"/>
                    </a:srgbClr>
                  </a:outerShdw>
                </a:effectLst>
              </a:rPr>
              <a:t> ante </a:t>
            </a:r>
            <a:r>
              <a:rPr lang="en-US" sz="1800" dirty="0" err="1" smtClean="0">
                <a:effectLst>
                  <a:outerShdw blurRad="38100" dist="38100" dir="2700000" algn="tl">
                    <a:srgbClr val="000000">
                      <a:alpha val="43137"/>
                    </a:srgbClr>
                  </a:outerShdw>
                </a:effectLst>
              </a:rPr>
              <a:t>escribano</a:t>
            </a: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500172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69635" name="Rectangle 3"/>
          <p:cNvSpPr>
            <a:spLocks noGrp="1" noChangeArrowheads="1"/>
          </p:cNvSpPr>
          <p:nvPr>
            <p:ph type="subTitle" idx="1"/>
          </p:nvPr>
        </p:nvSpPr>
        <p:spPr>
          <a:xfrm>
            <a:off x="685800" y="1371600"/>
            <a:ext cx="7772400" cy="4876800"/>
          </a:xfrm>
        </p:spPr>
        <p:txBody>
          <a:bodyPr>
            <a:normAutofit/>
          </a:bodyPr>
          <a:lstStyle/>
          <a:p>
            <a:pPr marL="609600" indent="-609600" algn="l" eaLnBrk="1" hangingPunct="1">
              <a:defRPr/>
            </a:pPr>
            <a:r>
              <a:rPr lang="en-US" sz="2000" b="1" dirty="0" smtClean="0">
                <a:solidFill>
                  <a:srgbClr val="00FF00"/>
                </a:solidFill>
                <a:effectLst>
                  <a:outerShdw blurRad="38100" dist="38100" dir="2700000" algn="tl">
                    <a:srgbClr val="000000">
                      <a:alpha val="43137"/>
                    </a:srgbClr>
                  </a:outerShdw>
                </a:effectLst>
              </a:rPr>
              <a:t>OBJETO DEL CONTRATO DE TRABAJO</a:t>
            </a:r>
          </a:p>
          <a:p>
            <a:pPr marL="609600" indent="-609600" algn="l" eaLnBrk="1" hangingPunct="1">
              <a:defRPr/>
            </a:pPr>
            <a:r>
              <a:rPr lang="en-US" sz="1800" dirty="0" err="1" smtClean="0">
                <a:effectLst>
                  <a:outerShdw blurRad="38100" dist="38100" dir="2700000" algn="tl">
                    <a:srgbClr val="000000">
                      <a:alpha val="43137"/>
                    </a:srgbClr>
                  </a:outerShdw>
                </a:effectLst>
              </a:rPr>
              <a:t>Es</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prestación</a:t>
            </a:r>
            <a:r>
              <a:rPr lang="en-US" sz="1800" dirty="0" smtClean="0">
                <a:effectLst>
                  <a:outerShdw blurRad="38100" dist="38100" dir="2700000" algn="tl">
                    <a:srgbClr val="000000">
                      <a:alpha val="43137"/>
                    </a:srgbClr>
                  </a:outerShdw>
                </a:effectLst>
              </a:rPr>
              <a:t> de la </a:t>
            </a:r>
            <a:r>
              <a:rPr lang="en-US" sz="1800" dirty="0" err="1" smtClean="0">
                <a:effectLst>
                  <a:outerShdw blurRad="38100" dist="38100" dir="2700000" algn="tl">
                    <a:srgbClr val="000000">
                      <a:alpha val="43137"/>
                    </a:srgbClr>
                  </a:outerShdw>
                </a:effectLst>
              </a:rPr>
              <a:t>actividad</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trabajador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smtClean="0">
                <a:effectLst>
                  <a:outerShdw blurRad="38100" dist="38100" dir="2700000" algn="tl">
                    <a:srgbClr val="000000">
                      <a:alpha val="43137"/>
                    </a:srgbClr>
                  </a:outerShdw>
                </a:effectLst>
              </a:rPr>
              <a:t>No </a:t>
            </a:r>
            <a:r>
              <a:rPr lang="en-US" sz="1800" dirty="0" err="1" smtClean="0">
                <a:effectLst>
                  <a:outerShdw blurRad="38100" dist="38100" dir="2700000" algn="tl">
                    <a:srgbClr val="000000">
                      <a:alpha val="43137"/>
                    </a:srgbClr>
                  </a:outerShdw>
                </a:effectLst>
              </a:rPr>
              <a:t>podrá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prestación</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servicios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ilícitos</a:t>
            </a:r>
            <a:r>
              <a:rPr lang="en-US" sz="1800" dirty="0" smtClean="0">
                <a:effectLst>
                  <a:outerShdw blurRad="38100" dist="38100" dir="2700000" algn="tl">
                    <a:srgbClr val="000000">
                      <a:alpha val="43137"/>
                    </a:srgbClr>
                  </a:outerShdw>
                </a:effectLst>
              </a:rPr>
              <a:t> o </a:t>
            </a:r>
            <a:r>
              <a:rPr lang="en-US" sz="1800" dirty="0" err="1" smtClean="0">
                <a:effectLst>
                  <a:outerShdw blurRad="38100" dist="38100" dir="2700000" algn="tl">
                    <a:srgbClr val="000000">
                      <a:alpha val="43137"/>
                    </a:srgbClr>
                  </a:outerShdw>
                </a:effectLst>
              </a:rPr>
              <a:t>prohibidos</a:t>
            </a: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En </a:t>
            </a:r>
            <a:r>
              <a:rPr lang="en-US" sz="1800" dirty="0" err="1" smtClean="0">
                <a:effectLst>
                  <a:outerShdw blurRad="38100" dist="38100" dir="2700000" algn="tl">
                    <a:srgbClr val="000000">
                      <a:alpha val="43137"/>
                    </a:srgbClr>
                  </a:outerShdw>
                </a:effectLst>
              </a:rPr>
              <a:t>dicho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caso</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nulidad</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deberá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declarada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los </a:t>
            </a:r>
            <a:r>
              <a:rPr lang="en-US" sz="1800" dirty="0" err="1" smtClean="0">
                <a:effectLst>
                  <a:outerShdw blurRad="38100" dist="38100" dir="2700000" algn="tl">
                    <a:srgbClr val="000000">
                      <a:alpha val="43137"/>
                    </a:srgbClr>
                  </a:outerShdw>
                </a:effectLst>
              </a:rPr>
              <a:t>jueces</a:t>
            </a:r>
            <a:r>
              <a:rPr lang="en-US" sz="1800" dirty="0" smtClean="0">
                <a:effectLst>
                  <a:outerShdw blurRad="38100" dist="38100" dir="2700000" algn="tl">
                    <a:srgbClr val="000000">
                      <a:alpha val="43137"/>
                    </a:srgbClr>
                  </a:outerShdw>
                </a:effectLst>
              </a:rPr>
              <a:t> (art. 44 LCT)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OBJETO ILÍCITO</a:t>
            </a: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Art. 39 LCT -  </a:t>
            </a:r>
            <a:r>
              <a:rPr lang="en-US" sz="1800" dirty="0" smtClean="0">
                <a:effectLst>
                  <a:outerShdw blurRad="38100" dist="38100" dir="2700000" algn="tl">
                    <a:srgbClr val="000000">
                      <a:alpha val="43137"/>
                    </a:srgbClr>
                  </a:outerShdw>
                </a:effectLst>
              </a:rPr>
              <a:t>Se </a:t>
            </a:r>
            <a:r>
              <a:rPr lang="en-US" sz="1800" dirty="0" err="1" smtClean="0">
                <a:effectLst>
                  <a:outerShdw blurRad="38100" dist="38100" dir="2700000" algn="tl">
                    <a:srgbClr val="000000">
                      <a:alpha val="43137"/>
                    </a:srgbClr>
                  </a:outerShdw>
                </a:effectLst>
              </a:rPr>
              <a:t>considera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ilícito</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cuando</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mismo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fuera</a:t>
            </a:r>
            <a:r>
              <a:rPr lang="en-US" sz="1800" dirty="0" smtClean="0">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contrario</a:t>
            </a:r>
            <a:r>
              <a:rPr lang="en-US" sz="1800" b="1" dirty="0" smtClean="0">
                <a:solidFill>
                  <a:srgbClr val="FFFF00"/>
                </a:solidFill>
                <a:effectLst>
                  <a:outerShdw blurRad="38100" dist="38100" dir="2700000" algn="tl">
                    <a:srgbClr val="000000">
                      <a:alpha val="43137"/>
                    </a:srgbClr>
                  </a:outerShdw>
                </a:effectLst>
              </a:rPr>
              <a:t> a </a:t>
            </a:r>
          </a:p>
          <a:p>
            <a:pPr marL="609600" indent="-609600" algn="l" eaLnBrk="1" hangingPunct="1">
              <a:defRPr/>
            </a:pPr>
            <a:r>
              <a:rPr lang="en-US" sz="1800" b="1" dirty="0" smtClean="0">
                <a:solidFill>
                  <a:srgbClr val="FFFF00"/>
                </a:solidFill>
                <a:effectLst>
                  <a:outerShdw blurRad="38100" dist="38100" dir="2700000" algn="tl">
                    <a:srgbClr val="000000">
                      <a:alpha val="43137"/>
                    </a:srgbClr>
                  </a:outerShdw>
                </a:effectLst>
              </a:rPr>
              <a:t>la moral y a </a:t>
            </a:r>
            <a:r>
              <a:rPr lang="en-US" sz="1800" b="1" dirty="0" err="1" smtClean="0">
                <a:solidFill>
                  <a:srgbClr val="FFFF00"/>
                </a:solidFill>
                <a:effectLst>
                  <a:outerShdw blurRad="38100" dist="38100" dir="2700000" algn="tl">
                    <a:srgbClr val="000000">
                      <a:alpha val="43137"/>
                    </a:srgbClr>
                  </a:outerShdw>
                </a:effectLst>
              </a:rPr>
              <a:t>las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buenas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costumbres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pero</a:t>
            </a:r>
            <a:r>
              <a:rPr lang="en-US" sz="1800" dirty="0" smtClean="0">
                <a:effectLst>
                  <a:outerShdw blurRad="38100" dist="38100" dir="2700000" algn="tl">
                    <a:srgbClr val="000000">
                      <a:alpha val="43137"/>
                    </a:srgbClr>
                  </a:outerShdw>
                </a:effectLst>
              </a:rPr>
              <a:t> no se </a:t>
            </a:r>
            <a:r>
              <a:rPr lang="en-US" sz="1800" dirty="0" err="1" smtClean="0">
                <a:effectLst>
                  <a:outerShdw blurRad="38100" dist="38100" dir="2700000" algn="tl">
                    <a:srgbClr val="000000">
                      <a:alpha val="43137"/>
                    </a:srgbClr>
                  </a:outerShdw>
                </a:effectLst>
              </a:rPr>
              <a:t>considerará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tal</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si</a:t>
            </a:r>
            <a:r>
              <a:rPr lang="en-US" sz="1800" dirty="0" smtClean="0">
                <a:effectLst>
                  <a:outerShdw blurRad="38100" dist="38100" dir="2700000" algn="tl">
                    <a:srgbClr val="000000">
                      <a:alpha val="43137"/>
                    </a:srgbClr>
                  </a:outerShdw>
                </a:effectLst>
              </a:rPr>
              <a:t> ,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leyes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ordenanzas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municipales</a:t>
            </a:r>
            <a:r>
              <a:rPr lang="en-US" sz="1800" dirty="0" smtClean="0">
                <a:effectLst>
                  <a:outerShdw blurRad="38100" dist="38100" dir="2700000" algn="tl">
                    <a:srgbClr val="000000">
                      <a:alpha val="43137"/>
                    </a:srgbClr>
                  </a:outerShdw>
                </a:effectLst>
              </a:rPr>
              <a:t> o los </a:t>
            </a:r>
            <a:r>
              <a:rPr lang="en-US" sz="1800" dirty="0" err="1" smtClean="0">
                <a:effectLst>
                  <a:outerShdw blurRad="38100" dist="38100" dir="2700000" algn="tl">
                    <a:srgbClr val="000000">
                      <a:alpha val="43137"/>
                    </a:srgbClr>
                  </a:outerShdw>
                </a:effectLst>
              </a:rPr>
              <a:t>reglamentos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policía</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consintiera</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tolerara</a:t>
            </a:r>
            <a:r>
              <a:rPr lang="en-US" sz="1800" dirty="0" smtClean="0">
                <a:effectLst>
                  <a:outerShdw blurRad="38100" dist="38100" dir="2700000" algn="tl">
                    <a:srgbClr val="000000">
                      <a:alpha val="43137"/>
                    </a:srgbClr>
                  </a:outerShdw>
                </a:effectLst>
              </a:rPr>
              <a:t> o </a:t>
            </a:r>
            <a:r>
              <a:rPr lang="en-US" sz="1800" dirty="0" err="1" smtClean="0">
                <a:effectLst>
                  <a:outerShdw blurRad="38100" dist="38100" dir="2700000" algn="tl">
                    <a:srgbClr val="000000">
                      <a:alpha val="43137"/>
                    </a:srgbClr>
                  </a:outerShdw>
                </a:effectLst>
              </a:rPr>
              <a:t>regulara</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través</a:t>
            </a:r>
            <a:r>
              <a:rPr lang="en-US" sz="1800" dirty="0" smtClean="0">
                <a:effectLst>
                  <a:outerShdw blurRad="38100" dist="38100" dir="2700000" algn="tl">
                    <a:srgbClr val="000000">
                      <a:alpha val="43137"/>
                    </a:srgbClr>
                  </a:outerShdw>
                </a:effectLst>
              </a:rPr>
              <a:t> de los </a:t>
            </a:r>
            <a:r>
              <a:rPr lang="en-US" sz="1800" dirty="0" err="1" smtClean="0">
                <a:effectLst>
                  <a:outerShdw blurRad="38100" dist="38100" dir="2700000" algn="tl">
                    <a:srgbClr val="000000">
                      <a:alpha val="43137"/>
                    </a:srgbClr>
                  </a:outerShdw>
                </a:effectLst>
              </a:rPr>
              <a:t>mismos</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Art. 41 LCT –</a:t>
            </a:r>
            <a:r>
              <a:rPr lang="en-US" sz="1800" dirty="0" smtClean="0">
                <a:solidFill>
                  <a:srgbClr val="00FFCC"/>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ilícito</a:t>
            </a:r>
            <a:r>
              <a:rPr lang="en-US" sz="1800" dirty="0" smtClean="0">
                <a:effectLst>
                  <a:outerShdw blurRad="38100" dist="38100" dir="2700000" algn="tl">
                    <a:srgbClr val="000000">
                      <a:alpha val="43137"/>
                    </a:srgbClr>
                  </a:outerShdw>
                </a:effectLst>
              </a:rPr>
              <a:t> </a:t>
            </a:r>
            <a:r>
              <a:rPr lang="en-US" sz="1800" b="1" dirty="0" smtClean="0">
                <a:solidFill>
                  <a:srgbClr val="FFFF00"/>
                </a:solidFill>
                <a:effectLst>
                  <a:outerShdw blurRad="38100" dist="38100" dir="2700000" algn="tl">
                    <a:srgbClr val="000000">
                      <a:alpha val="43137"/>
                    </a:srgbClr>
                  </a:outerShdw>
                </a:effectLst>
              </a:rPr>
              <a:t>no produce </a:t>
            </a:r>
            <a:r>
              <a:rPr lang="en-US" sz="1800" b="1" dirty="0" err="1" smtClean="0">
                <a:solidFill>
                  <a:srgbClr val="FFFF00"/>
                </a:solidFill>
                <a:effectLst>
                  <a:outerShdw blurRad="38100" dist="38100" dir="2700000" algn="tl">
                    <a:srgbClr val="000000">
                      <a:alpha val="43137"/>
                    </a:srgbClr>
                  </a:outerShdw>
                </a:effectLst>
              </a:rPr>
              <a:t>consecuencias</a:t>
            </a:r>
            <a:r>
              <a:rPr lang="en-US" sz="1800" b="1" dirty="0" smtClean="0">
                <a:solidFill>
                  <a:srgbClr val="FFFF00"/>
                </a:solidFill>
                <a:effectLst>
                  <a:outerShdw blurRad="38100" dist="38100" dir="2700000" algn="tl">
                    <a:srgbClr val="000000">
                      <a:alpha val="43137"/>
                    </a:srgbClr>
                  </a:outerShdw>
                </a:effectLst>
              </a:rPr>
              <a:t> entre </a:t>
            </a:r>
          </a:p>
          <a:p>
            <a:pPr marL="609600" indent="-609600" algn="l" eaLnBrk="1" hangingPunct="1">
              <a:defRPr/>
            </a:pPr>
            <a:r>
              <a:rPr lang="en-US" sz="1800" b="1" dirty="0" err="1" smtClean="0">
                <a:solidFill>
                  <a:srgbClr val="FFFF00"/>
                </a:solidFill>
                <a:effectLst>
                  <a:outerShdw blurRad="38100" dist="38100" dir="2700000" algn="tl">
                    <a:srgbClr val="000000">
                      <a:alpha val="43137"/>
                    </a:srgbClr>
                  </a:outerShdw>
                </a:effectLst>
              </a:rPr>
              <a:t>las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partes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smtClean="0"/>
              <a:t>se </a:t>
            </a:r>
            <a:r>
              <a:rPr lang="en-US" sz="1800" dirty="0" err="1" smtClean="0"/>
              <a:t>deriven</a:t>
            </a:r>
            <a:r>
              <a:rPr lang="en-US" sz="1800" dirty="0" smtClean="0"/>
              <a:t> de </a:t>
            </a:r>
            <a:r>
              <a:rPr lang="en-US" sz="1800" dirty="0" err="1" smtClean="0"/>
              <a:t>esta</a:t>
            </a:r>
            <a:r>
              <a:rPr lang="en-US" sz="1800" dirty="0" smtClean="0"/>
              <a:t> ley</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2173314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5779" name="Rectangle 3"/>
          <p:cNvSpPr>
            <a:spLocks noGrp="1" noChangeArrowheads="1"/>
          </p:cNvSpPr>
          <p:nvPr>
            <p:ph type="subTitle" idx="1"/>
          </p:nvPr>
        </p:nvSpPr>
        <p:spPr>
          <a:xfrm>
            <a:off x="685800" y="1371600"/>
            <a:ext cx="7772400" cy="4876800"/>
          </a:xfrm>
        </p:spPr>
        <p:txBody>
          <a:bodyPr>
            <a:noAutofit/>
          </a:bodyPr>
          <a:lstStyle/>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OBJETO DEL CONTRATO DE TRABAJO</a:t>
            </a:r>
          </a:p>
          <a:p>
            <a:pPr marL="609600" indent="-609600" algn="l" eaLnBrk="1" hangingPunct="1">
              <a:lnSpc>
                <a:spcPct val="90000"/>
              </a:lnSpc>
              <a:defRPr/>
            </a:pPr>
            <a:r>
              <a:rPr lang="en-US" sz="1800" b="1" dirty="0" smtClean="0">
                <a:solidFill>
                  <a:srgbClr val="FFFF01"/>
                </a:solidFill>
                <a:effectLst>
                  <a:outerShdw blurRad="38100" dist="38100" dir="2700000" algn="tl">
                    <a:srgbClr val="000000">
                      <a:alpha val="43137"/>
                    </a:srgbClr>
                  </a:outerShdw>
                </a:effectLst>
              </a:rPr>
              <a:t>OBJETO PROHIBIDO</a:t>
            </a:r>
          </a:p>
          <a:p>
            <a:pPr marL="609600" indent="-609600" algn="l" eaLnBrk="1" hangingPunct="1">
              <a:lnSpc>
                <a:spcPct val="90000"/>
              </a:lnSpc>
              <a:defRPr/>
            </a:pPr>
            <a:endParaRPr lang="en-US" sz="1800" b="1" dirty="0" smtClean="0">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Art. 40 LCT – </a:t>
            </a:r>
            <a:r>
              <a:rPr lang="en-US" sz="1800" dirty="0" smtClean="0">
                <a:effectLst>
                  <a:outerShdw blurRad="38100" dist="38100" dir="2700000" algn="tl">
                    <a:srgbClr val="000000">
                      <a:alpha val="43137"/>
                    </a:srgbClr>
                  </a:outerShdw>
                </a:effectLst>
              </a:rPr>
              <a:t>Se </a:t>
            </a:r>
            <a:r>
              <a:rPr lang="en-US" sz="1800" dirty="0" err="1" smtClean="0">
                <a:effectLst>
                  <a:outerShdw blurRad="38100" dist="38100" dir="2700000" algn="tl">
                    <a:srgbClr val="000000">
                      <a:alpha val="43137"/>
                    </a:srgbClr>
                  </a:outerShdw>
                </a:effectLst>
              </a:rPr>
              <a:t>considerará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prohibido</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cuando</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las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normas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legales</a:t>
            </a:r>
            <a:r>
              <a:rPr lang="en-US" sz="1800" b="1" dirty="0" smtClean="0">
                <a:solidFill>
                  <a:srgbClr val="FFFF00"/>
                </a:solidFill>
                <a:effectLst>
                  <a:outerShdw blurRad="38100" dist="38100" dir="2700000" algn="tl">
                    <a:srgbClr val="000000">
                      <a:alpha val="43137"/>
                    </a:srgbClr>
                  </a:outerShdw>
                </a:effectLst>
              </a:rPr>
              <a:t> </a:t>
            </a:r>
          </a:p>
          <a:p>
            <a:pPr marL="609600" indent="-609600" algn="l" eaLnBrk="1" hangingPunct="1">
              <a:lnSpc>
                <a:spcPct val="90000"/>
              </a:lnSpc>
              <a:defRPr/>
            </a:pPr>
            <a:r>
              <a:rPr lang="en-US" sz="1800" b="1" dirty="0" smtClean="0">
                <a:solidFill>
                  <a:srgbClr val="FFFF00"/>
                </a:solidFill>
                <a:effectLst>
                  <a:outerShdw blurRad="38100" dist="38100" dir="2700000" algn="tl">
                    <a:srgbClr val="000000">
                      <a:alpha val="43137"/>
                    </a:srgbClr>
                  </a:outerShdw>
                </a:effectLst>
              </a:rPr>
              <a:t>o </a:t>
            </a:r>
            <a:r>
              <a:rPr lang="en-US" sz="1800" b="1" dirty="0" err="1" smtClean="0">
                <a:solidFill>
                  <a:srgbClr val="FFFF00"/>
                </a:solidFill>
                <a:effectLst>
                  <a:outerShdw blurRad="38100" dist="38100" dir="2700000" algn="tl">
                    <a:srgbClr val="000000">
                      <a:alpha val="43137"/>
                    </a:srgbClr>
                  </a:outerShdw>
                </a:effectLst>
              </a:rPr>
              <a:t>reglamentarias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hubieren</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vedado</a:t>
            </a:r>
            <a:r>
              <a:rPr lang="en-US" sz="1800" b="1" dirty="0" smtClean="0">
                <a:solidFill>
                  <a:srgbClr val="FFFF00"/>
                </a:solidFill>
                <a:effectLst>
                  <a:outerShdw blurRad="38100" dist="38100" dir="2700000" algn="tl">
                    <a:srgbClr val="000000">
                      <a:alpha val="43137"/>
                    </a:srgbClr>
                  </a:outerShdw>
                </a:effectLst>
              </a:rPr>
              <a:t> el </a:t>
            </a:r>
            <a:r>
              <a:rPr lang="en-US" sz="1800" b="1" dirty="0" err="1" smtClean="0">
                <a:solidFill>
                  <a:srgbClr val="FFFF00"/>
                </a:solidFill>
                <a:effectLst>
                  <a:outerShdw blurRad="38100" dist="38100" dir="2700000" algn="tl">
                    <a:srgbClr val="000000">
                      <a:alpha val="43137"/>
                    </a:srgbClr>
                  </a:outerShdw>
                </a:effectLst>
              </a:rPr>
              <a:t>empleo</a:t>
            </a:r>
            <a:r>
              <a:rPr lang="en-US" sz="1800" b="1" dirty="0" smtClean="0">
                <a:solidFill>
                  <a:srgbClr val="FFFF00"/>
                </a:solidFill>
                <a:effectLst>
                  <a:outerShdw blurRad="38100" dist="38100" dir="2700000" algn="tl">
                    <a:srgbClr val="000000">
                      <a:alpha val="43137"/>
                    </a:srgbClr>
                  </a:outerShdw>
                </a:effectLst>
              </a:rPr>
              <a:t> de </a:t>
            </a:r>
            <a:r>
              <a:rPr lang="en-US" sz="1800" b="1" dirty="0" err="1" smtClean="0">
                <a:solidFill>
                  <a:srgbClr val="FFFF00"/>
                </a:solidFill>
                <a:effectLst>
                  <a:outerShdw blurRad="38100" dist="38100" dir="2700000" algn="tl">
                    <a:srgbClr val="000000">
                      <a:alpha val="43137"/>
                    </a:srgbClr>
                  </a:outerShdw>
                </a:effectLst>
              </a:rPr>
              <a:t>determinadas</a:t>
            </a:r>
            <a:r>
              <a:rPr lang="en-US" sz="1800" b="1" dirty="0" smtClean="0">
                <a:solidFill>
                  <a:srgbClr val="FFFF00"/>
                </a:solidFill>
                <a:effectLst>
                  <a:outerShdw blurRad="38100" dist="38100" dir="2700000" algn="tl">
                    <a:srgbClr val="000000">
                      <a:alpha val="43137"/>
                    </a:srgbClr>
                  </a:outerShdw>
                </a:effectLst>
              </a:rPr>
              <a:t> personas </a:t>
            </a:r>
          </a:p>
          <a:p>
            <a:pPr marL="609600" indent="-609600" algn="l" eaLnBrk="1" hangingPunct="1">
              <a:lnSpc>
                <a:spcPct val="90000"/>
              </a:lnSpc>
              <a:defRPr/>
            </a:pPr>
            <a:r>
              <a:rPr lang="en-US" sz="1800" b="1" dirty="0" smtClean="0">
                <a:solidFill>
                  <a:srgbClr val="FFFF00"/>
                </a:solidFill>
                <a:effectLst>
                  <a:outerShdw blurRad="38100" dist="38100" dir="2700000" algn="tl">
                    <a:srgbClr val="000000">
                      <a:alpha val="43137"/>
                    </a:srgbClr>
                  </a:outerShdw>
                </a:effectLst>
              </a:rPr>
              <a:t>o en </a:t>
            </a:r>
            <a:r>
              <a:rPr lang="en-US" sz="1800" b="1" dirty="0" err="1" smtClean="0">
                <a:solidFill>
                  <a:srgbClr val="FFFF00"/>
                </a:solidFill>
                <a:effectLst>
                  <a:outerShdw blurRad="38100" dist="38100" dir="2700000" algn="tl">
                    <a:srgbClr val="000000">
                      <a:alpha val="43137"/>
                    </a:srgbClr>
                  </a:outerShdw>
                </a:effectLst>
              </a:rPr>
              <a:t>determinadas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condiciones</a:t>
            </a:r>
            <a:r>
              <a:rPr lang="en-US" sz="1800" b="1" dirty="0" smtClean="0">
                <a:solidFill>
                  <a:srgbClr val="FFFF00"/>
                </a:solidFill>
                <a:effectLst>
                  <a:outerShdw blurRad="38100" dist="38100" dir="2700000" algn="tl">
                    <a:srgbClr val="000000">
                      <a:alpha val="43137"/>
                    </a:srgbClr>
                  </a:outerShdw>
                </a:effectLst>
              </a:rPr>
              <a:t>.</a:t>
            </a:r>
          </a:p>
          <a:p>
            <a:pPr marL="609600" indent="-609600" algn="l" eaLnBrk="1" hangingPunct="1">
              <a:lnSpc>
                <a:spcPct val="90000"/>
              </a:lnSpc>
              <a:defRPr/>
            </a:pPr>
            <a:r>
              <a:rPr lang="en-US" sz="1800" dirty="0" smtClean="0">
                <a:effectLst>
                  <a:outerShdw blurRad="38100" dist="38100" dir="2700000" algn="tl">
                    <a:srgbClr val="000000">
                      <a:alpha val="43137"/>
                    </a:srgbClr>
                  </a:outerShdw>
                </a:effectLst>
              </a:rPr>
              <a:t>La </a:t>
            </a:r>
            <a:r>
              <a:rPr lang="en-US" sz="1800" dirty="0" err="1" smtClean="0">
                <a:effectLst>
                  <a:outerShdw blurRad="38100" dist="38100" dir="2700000" algn="tl">
                    <a:srgbClr val="000000">
                      <a:alpha val="43137"/>
                    </a:srgbClr>
                  </a:outerShdw>
                </a:effectLst>
              </a:rPr>
              <a:t>prohibición</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siempre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dirigida</a:t>
            </a:r>
            <a:r>
              <a:rPr lang="en-US" sz="1800" dirty="0" smtClean="0">
                <a:effectLst>
                  <a:outerShdw blurRad="38100" dist="38100" dir="2700000" algn="tl">
                    <a:srgbClr val="000000">
                      <a:alpha val="43137"/>
                    </a:srgbClr>
                  </a:outerShdw>
                </a:effectLst>
              </a:rPr>
              <a:t> al </a:t>
            </a:r>
            <a:r>
              <a:rPr lang="en-US" sz="1800" dirty="0" err="1" smtClean="0">
                <a:effectLst>
                  <a:outerShdw blurRad="38100" dist="38100" dir="2700000" algn="tl">
                    <a:srgbClr val="000000">
                      <a:alpha val="43137"/>
                    </a:srgbClr>
                  </a:outerShdw>
                </a:effectLst>
              </a:rPr>
              <a:t>empleador</a:t>
            </a:r>
            <a:r>
              <a:rPr lang="en-US" sz="1800" dirty="0" smtClean="0">
                <a:effectLst>
                  <a:outerShdw blurRad="38100" dist="38100" dir="2700000" algn="tl">
                    <a:srgbClr val="000000">
                      <a:alpha val="43137"/>
                    </a:srgbClr>
                  </a:outerShdw>
                </a:effectLst>
              </a:rPr>
              <a:t>.</a:t>
            </a:r>
          </a:p>
          <a:p>
            <a:pPr marL="609600" indent="-609600" algn="l" eaLnBrk="1" hangingPunct="1">
              <a:lnSpc>
                <a:spcPct val="90000"/>
              </a:lnSpc>
              <a:defRPr/>
            </a:pPr>
            <a:endParaRPr lang="en-US" sz="1800" dirty="0" smtClean="0">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Art. 42 LCT –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objeto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prohibido</a:t>
            </a:r>
            <a:r>
              <a:rPr lang="en-US" sz="1800" dirty="0" smtClean="0">
                <a:effectLst>
                  <a:outerShdw blurRad="38100" dist="38100" dir="2700000" algn="tl">
                    <a:srgbClr val="000000">
                      <a:alpha val="43137"/>
                    </a:srgbClr>
                  </a:outerShdw>
                </a:effectLst>
              </a:rPr>
              <a:t> </a:t>
            </a:r>
            <a:r>
              <a:rPr lang="en-US" sz="1800" b="1" dirty="0" smtClean="0">
                <a:solidFill>
                  <a:srgbClr val="FFFF00"/>
                </a:solidFill>
                <a:effectLst>
                  <a:outerShdw blurRad="38100" dist="38100" dir="2700000" algn="tl">
                    <a:srgbClr val="000000">
                      <a:alpha val="43137"/>
                    </a:srgbClr>
                  </a:outerShdw>
                </a:effectLst>
              </a:rPr>
              <a:t>no </a:t>
            </a:r>
            <a:r>
              <a:rPr lang="en-US" sz="1800" b="1" dirty="0" err="1" smtClean="0">
                <a:solidFill>
                  <a:srgbClr val="FFFF00"/>
                </a:solidFill>
                <a:effectLst>
                  <a:outerShdw blurRad="38100" dist="38100" dir="2700000" algn="tl">
                    <a:srgbClr val="000000">
                      <a:alpha val="43137"/>
                    </a:srgbClr>
                  </a:outerShdw>
                </a:effectLst>
              </a:rPr>
              <a:t>afectará</a:t>
            </a:r>
            <a:r>
              <a:rPr lang="en-US" sz="1800" b="1" dirty="0" smtClean="0">
                <a:solidFill>
                  <a:srgbClr val="FFFF00"/>
                </a:solidFill>
                <a:effectLst>
                  <a:outerShdw blurRad="38100" dist="38100" dir="2700000" algn="tl">
                    <a:srgbClr val="000000">
                      <a:alpha val="43137"/>
                    </a:srgbClr>
                  </a:outerShdw>
                </a:effectLst>
              </a:rPr>
              <a:t> al </a:t>
            </a:r>
            <a:r>
              <a:rPr lang="en-US" sz="1800" b="1" dirty="0" err="1" smtClean="0">
                <a:solidFill>
                  <a:srgbClr val="FFFF00"/>
                </a:solidFill>
                <a:effectLst>
                  <a:outerShdw blurRad="38100" dist="38100" dir="2700000" algn="tl">
                    <a:srgbClr val="000000">
                      <a:alpha val="43137"/>
                    </a:srgbClr>
                  </a:outerShdw>
                </a:effectLst>
              </a:rPr>
              <a:t>derecho</a:t>
            </a:r>
            <a:r>
              <a:rPr lang="en-US" sz="1800" b="1" dirty="0" smtClean="0">
                <a:solidFill>
                  <a:srgbClr val="FFFF00"/>
                </a:solidFill>
                <a:effectLst>
                  <a:outerShdw blurRad="38100" dist="38100" dir="2700000" algn="tl">
                    <a:srgbClr val="000000">
                      <a:alpha val="43137"/>
                    </a:srgbClr>
                  </a:outerShdw>
                </a:effectLst>
              </a:rPr>
              <a:t> del </a:t>
            </a:r>
          </a:p>
          <a:p>
            <a:pPr marL="609600" indent="-609600" algn="l" eaLnBrk="1" hangingPunct="1">
              <a:lnSpc>
                <a:spcPct val="90000"/>
              </a:lnSpc>
              <a:defRPr/>
            </a:pPr>
            <a:r>
              <a:rPr lang="en-US" sz="1800" b="1" dirty="0" err="1" smtClean="0">
                <a:solidFill>
                  <a:srgbClr val="FFFF00"/>
                </a:solidFill>
                <a:effectLst>
                  <a:outerShdw blurRad="38100" dist="38100" dir="2700000" algn="tl">
                    <a:srgbClr val="000000">
                      <a:alpha val="43137"/>
                    </a:srgbClr>
                  </a:outerShdw>
                </a:effectLst>
              </a:rPr>
              <a:t>Trabajador</a:t>
            </a:r>
            <a:r>
              <a:rPr lang="en-US" sz="1800" b="1" dirty="0" smtClean="0">
                <a:solidFill>
                  <a:srgbClr val="FFFF00"/>
                </a:solidFill>
                <a:effectLst>
                  <a:outerShdw blurRad="38100" dist="38100" dir="2700000" algn="tl">
                    <a:srgbClr val="000000">
                      <a:alpha val="43137"/>
                    </a:srgbClr>
                  </a:outerShdw>
                </a:effectLst>
              </a:rPr>
              <a:t> a </a:t>
            </a:r>
            <a:r>
              <a:rPr lang="en-US" sz="1800" b="1" dirty="0" err="1" smtClean="0">
                <a:solidFill>
                  <a:srgbClr val="FFFF00"/>
                </a:solidFill>
                <a:effectLst>
                  <a:outerShdw blurRad="38100" dist="38100" dir="2700000" algn="tl">
                    <a:srgbClr val="000000">
                      <a:alpha val="43137"/>
                    </a:srgbClr>
                  </a:outerShdw>
                </a:effectLst>
              </a:rPr>
              <a:t>percibir</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las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remuneraciones</a:t>
            </a:r>
            <a:r>
              <a:rPr lang="en-US" sz="1800" b="1" dirty="0" smtClean="0">
                <a:solidFill>
                  <a:srgbClr val="FFFF00"/>
                </a:solidFill>
                <a:effectLst>
                  <a:outerShdw blurRad="38100" dist="38100" dir="2700000" algn="tl">
                    <a:srgbClr val="000000">
                      <a:alpha val="43137"/>
                    </a:srgbClr>
                  </a:outerShdw>
                </a:effectLst>
              </a:rPr>
              <a:t> e </a:t>
            </a:r>
            <a:r>
              <a:rPr lang="en-US" sz="1800" b="1" dirty="0" err="1" smtClean="0">
                <a:solidFill>
                  <a:srgbClr val="FFFF00"/>
                </a:solidFill>
                <a:effectLst>
                  <a:outerShdw blurRad="38100" dist="38100" dir="2700000" algn="tl">
                    <a:srgbClr val="000000">
                      <a:alpha val="43137"/>
                    </a:srgbClr>
                  </a:outerShdw>
                </a:effectLst>
              </a:rPr>
              <a:t>indemnizaciones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que</a:t>
            </a:r>
            <a:r>
              <a:rPr lang="en-US" sz="1800" b="1" dirty="0" smtClean="0">
                <a:solidFill>
                  <a:srgbClr val="FFFF00"/>
                </a:solidFill>
                <a:effectLst>
                  <a:outerShdw blurRad="38100" dist="38100" dir="2700000" algn="tl">
                    <a:srgbClr val="000000">
                      <a:alpha val="43137"/>
                    </a:srgbClr>
                  </a:outerShdw>
                </a:effectLst>
              </a:rPr>
              <a:t> se </a:t>
            </a:r>
          </a:p>
          <a:p>
            <a:pPr marL="609600" indent="-609600" algn="l" eaLnBrk="1" hangingPunct="1">
              <a:lnSpc>
                <a:spcPct val="90000"/>
              </a:lnSpc>
              <a:defRPr/>
            </a:pPr>
            <a:r>
              <a:rPr lang="en-US" sz="1800" b="1" dirty="0" err="1" smtClean="0">
                <a:solidFill>
                  <a:srgbClr val="FFFF00"/>
                </a:solidFill>
                <a:effectLst>
                  <a:outerShdw blurRad="38100" dist="38100" dir="2700000" algn="tl">
                    <a:srgbClr val="000000">
                      <a:alpha val="43137"/>
                    </a:srgbClr>
                  </a:outerShdw>
                </a:effectLst>
              </a:rPr>
              <a:t>deriven</a:t>
            </a:r>
            <a:r>
              <a:rPr lang="en-US" sz="1800" b="1" dirty="0" smtClean="0">
                <a:solidFill>
                  <a:srgbClr val="FFFF00"/>
                </a:solidFill>
                <a:effectLst>
                  <a:outerShdw blurRad="38100" dist="38100" dir="2700000" algn="tl">
                    <a:srgbClr val="000000">
                      <a:alpha val="43137"/>
                    </a:srgbClr>
                  </a:outerShdw>
                </a:effectLst>
              </a:rPr>
              <a:t> de </a:t>
            </a:r>
            <a:r>
              <a:rPr lang="en-US" sz="1800" b="1" dirty="0" err="1" smtClean="0">
                <a:solidFill>
                  <a:srgbClr val="FFFF00"/>
                </a:solidFill>
                <a:effectLst>
                  <a:outerShdw blurRad="38100" dist="38100" dir="2700000" algn="tl">
                    <a:srgbClr val="000000">
                      <a:alpha val="43137"/>
                    </a:srgbClr>
                  </a:outerShdw>
                </a:effectLst>
              </a:rPr>
              <a:t>su</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extinción</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por</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tal</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causa</a:t>
            </a:r>
            <a:r>
              <a:rPr lang="en-US" sz="1800" b="1" dirty="0" smtClean="0">
                <a:effectLst>
                  <a:outerShdw blurRad="38100" dist="38100" dir="2700000" algn="tl">
                    <a:srgbClr val="000000">
                      <a:alpha val="43137"/>
                    </a:srgbClr>
                  </a:outerShdw>
                </a:effectLst>
              </a:rPr>
              <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conforme</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normas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esta</a:t>
            </a:r>
            <a:r>
              <a:rPr lang="en-US" sz="1800" dirty="0" smtClean="0">
                <a:effectLst>
                  <a:outerShdw blurRad="38100" dist="38100" dir="2700000" algn="tl">
                    <a:srgbClr val="000000">
                      <a:alpha val="43137"/>
                    </a:srgbClr>
                  </a:outerShdw>
                </a:effectLst>
              </a:rPr>
              <a:t> ley y a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previstas</a:t>
            </a:r>
            <a:r>
              <a:rPr lang="en-US" sz="1800" dirty="0" smtClean="0">
                <a:effectLst>
                  <a:outerShdw blurRad="38100" dist="38100" dir="2700000" algn="tl">
                    <a:srgbClr val="000000">
                      <a:alpha val="43137"/>
                    </a:srgbClr>
                  </a:outerShdw>
                </a:effectLst>
              </a:rPr>
              <a:t> en los </a:t>
            </a:r>
            <a:r>
              <a:rPr lang="en-US" sz="1800" dirty="0" err="1" smtClean="0">
                <a:effectLst>
                  <a:outerShdw blurRad="38100" dist="38100" dir="2700000" algn="tl">
                    <a:srgbClr val="000000">
                      <a:alpha val="43137"/>
                    </a:srgbClr>
                  </a:outerShdw>
                </a:effectLst>
              </a:rPr>
              <a:t>estatutos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profesionales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convenciones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colectivas</a:t>
            </a:r>
            <a:r>
              <a:rPr lang="en-US" sz="1800" dirty="0" smtClean="0">
                <a:effectLst>
                  <a:outerShdw blurRad="38100" dist="38100" dir="2700000" algn="tl">
                    <a:srgbClr val="000000">
                      <a:alpha val="43137"/>
                    </a:srgbClr>
                  </a:outerShdw>
                </a:effectLst>
              </a:rPr>
              <a:t> de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a:t>
            </a:r>
          </a:p>
          <a:p>
            <a:pPr marL="609600" indent="-609600" algn="l" eaLnBrk="1" hangingPunct="1">
              <a:lnSpc>
                <a:spcPct val="90000"/>
              </a:lnSpc>
              <a:defRPr/>
            </a:pPr>
            <a:r>
              <a:rPr lang="en-US" sz="1800" b="1" dirty="0" err="1" smtClean="0">
                <a:solidFill>
                  <a:srgbClr val="00FF00"/>
                </a:solidFill>
                <a:effectLst>
                  <a:outerShdw blurRad="38100" dist="38100" dir="2700000" algn="tl">
                    <a:srgbClr val="000000">
                      <a:alpha val="43137"/>
                    </a:srgbClr>
                  </a:outerShdw>
                </a:effectLst>
              </a:rPr>
              <a:t>Ejemplo</a:t>
            </a: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Contratación</a:t>
            </a:r>
            <a:r>
              <a:rPr lang="en-US" sz="1800" b="1" dirty="0" smtClean="0">
                <a:solidFill>
                  <a:srgbClr val="FFC000"/>
                </a:solidFill>
                <a:effectLst>
                  <a:outerShdw blurRad="38100" dist="38100" dir="2700000" algn="tl">
                    <a:srgbClr val="000000">
                      <a:alpha val="43137"/>
                    </a:srgbClr>
                  </a:outerShdw>
                </a:effectLst>
              </a:rPr>
              <a:t> de </a:t>
            </a:r>
            <a:r>
              <a:rPr lang="en-US" sz="1800" b="1" dirty="0" err="1" smtClean="0">
                <a:solidFill>
                  <a:srgbClr val="FFC000"/>
                </a:solidFill>
                <a:effectLst>
                  <a:outerShdw blurRad="38100" dist="38100" dir="2700000" algn="tl">
                    <a:srgbClr val="000000">
                      <a:alpha val="43137"/>
                    </a:srgbClr>
                  </a:outerShdw>
                </a:effectLst>
              </a:rPr>
              <a:t>extranjeros</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ilegales</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trabajo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durante</a:t>
            </a:r>
            <a:r>
              <a:rPr lang="en-US" sz="1800" b="1" dirty="0" smtClean="0">
                <a:solidFill>
                  <a:srgbClr val="FFC000"/>
                </a:solidFill>
                <a:effectLst>
                  <a:outerShdw blurRad="38100" dist="38100" dir="2700000" algn="tl">
                    <a:srgbClr val="000000">
                      <a:alpha val="43137"/>
                    </a:srgbClr>
                  </a:outerShdw>
                </a:effectLst>
              </a:rPr>
              <a:t> la </a:t>
            </a:r>
          </a:p>
          <a:p>
            <a:pPr marL="609600" indent="-609600" algn="l" eaLnBrk="1" hangingPunct="1">
              <a:lnSpc>
                <a:spcPct val="90000"/>
              </a:lnSpc>
              <a:defRPr/>
            </a:pPr>
            <a:r>
              <a:rPr lang="en-US" sz="1800" b="1" dirty="0" err="1" smtClean="0">
                <a:solidFill>
                  <a:srgbClr val="FFC000"/>
                </a:solidFill>
                <a:effectLst>
                  <a:outerShdw blurRad="38100" dist="38100" dir="2700000" algn="tl">
                    <a:srgbClr val="000000">
                      <a:alpha val="43137"/>
                    </a:srgbClr>
                  </a:outerShdw>
                </a:effectLst>
              </a:rPr>
              <a:t>licencia</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por</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maternidad</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trabajo</a:t>
            </a:r>
            <a:r>
              <a:rPr lang="en-US" sz="1800" b="1" dirty="0" smtClean="0">
                <a:solidFill>
                  <a:srgbClr val="FFC000"/>
                </a:solidFill>
                <a:effectLst>
                  <a:outerShdw blurRad="38100" dist="38100" dir="2700000" algn="tl">
                    <a:srgbClr val="000000">
                      <a:alpha val="43137"/>
                    </a:srgbClr>
                  </a:outerShdw>
                </a:effectLst>
              </a:rPr>
              <a:t> de </a:t>
            </a:r>
            <a:r>
              <a:rPr lang="en-US" sz="1800" b="1" dirty="0" err="1" smtClean="0">
                <a:solidFill>
                  <a:srgbClr val="FFC000"/>
                </a:solidFill>
                <a:effectLst>
                  <a:outerShdw blurRad="38100" dist="38100" dir="2700000" algn="tl">
                    <a:srgbClr val="000000">
                      <a:alpha val="43137"/>
                    </a:srgbClr>
                  </a:outerShdw>
                </a:effectLst>
              </a:rPr>
              <a:t>menores</a:t>
            </a:r>
            <a:r>
              <a:rPr lang="en-US" sz="1800" b="1" dirty="0" smtClean="0">
                <a:solidFill>
                  <a:srgbClr val="FFC000"/>
                </a:solidFill>
                <a:effectLst>
                  <a:outerShdw blurRad="38100" dist="38100" dir="2700000" algn="tl">
                    <a:srgbClr val="000000">
                      <a:alpha val="43137"/>
                    </a:srgbClr>
                  </a:outerShdw>
                </a:effectLst>
              </a:rPr>
              <a:t> en </a:t>
            </a:r>
            <a:r>
              <a:rPr lang="en-US" sz="1800" b="1" dirty="0" err="1" smtClean="0">
                <a:solidFill>
                  <a:srgbClr val="FFC000"/>
                </a:solidFill>
                <a:effectLst>
                  <a:outerShdw blurRad="38100" dist="38100" dir="2700000" algn="tl">
                    <a:srgbClr val="000000">
                      <a:alpha val="43137"/>
                    </a:srgbClr>
                  </a:outerShdw>
                </a:effectLst>
              </a:rPr>
              <a:t>tareas</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declaradas</a:t>
            </a:r>
            <a:r>
              <a:rPr lang="en-US" sz="1800" b="1" dirty="0" smtClean="0">
                <a:solidFill>
                  <a:srgbClr val="FFC000"/>
                </a:solidFill>
                <a:effectLst>
                  <a:outerShdw blurRad="38100" dist="38100" dir="2700000" algn="tl">
                    <a:srgbClr val="000000">
                      <a:alpha val="43137"/>
                    </a:srgbClr>
                  </a:outerShdw>
                </a:effectLst>
              </a:rPr>
              <a:t> </a:t>
            </a:r>
          </a:p>
          <a:p>
            <a:pPr marL="609600" indent="-609600" algn="l" eaLnBrk="1" hangingPunct="1">
              <a:lnSpc>
                <a:spcPct val="90000"/>
              </a:lnSpc>
              <a:defRPr/>
            </a:pPr>
            <a:r>
              <a:rPr lang="en-US" sz="1800" b="1" dirty="0" err="1" smtClean="0">
                <a:solidFill>
                  <a:srgbClr val="FFC000"/>
                </a:solidFill>
                <a:effectLst>
                  <a:outerShdw blurRad="38100" dist="38100" dir="2700000" algn="tl">
                    <a:srgbClr val="000000">
                      <a:alpha val="43137"/>
                    </a:srgbClr>
                  </a:outerShdw>
                </a:effectLst>
              </a:rPr>
              <a:t>insalubres</a:t>
            </a:r>
            <a:r>
              <a:rPr lang="en-US" sz="1800" b="1" dirty="0" smtClean="0">
                <a:solidFill>
                  <a:srgbClr val="FFC000"/>
                </a:solidFill>
                <a:effectLst>
                  <a:outerShdw blurRad="38100" dist="38100" dir="2700000" algn="tl">
                    <a:srgbClr val="000000">
                      <a:alpha val="43137"/>
                    </a:srgbClr>
                  </a:outerShdw>
                </a:effectLst>
              </a:rPr>
              <a:t>, etc.</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2510056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normAutofit/>
          </a:bodyPr>
          <a:lstStyle/>
          <a:p>
            <a:pPr>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endParaRPr lang="es-AR"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2800" b="1" dirty="0" smtClean="0">
                <a:solidFill>
                  <a:srgbClr val="00FF00"/>
                </a:solidFill>
                <a:effectLst>
                  <a:outerShdw blurRad="38100" dist="38100" dir="2700000" algn="tl">
                    <a:srgbClr val="000000">
                      <a:alpha val="43137"/>
                    </a:srgbClr>
                  </a:outerShdw>
                </a:effectLst>
                <a:latin typeface="Papyrus" pitchFamily="66" charset="0"/>
              </a:rPr>
              <a:t>CONTRATO POR TIEMPO INDETERMINADO</a:t>
            </a:r>
          </a:p>
          <a:p>
            <a:pPr eaLnBrk="1" hangingPunct="1">
              <a:defRPr/>
            </a:pPr>
            <a:endParaRPr lang="es-AR"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80572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00FFFF"/>
                </a:solidFill>
                <a:effectLst>
                  <a:outerShdw blurRad="38100" dist="38100" dir="2700000" algn="tl">
                    <a:srgbClr val="000000">
                      <a:alpha val="43137"/>
                    </a:srgbClr>
                  </a:outerShdw>
                </a:effectLst>
              </a:rPr>
              <a:t>EFECTOS SOBRE LOS RUBROS QUE INTEGRAN LA LIQUIDACIÓN</a:t>
            </a: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a:p>
            <a:pPr algn="l"/>
            <a:r>
              <a:rPr lang="es-AR" sz="1600" b="1" dirty="0" smtClean="0">
                <a:solidFill>
                  <a:srgbClr val="FFFF19"/>
                </a:solidFill>
                <a:effectLst>
                  <a:outerShdw blurRad="38100" dist="38100" dir="2700000" algn="tl">
                    <a:srgbClr val="000000">
                      <a:alpha val="43137"/>
                    </a:srgbClr>
                  </a:outerShdw>
                </a:effectLst>
              </a:rPr>
              <a:t>12</a:t>
            </a:r>
            <a:r>
              <a:rPr lang="es-AR" sz="1600" b="1" dirty="0">
                <a:solidFill>
                  <a:srgbClr val="FFFF19"/>
                </a:solidFill>
                <a:effectLst>
                  <a:outerShdw blurRad="38100" dist="38100" dir="2700000" algn="tl">
                    <a:srgbClr val="000000">
                      <a:alpha val="43137"/>
                    </a:srgbClr>
                  </a:outerShdw>
                </a:effectLst>
              </a:rPr>
              <a:t>. </a:t>
            </a:r>
            <a:r>
              <a:rPr lang="es-AR" sz="1600" b="1" u="sng" dirty="0" smtClean="0">
                <a:solidFill>
                  <a:srgbClr val="FFFF19"/>
                </a:solidFill>
                <a:effectLst>
                  <a:outerShdw blurRad="38100" dist="38100" dir="2700000" algn="tl">
                    <a:srgbClr val="000000">
                      <a:alpha val="43137"/>
                    </a:srgbClr>
                  </a:outerShdw>
                </a:effectLst>
              </a:rPr>
              <a:t>Obra social</a:t>
            </a:r>
            <a:r>
              <a:rPr lang="es-AR" sz="1600" b="1" dirty="0" smtClean="0">
                <a:solidFill>
                  <a:srgbClr val="FFFF19"/>
                </a:solidFill>
                <a:effectLst>
                  <a:outerShdw blurRad="38100" dist="38100" dir="2700000" algn="tl">
                    <a:srgbClr val="000000">
                      <a:alpha val="43137"/>
                    </a:srgbClr>
                  </a:outerShdw>
                </a:effectLst>
              </a:rPr>
              <a:t>: </a:t>
            </a:r>
            <a:r>
              <a:rPr lang="es-AR" sz="1600" dirty="0" smtClean="0">
                <a:effectLst>
                  <a:outerShdw blurRad="38100" dist="38100" dir="2700000" algn="tl">
                    <a:srgbClr val="000000">
                      <a:alpha val="43137"/>
                    </a:srgbClr>
                  </a:outerShdw>
                </a:effectLst>
              </a:rPr>
              <a:t>Por </a:t>
            </a:r>
            <a:r>
              <a:rPr lang="es-AR" sz="1600" dirty="0">
                <a:effectLst>
                  <a:outerShdw blurRad="38100" dist="38100" dir="2700000" algn="tl">
                    <a:srgbClr val="000000">
                      <a:alpha val="43137"/>
                    </a:srgbClr>
                  </a:outerShdw>
                </a:effectLst>
              </a:rPr>
              <a:t>los valores previstos en el Anexo A, se devengarán los aportes y contribuciones de la Obra Social de Empleados de Comercio y el aporte del trabajador establecido por los artículos 100 y 101 (texto ordenado de fecha 24/6/1994 del convenio colectivo 130/1975) sobre su monto nominal</a:t>
            </a:r>
            <a:r>
              <a:rPr lang="es-AR" sz="1600" dirty="0" smtClean="0">
                <a:effectLst>
                  <a:outerShdw blurRad="38100" dist="38100" dir="2700000" algn="tl">
                    <a:srgbClr val="000000">
                      <a:alpha val="43137"/>
                    </a:srgbClr>
                  </a:outerShdw>
                </a:effectLst>
              </a:rPr>
              <a:t>.</a:t>
            </a:r>
          </a:p>
          <a:p>
            <a:pPr algn="l"/>
            <a:endParaRPr lang="es-AR" sz="1600" dirty="0">
              <a:effectLst>
                <a:outerShdw blurRad="38100" dist="38100" dir="2700000" algn="tl">
                  <a:srgbClr val="000000">
                    <a:alpha val="43137"/>
                  </a:srgbClr>
                </a:outerShdw>
              </a:effectLst>
            </a:endParaRPr>
          </a:p>
          <a:p>
            <a:pPr algn="l"/>
            <a:r>
              <a:rPr lang="es-AR" sz="1600" b="1" dirty="0">
                <a:solidFill>
                  <a:srgbClr val="00FF00"/>
                </a:solidFill>
                <a:effectLst>
                  <a:outerShdw blurRad="38100" dist="38100" dir="2700000" algn="tl">
                    <a:srgbClr val="000000">
                      <a:alpha val="43137"/>
                    </a:srgbClr>
                  </a:outerShdw>
                </a:effectLst>
              </a:rPr>
              <a:t>13. </a:t>
            </a:r>
            <a:r>
              <a:rPr lang="es-AR" sz="1600" b="1" u="sng" dirty="0" smtClean="0">
                <a:solidFill>
                  <a:srgbClr val="00FF00"/>
                </a:solidFill>
                <a:effectLst>
                  <a:outerShdw blurRad="38100" dist="38100" dir="2700000" algn="tl">
                    <a:srgbClr val="000000">
                      <a:alpha val="43137"/>
                    </a:srgbClr>
                  </a:outerShdw>
                </a:effectLst>
              </a:rPr>
              <a:t>Adicionales </a:t>
            </a:r>
            <a:r>
              <a:rPr lang="es-AR" sz="1600" b="1" u="sng" dirty="0">
                <a:solidFill>
                  <a:srgbClr val="00FF00"/>
                </a:solidFill>
                <a:effectLst>
                  <a:outerShdw blurRad="38100" dist="38100" dir="2700000" algn="tl">
                    <a:srgbClr val="000000">
                      <a:alpha val="43137"/>
                    </a:srgbClr>
                  </a:outerShdw>
                </a:effectLst>
              </a:rPr>
              <a:t>Adicional vidriera, falla de caja y chofer larga </a:t>
            </a:r>
            <a:r>
              <a:rPr lang="es-AR" sz="1600" b="1" u="sng" dirty="0" smtClean="0">
                <a:solidFill>
                  <a:srgbClr val="00FF00"/>
                </a:solidFill>
                <a:effectLst>
                  <a:outerShdw blurRad="38100" dist="38100" dir="2700000" algn="tl">
                    <a:srgbClr val="000000">
                      <a:alpha val="43137"/>
                    </a:srgbClr>
                  </a:outerShdw>
                </a:effectLst>
              </a:rPr>
              <a:t>distancia</a:t>
            </a:r>
            <a:r>
              <a:rPr lang="es-AR" sz="1600" b="1" dirty="0" smtClean="0">
                <a:solidFill>
                  <a:srgbClr val="00FF00"/>
                </a:solidFill>
                <a:effectLst>
                  <a:outerShdw blurRad="38100" dist="38100" dir="2700000" algn="tl">
                    <a:srgbClr val="000000">
                      <a:alpha val="43137"/>
                    </a:srgbClr>
                  </a:outerShdw>
                </a:effectLst>
              </a:rPr>
              <a:t>: </a:t>
            </a:r>
            <a:r>
              <a:rPr lang="es-AR" sz="1600" dirty="0" smtClean="0">
                <a:effectLst>
                  <a:outerShdw blurRad="38100" dist="38100" dir="2700000" algn="tl">
                    <a:srgbClr val="000000">
                      <a:alpha val="43137"/>
                    </a:srgbClr>
                  </a:outerShdw>
                </a:effectLst>
              </a:rPr>
              <a:t>Tanto </a:t>
            </a:r>
            <a:r>
              <a:rPr lang="es-AR" sz="1600" dirty="0">
                <a:effectLst>
                  <a:outerShdw blurRad="38100" dist="38100" dir="2700000" algn="tl">
                    <a:srgbClr val="000000">
                      <a:alpha val="43137"/>
                    </a:srgbClr>
                  </a:outerShdw>
                </a:effectLst>
              </a:rPr>
              <a:t>el equivalente de la asignación extraordinaria por única vez como el incremento salarial, en virtud del artículo 28 del </a:t>
            </a:r>
            <a:r>
              <a:rPr lang="es-AR" sz="1600" dirty="0" err="1">
                <a:effectLst>
                  <a:outerShdw blurRad="38100" dist="38100" dir="2700000" algn="tl">
                    <a:srgbClr val="000000">
                      <a:alpha val="43137"/>
                    </a:srgbClr>
                  </a:outerShdw>
                </a:effectLst>
              </a:rPr>
              <a:t>CCT</a:t>
            </a:r>
            <a:r>
              <a:rPr lang="es-AR" sz="1600" dirty="0">
                <a:effectLst>
                  <a:outerShdw blurRad="38100" dist="38100" dir="2700000" algn="tl">
                    <a:srgbClr val="000000">
                      <a:alpha val="43137"/>
                    </a:srgbClr>
                  </a:outerShdw>
                </a:effectLst>
              </a:rPr>
              <a:t> 130/1975, se aplicarán además sobre los adicionales previstos en los artículos 23, 30 y 36 del citado convenio</a:t>
            </a:r>
            <a:r>
              <a:rPr lang="es-AR" sz="1600" dirty="0" smtClean="0">
                <a:effectLst>
                  <a:outerShdw blurRad="38100" dist="38100" dir="2700000" algn="tl">
                    <a:srgbClr val="000000">
                      <a:alpha val="43137"/>
                    </a:srgbClr>
                  </a:outerShdw>
                </a:effectLst>
              </a:rPr>
              <a:t>. (Adicional vidriera, falla de caja y chofer larga distancia)</a:t>
            </a:r>
          </a:p>
          <a:p>
            <a:pPr algn="l"/>
            <a:endParaRPr lang="es-AR" sz="1600" dirty="0">
              <a:effectLst>
                <a:outerShdw blurRad="38100" dist="38100" dir="2700000" algn="tl">
                  <a:srgbClr val="000000">
                    <a:alpha val="43137"/>
                  </a:srgbClr>
                </a:outerShdw>
              </a:effectLst>
            </a:endParaRPr>
          </a:p>
          <a:p>
            <a:pPr algn="l"/>
            <a:r>
              <a:rPr lang="es-AR" sz="1600" b="1" dirty="0">
                <a:solidFill>
                  <a:srgbClr val="00FFCC"/>
                </a:solidFill>
                <a:effectLst>
                  <a:outerShdw blurRad="38100" dist="38100" dir="2700000" algn="tl">
                    <a:srgbClr val="000000">
                      <a:alpha val="43137"/>
                    </a:srgbClr>
                  </a:outerShdw>
                </a:effectLst>
              </a:rPr>
              <a:t>14. </a:t>
            </a:r>
            <a:r>
              <a:rPr lang="es-AR" sz="1600" b="1" u="sng" dirty="0" err="1" smtClean="0">
                <a:solidFill>
                  <a:srgbClr val="00FFCC"/>
                </a:solidFill>
                <a:effectLst>
                  <a:outerShdw blurRad="38100" dist="38100" dir="2700000" algn="tl">
                    <a:srgbClr val="000000">
                      <a:alpha val="43137"/>
                    </a:srgbClr>
                  </a:outerShdw>
                </a:effectLst>
              </a:rPr>
              <a:t>INACAP</a:t>
            </a:r>
            <a:r>
              <a:rPr lang="es-AR" sz="1600" b="1" dirty="0" smtClean="0">
                <a:solidFill>
                  <a:srgbClr val="00FFCC"/>
                </a:solidFill>
                <a:effectLst>
                  <a:outerShdw blurRad="38100" dist="38100" dir="2700000" algn="tl">
                    <a:srgbClr val="000000">
                      <a:alpha val="43137"/>
                    </a:srgbClr>
                  </a:outerShdw>
                </a:effectLst>
              </a:rPr>
              <a:t>: </a:t>
            </a:r>
            <a:r>
              <a:rPr lang="es-AR" sz="1600" dirty="0" smtClean="0">
                <a:effectLst>
                  <a:outerShdw blurRad="38100" dist="38100" dir="2700000" algn="tl">
                    <a:srgbClr val="000000">
                      <a:alpha val="43137"/>
                    </a:srgbClr>
                  </a:outerShdw>
                </a:effectLst>
              </a:rPr>
              <a:t>A </a:t>
            </a:r>
            <a:r>
              <a:rPr lang="es-AR" sz="1600" dirty="0">
                <a:effectLst>
                  <a:outerShdw blurRad="38100" dist="38100" dir="2700000" algn="tl">
                    <a:srgbClr val="000000">
                      <a:alpha val="43137"/>
                    </a:srgbClr>
                  </a:outerShdw>
                </a:effectLst>
              </a:rPr>
              <a:t>los efectos de la liquidación del aporte con destino al Instituto Argentino de Capacitación Profesional y Tecnológica para el Comercio (</a:t>
            </a:r>
            <a:r>
              <a:rPr lang="es-AR" sz="1600" dirty="0" err="1">
                <a:effectLst>
                  <a:outerShdw blurRad="38100" dist="38100" dir="2700000" algn="tl">
                    <a:srgbClr val="000000">
                      <a:alpha val="43137"/>
                    </a:srgbClr>
                  </a:outerShdw>
                </a:effectLst>
              </a:rPr>
              <a:t>INACAP</a:t>
            </a:r>
            <a:r>
              <a:rPr lang="es-AR" sz="1600" dirty="0">
                <a:effectLst>
                  <a:outerShdw blurRad="38100" dist="38100" dir="2700000" algn="tl">
                    <a:srgbClr val="000000">
                      <a:alpha val="43137"/>
                    </a:srgbClr>
                  </a:outerShdw>
                </a:effectLst>
              </a:rPr>
              <a:t>) homologado por la resolución (MT) 600/2008 el cálculo de dichos aportes, conforme los incrementos aquí pactados y la fecha de </a:t>
            </a:r>
            <a:r>
              <a:rPr lang="es-AR" sz="1600" dirty="0" err="1">
                <a:effectLst>
                  <a:outerShdw blurRad="38100" dist="38100" dir="2700000" algn="tl">
                    <a:srgbClr val="000000">
                      <a:alpha val="43137"/>
                    </a:srgbClr>
                  </a:outerShdw>
                </a:effectLst>
              </a:rPr>
              <a:t>efectivización</a:t>
            </a:r>
            <a:r>
              <a:rPr lang="es-AR" sz="1600" dirty="0">
                <a:effectLst>
                  <a:outerShdw blurRad="38100" dist="38100" dir="2700000" algn="tl">
                    <a:srgbClr val="000000">
                      <a:alpha val="43137"/>
                    </a:srgbClr>
                  </a:outerShdw>
                </a:effectLst>
              </a:rPr>
              <a:t> de los mismos, deberá realizarse, </a:t>
            </a:r>
            <a:r>
              <a:rPr lang="es-AR" sz="1600" dirty="0">
                <a:solidFill>
                  <a:srgbClr val="FFFF19"/>
                </a:solidFill>
                <a:effectLst>
                  <a:outerShdw blurRad="38100" dist="38100" dir="2700000" algn="tl">
                    <a:srgbClr val="000000">
                      <a:alpha val="43137"/>
                    </a:srgbClr>
                  </a:outerShdw>
                </a:effectLst>
              </a:rPr>
              <a:t>mes a mes, sobre los valores que se detallan en los Anexos A y B, en sus partes pertinentes</a:t>
            </a:r>
            <a:r>
              <a:rPr lang="es-AR" sz="1600" dirty="0" smtClean="0">
                <a:solidFill>
                  <a:srgbClr val="FFFF19"/>
                </a:solidFill>
                <a:effectLst>
                  <a:outerShdw blurRad="38100" dist="38100" dir="2700000" algn="tl">
                    <a:srgbClr val="000000">
                      <a:alpha val="43137"/>
                    </a:srgbClr>
                  </a:outerShdw>
                </a:effectLst>
              </a:rPr>
              <a:t>. </a:t>
            </a:r>
            <a:r>
              <a:rPr lang="es-AR" sz="1600" dirty="0" smtClean="0">
                <a:solidFill>
                  <a:srgbClr val="00FFFF"/>
                </a:solidFill>
                <a:effectLst>
                  <a:outerShdw blurRad="38100" dist="38100" dir="2700000" algn="tl">
                    <a:srgbClr val="000000">
                      <a:alpha val="43137"/>
                    </a:srgbClr>
                  </a:outerShdw>
                </a:effectLst>
              </a:rPr>
              <a:t>(</a:t>
            </a:r>
            <a:r>
              <a:rPr lang="es-AR" sz="1600" dirty="0" err="1" smtClean="0">
                <a:solidFill>
                  <a:srgbClr val="00FFFF"/>
                </a:solidFill>
                <a:effectLst>
                  <a:outerShdw blurRad="38100" dist="38100" dir="2700000" algn="tl">
                    <a:srgbClr val="000000">
                      <a:alpha val="43137"/>
                    </a:srgbClr>
                  </a:outerShdw>
                </a:effectLst>
              </a:rPr>
              <a:t>ASIGNACION</a:t>
            </a:r>
            <a:r>
              <a:rPr lang="es-AR" sz="1600" dirty="0" smtClean="0">
                <a:solidFill>
                  <a:srgbClr val="00FFFF"/>
                </a:solidFill>
                <a:effectLst>
                  <a:outerShdw blurRad="38100" dist="38100" dir="2700000" algn="tl">
                    <a:srgbClr val="000000">
                      <a:alpha val="43137"/>
                    </a:srgbClr>
                  </a:outerShdw>
                </a:effectLst>
              </a:rPr>
              <a:t> </a:t>
            </a:r>
            <a:r>
              <a:rPr lang="es-AR" sz="1600" dirty="0" err="1" smtClean="0">
                <a:solidFill>
                  <a:srgbClr val="00FFFF"/>
                </a:solidFill>
                <a:effectLst>
                  <a:outerShdw blurRad="38100" dist="38100" dir="2700000" algn="tl">
                    <a:srgbClr val="000000">
                      <a:alpha val="43137"/>
                    </a:srgbClr>
                  </a:outerShdw>
                </a:effectLst>
              </a:rPr>
              <a:t>EXTRAODRINARIA</a:t>
            </a:r>
            <a:r>
              <a:rPr lang="es-AR" sz="1600" dirty="0" smtClean="0">
                <a:solidFill>
                  <a:srgbClr val="00FFFF"/>
                </a:solidFill>
                <a:effectLst>
                  <a:outerShdw blurRad="38100" dist="38100" dir="2700000" algn="tl">
                    <a:srgbClr val="000000">
                      <a:alpha val="43137"/>
                    </a:srgbClr>
                  </a:outerShdw>
                </a:effectLst>
              </a:rPr>
              <a:t> E INCREMENTOS SALARIALES NUEVA ESCALA)</a:t>
            </a:r>
            <a:r>
              <a:rPr lang="es-AR" sz="1600" dirty="0">
                <a:solidFill>
                  <a:srgbClr val="FF9900"/>
                </a:solidFill>
                <a:effectLst>
                  <a:outerShdw blurRad="38100" dist="38100" dir="2700000" algn="tl">
                    <a:srgbClr val="000000">
                      <a:alpha val="43137"/>
                    </a:srgbClr>
                  </a:outerShdw>
                </a:effectLst>
              </a:rPr>
              <a:t> </a:t>
            </a:r>
          </a:p>
          <a:p>
            <a:pPr marL="609600" indent="-609600" algn="l">
              <a:defRPr/>
            </a:pPr>
            <a:endParaRPr lang="es-ES" sz="1800" dirty="0" smtClean="0">
              <a:solidFill>
                <a:srgbClr val="FFFF00"/>
              </a:solidFill>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9207551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8851" name="Rectangle 3"/>
          <p:cNvSpPr>
            <a:spLocks noGrp="1" noChangeArrowheads="1"/>
          </p:cNvSpPr>
          <p:nvPr>
            <p:ph type="subTitle" idx="1"/>
          </p:nvPr>
        </p:nvSpPr>
        <p:spPr>
          <a:xfrm>
            <a:off x="685800" y="1371600"/>
            <a:ext cx="7772400" cy="4876800"/>
          </a:xfrm>
        </p:spPr>
        <p:txBody>
          <a:bodyPr/>
          <a:lstStyle/>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CONTRATO POR TIEMPO INDETERMINADO</a:t>
            </a:r>
          </a:p>
          <a:p>
            <a:pPr marL="609600" indent="-609600" algn="l" eaLnBrk="1" hangingPunct="1">
              <a:defRPr/>
            </a:pPr>
            <a:r>
              <a:rPr lang="en-US" sz="1800" b="1" dirty="0" smtClean="0">
                <a:solidFill>
                  <a:srgbClr val="FFFF01"/>
                </a:solidFill>
                <a:effectLst>
                  <a:outerShdw blurRad="38100" dist="38100" dir="2700000" algn="tl">
                    <a:srgbClr val="000000">
                      <a:alpha val="43137"/>
                    </a:srgbClr>
                  </a:outerShdw>
                </a:effectLst>
              </a:rPr>
              <a:t>PRINCIPIO DE INDETERMINACIÓN DEL PLAZO</a:t>
            </a: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Art. 90 –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entenderá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celebrado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tiempo</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indeterminado</a:t>
            </a:r>
            <a:r>
              <a:rPr lang="en-US" sz="1800" dirty="0" smtClean="0">
                <a:effectLst>
                  <a:outerShdw blurRad="38100" dist="38100" dir="2700000" algn="tl">
                    <a:srgbClr val="000000">
                      <a:alpha val="43137"/>
                    </a:srgbClr>
                  </a:outerShdw>
                </a:effectLst>
              </a:rPr>
              <a:t> …. (salvo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dispusieran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utilizar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otra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modalidad</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smtClean="0">
                <a:effectLst>
                  <a:outerShdw blurRad="38100" dist="38100" dir="2700000" algn="tl">
                    <a:srgbClr val="000000">
                      <a:alpha val="43137"/>
                    </a:srgbClr>
                  </a:outerShdw>
                </a:effectLst>
              </a:rPr>
              <a:t>contractual)</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modalidad</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excelencia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contratación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para</a:t>
            </a:r>
            <a:r>
              <a:rPr lang="en-US" sz="1800" dirty="0" smtClean="0">
                <a:effectLst>
                  <a:outerShdw blurRad="38100" dist="38100" dir="2700000" algn="tl">
                    <a:srgbClr val="000000">
                      <a:alpha val="43137"/>
                    </a:srgbClr>
                  </a:outerShdw>
                </a:effectLst>
              </a:rPr>
              <a:t> la LCT</a:t>
            </a:r>
          </a:p>
          <a:p>
            <a:pPr marL="609600" indent="-609600" algn="l" eaLnBrk="1" hangingPunct="1">
              <a:defRPr/>
            </a:pPr>
            <a:r>
              <a:rPr lang="en-US" sz="1800" dirty="0" smtClean="0">
                <a:effectLst>
                  <a:outerShdw blurRad="38100" dist="38100" dir="2700000" algn="tl">
                    <a:srgbClr val="000000">
                      <a:alpha val="43137"/>
                    </a:srgbClr>
                  </a:outerShdw>
                </a:effectLst>
              </a:rPr>
              <a:t>- En </a:t>
            </a:r>
            <a:r>
              <a:rPr lang="en-US" sz="1800" dirty="0" err="1" smtClean="0">
                <a:effectLst>
                  <a:outerShdw blurRad="38100" dist="38100" dir="2700000" algn="tl">
                    <a:srgbClr val="000000">
                      <a:alpha val="43137"/>
                    </a:srgbClr>
                  </a:outerShdw>
                </a:effectLst>
              </a:rPr>
              <a:t>caso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partes</a:t>
            </a:r>
            <a:r>
              <a:rPr lang="en-US" sz="1800" dirty="0" smtClean="0">
                <a:effectLst>
                  <a:outerShdw blurRad="38100" dist="38100" dir="2700000" algn="tl">
                    <a:srgbClr val="000000">
                      <a:alpha val="43137"/>
                    </a:srgbClr>
                  </a:outerShdw>
                </a:effectLst>
              </a:rPr>
              <a:t> nada </a:t>
            </a:r>
            <a:r>
              <a:rPr lang="en-US" sz="1800" dirty="0" err="1" smtClean="0">
                <a:effectLst>
                  <a:outerShdw blurRad="38100" dist="38100" dir="2700000" algn="tl">
                    <a:srgbClr val="000000">
                      <a:alpha val="43137"/>
                    </a:srgbClr>
                  </a:outerShdw>
                </a:effectLst>
              </a:rPr>
              <a:t>especifiquen</a:t>
            </a:r>
            <a:r>
              <a:rPr lang="en-US" sz="1800" dirty="0" smtClean="0">
                <a:effectLst>
                  <a:outerShdw blurRad="38100" dist="38100" dir="2700000" algn="tl">
                    <a:srgbClr val="000000">
                      <a:alpha val="43137"/>
                    </a:srgbClr>
                  </a:outerShdw>
                </a:effectLst>
              </a:rPr>
              <a:t> al </a:t>
            </a:r>
            <a:r>
              <a:rPr lang="en-US" sz="1800" dirty="0" err="1" smtClean="0">
                <a:effectLst>
                  <a:outerShdw blurRad="38100" dist="38100" dir="2700000" algn="tl">
                    <a:srgbClr val="000000">
                      <a:alpha val="43137"/>
                    </a:srgbClr>
                  </a:outerShdw>
                </a:effectLst>
              </a:rPr>
              <a:t>respecto</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considera</a:t>
            </a: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optado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modalidad</a:t>
            </a:r>
            <a:endParaRPr lang="en-US" sz="1800" dirty="0" smtClean="0">
              <a:effectLst>
                <a:outerShdw blurRad="38100" dist="38100" dir="2700000" algn="tl">
                  <a:srgbClr val="000000">
                    <a:alpha val="43137"/>
                  </a:srgbClr>
                </a:outerShdw>
              </a:effectLst>
            </a:endParaRPr>
          </a:p>
          <a:p>
            <a:pPr marL="609600" indent="-609600" algn="l" eaLnBrk="1" hangingPunct="1">
              <a:buFontTx/>
              <a:buNone/>
              <a:defRPr/>
            </a:pPr>
            <a:r>
              <a:rPr lang="en-US" sz="1800" dirty="0" smtClean="0">
                <a:effectLst>
                  <a:outerShdw blurRad="38100" dist="38100" dir="2700000" algn="tl">
                    <a:srgbClr val="000000">
                      <a:alpha val="43137"/>
                    </a:srgbClr>
                  </a:outerShdw>
                </a:effectLst>
              </a:rPr>
              <a:t>- Los </a:t>
            </a:r>
            <a:r>
              <a:rPr lang="en-US" sz="1800" dirty="0" err="1" smtClean="0">
                <a:effectLst>
                  <a:outerShdw blurRad="38100" dist="38100" dir="2700000" algn="tl">
                    <a:srgbClr val="000000">
                      <a:alpha val="43137"/>
                    </a:srgbClr>
                  </a:outerShdw>
                </a:effectLst>
              </a:rPr>
              <a:t>contratos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vocación</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permanencia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destinados</a:t>
            </a:r>
            <a:r>
              <a:rPr lang="en-US" sz="1800" dirty="0" smtClean="0">
                <a:effectLst>
                  <a:outerShdw blurRad="38100" dist="38100" dir="2700000" algn="tl">
                    <a:srgbClr val="000000">
                      <a:alpha val="43137"/>
                    </a:srgbClr>
                  </a:outerShdw>
                </a:effectLst>
              </a:rPr>
              <a:t> a </a:t>
            </a:r>
          </a:p>
          <a:p>
            <a:pPr marL="609600" indent="-609600" algn="l" eaLnBrk="1" hangingPunct="1">
              <a:buFontTx/>
              <a:buNone/>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durar</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Principio de  </a:t>
            </a:r>
            <a:r>
              <a:rPr lang="en-US" sz="1800" dirty="0" err="1" smtClean="0">
                <a:effectLst>
                  <a:outerShdw blurRad="38100" dist="38100" dir="2700000" algn="tl">
                    <a:srgbClr val="000000">
                      <a:alpha val="43137"/>
                    </a:srgbClr>
                  </a:outerShdw>
                </a:effectLst>
              </a:rPr>
              <a:t>conservación</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trabajo</a:t>
            </a: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p>
          <a:p>
            <a:pPr marL="609600" indent="-609600" algn="l" eaLnBrk="1" hangingPunct="1">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434253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79875" name="Rectangle 3"/>
          <p:cNvSpPr>
            <a:spLocks noGrp="1" noChangeArrowheads="1"/>
          </p:cNvSpPr>
          <p:nvPr>
            <p:ph type="subTitle" idx="1"/>
          </p:nvPr>
        </p:nvSpPr>
        <p:spPr>
          <a:xfrm>
            <a:off x="685800" y="1371600"/>
            <a:ext cx="7772400" cy="4876800"/>
          </a:xfrm>
        </p:spPr>
        <p:txBody>
          <a:bodyPr/>
          <a:lstStyle/>
          <a:p>
            <a:pPr marL="609600" indent="-609600" algn="l" eaLnBrk="1" hangingPunct="1">
              <a:lnSpc>
                <a:spcPct val="90000"/>
              </a:lnSpc>
              <a:defRPr/>
            </a:pPr>
            <a:r>
              <a:rPr lang="en-US" sz="2000" b="1" dirty="0" smtClean="0">
                <a:solidFill>
                  <a:srgbClr val="00FF00"/>
                </a:solidFill>
                <a:effectLst>
                  <a:outerShdw blurRad="38100" dist="38100" dir="2700000" algn="tl">
                    <a:srgbClr val="000000">
                      <a:alpha val="43137"/>
                    </a:srgbClr>
                  </a:outerShdw>
                </a:effectLst>
              </a:rPr>
              <a:t>CONTRATO POR TIEMPO INDETERMINADO</a:t>
            </a:r>
          </a:p>
          <a:p>
            <a:pPr marL="609600" indent="-609600" algn="l" eaLnBrk="1" hangingPunct="1">
              <a:lnSpc>
                <a:spcPct val="90000"/>
              </a:lnSpc>
              <a:defRPr/>
            </a:pPr>
            <a:r>
              <a:rPr lang="en-US" sz="1800" b="1" dirty="0" smtClean="0">
                <a:solidFill>
                  <a:srgbClr val="FFFF01"/>
                </a:solidFill>
                <a:effectLst>
                  <a:outerShdw blurRad="38100" dist="38100" dir="2700000" algn="tl">
                    <a:srgbClr val="000000">
                      <a:alpha val="43137"/>
                    </a:srgbClr>
                  </a:outerShdw>
                </a:effectLst>
              </a:rPr>
              <a:t>ALCANCE Y DURACIÓN</a:t>
            </a:r>
          </a:p>
          <a:p>
            <a:pPr marL="609600" indent="-609600" algn="l" eaLnBrk="1" hangingPunct="1">
              <a:lnSpc>
                <a:spcPct val="90000"/>
              </a:lnSpc>
              <a:defRPr/>
            </a:pPr>
            <a:r>
              <a:rPr lang="en-US" sz="1800" b="1" dirty="0" smtClean="0">
                <a:solidFill>
                  <a:srgbClr val="FFFF01"/>
                </a:solidFill>
                <a:effectLst>
                  <a:outerShdw blurRad="38100" dist="38100" dir="2700000" algn="tl">
                    <a:srgbClr val="000000">
                      <a:alpha val="43137"/>
                    </a:srgbClr>
                  </a:outerShdw>
                </a:effectLst>
              </a:rPr>
              <a:t>PRINCIPIO DE ESTABILIDAD EN EL EMPLEO</a:t>
            </a:r>
          </a:p>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Art. 91 LCT –</a:t>
            </a:r>
            <a:r>
              <a:rPr lang="en-US" sz="1800" dirty="0" smtClean="0">
                <a:solidFill>
                  <a:srgbClr val="00FFCC"/>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tiempo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indeterminado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dura</a:t>
            </a:r>
            <a:r>
              <a:rPr lang="en-US" sz="1800" dirty="0" smtClean="0">
                <a:effectLst>
                  <a:outerShdw blurRad="38100" dist="38100" dir="2700000" algn="tl">
                    <a:srgbClr val="000000">
                      <a:alpha val="43137"/>
                    </a:srgbClr>
                  </a:outerShdw>
                </a:effectLst>
              </a:rPr>
              <a:t> hasta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el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trabajador</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encuentra</a:t>
            </a:r>
            <a:r>
              <a:rPr lang="en-US" sz="1800" dirty="0" smtClean="0">
                <a:effectLst>
                  <a:outerShdw blurRad="38100" dist="38100" dir="2700000" algn="tl">
                    <a:srgbClr val="000000">
                      <a:alpha val="43137"/>
                    </a:srgbClr>
                  </a:outerShdw>
                </a:effectLst>
              </a:rPr>
              <a:t> en </a:t>
            </a:r>
            <a:r>
              <a:rPr lang="en-US" sz="1800" dirty="0" err="1" smtClean="0">
                <a:effectLst>
                  <a:outerShdw blurRad="38100" dist="38100" dir="2700000" algn="tl">
                    <a:srgbClr val="000000">
                      <a:alpha val="43137"/>
                    </a:srgbClr>
                  </a:outerShdw>
                </a:effectLst>
              </a:rPr>
              <a:t>condiciones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gozar</a:t>
            </a:r>
            <a:r>
              <a:rPr lang="en-US" sz="1800" dirty="0" smtClean="0">
                <a:effectLst>
                  <a:outerShdw blurRad="38100" dist="38100" dir="2700000" algn="tl">
                    <a:srgbClr val="000000">
                      <a:alpha val="43137"/>
                    </a:srgbClr>
                  </a:outerShdw>
                </a:effectLst>
              </a:rPr>
              <a:t> de los </a:t>
            </a:r>
            <a:r>
              <a:rPr lang="en-US" sz="1800" dirty="0" err="1" smtClean="0">
                <a:effectLst>
                  <a:outerShdw blurRad="38100" dist="38100" dir="2700000" algn="tl">
                    <a:srgbClr val="000000">
                      <a:alpha val="43137"/>
                    </a:srgbClr>
                  </a:outerShdw>
                </a:effectLst>
              </a:rPr>
              <a:t>beneficios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le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asignan</a:t>
            </a:r>
            <a:r>
              <a:rPr lang="en-US" sz="1800" dirty="0" smtClean="0">
                <a:effectLst>
                  <a:outerShdw blurRad="38100" dist="38100" dir="2700000" algn="tl">
                    <a:srgbClr val="000000">
                      <a:alpha val="43137"/>
                    </a:srgbClr>
                  </a:outerShdw>
                </a:effectLst>
              </a:rPr>
              <a:t> los </a:t>
            </a:r>
            <a:r>
              <a:rPr lang="en-US" sz="1800" dirty="0" err="1" smtClean="0">
                <a:effectLst>
                  <a:outerShdw blurRad="38100" dist="38100" dir="2700000" algn="tl">
                    <a:srgbClr val="000000">
                      <a:alpha val="43137"/>
                    </a:srgbClr>
                  </a:outerShdw>
                </a:effectLst>
              </a:rPr>
              <a:t>regímenes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seguridad</a:t>
            </a:r>
            <a:r>
              <a:rPr lang="en-US" sz="1800" dirty="0" smtClean="0">
                <a:effectLst>
                  <a:outerShdw blurRad="38100" dist="38100" dir="2700000" algn="tl">
                    <a:srgbClr val="000000">
                      <a:alpha val="43137"/>
                    </a:srgbClr>
                  </a:outerShdw>
                </a:effectLst>
              </a:rPr>
              <a:t> social,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límites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edad</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años</a:t>
            </a:r>
            <a:r>
              <a:rPr lang="en-US" sz="1800" dirty="0" smtClean="0">
                <a:effectLst>
                  <a:outerShdw blurRad="38100" dist="38100" dir="2700000" algn="tl">
                    <a:srgbClr val="000000">
                      <a:alpha val="43137"/>
                    </a:srgbClr>
                  </a:outerShdw>
                </a:effectLst>
              </a:rPr>
              <a:t> de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servicios</a:t>
            </a:r>
            <a:r>
              <a:rPr lang="en-US" sz="1800" dirty="0" smtClean="0">
                <a:effectLst>
                  <a:outerShdw blurRad="38100" dist="38100" dir="2700000" algn="tl">
                    <a:srgbClr val="000000">
                      <a:alpha val="43137"/>
                    </a:srgbClr>
                  </a:outerShdw>
                </a:effectLst>
              </a:rPr>
              <a:t>, salvo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se configure </a:t>
            </a:r>
            <a:r>
              <a:rPr lang="en-US" sz="1800" dirty="0" err="1" smtClean="0">
                <a:effectLst>
                  <a:outerShdw blurRad="38100" dist="38100" dir="2700000" algn="tl">
                    <a:srgbClr val="000000">
                      <a:alpha val="43137"/>
                    </a:srgbClr>
                  </a:outerShdw>
                </a:effectLst>
              </a:rPr>
              <a:t>alguna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las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causales</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extinción</a:t>
            </a:r>
            <a:r>
              <a:rPr lang="en-US" sz="1800" dirty="0" smtClean="0">
                <a:effectLst>
                  <a:outerShdw blurRad="38100" dist="38100" dir="2700000" algn="tl">
                    <a:srgbClr val="000000">
                      <a:alpha val="43137"/>
                    </a:srgbClr>
                  </a:outerShdw>
                </a:effectLst>
              </a:rPr>
              <a:t> </a:t>
            </a:r>
          </a:p>
          <a:p>
            <a:pPr marL="609600" indent="-609600" algn="l" eaLnBrk="1" hangingPunct="1">
              <a:lnSpc>
                <a:spcPct val="90000"/>
              </a:lnSpc>
              <a:defRPr/>
            </a:pPr>
            <a:r>
              <a:rPr lang="en-US" sz="1800" dirty="0" err="1" smtClean="0">
                <a:effectLst>
                  <a:outerShdw blurRad="38100" dist="38100" dir="2700000" algn="tl">
                    <a:srgbClr val="000000">
                      <a:alpha val="43137"/>
                    </a:srgbClr>
                  </a:outerShdw>
                </a:effectLst>
              </a:rPr>
              <a:t>previstas</a:t>
            </a:r>
            <a:r>
              <a:rPr lang="en-US" sz="1800" dirty="0" smtClean="0">
                <a:effectLst>
                  <a:outerShdw blurRad="38100" dist="38100" dir="2700000" algn="tl">
                    <a:srgbClr val="000000">
                      <a:alpha val="43137"/>
                    </a:srgbClr>
                  </a:outerShdw>
                </a:effectLst>
              </a:rPr>
              <a:t> en la </a:t>
            </a:r>
            <a:r>
              <a:rPr lang="en-US" sz="1800" dirty="0" err="1" smtClean="0">
                <a:effectLst>
                  <a:outerShdw blurRad="38100" dist="38100" dir="2700000" algn="tl">
                    <a:srgbClr val="000000">
                      <a:alpha val="43137"/>
                    </a:srgbClr>
                  </a:outerShdw>
                </a:effectLst>
              </a:rPr>
              <a:t>presente</a:t>
            </a:r>
            <a:r>
              <a:rPr lang="en-US" sz="1800" dirty="0" smtClean="0">
                <a:effectLst>
                  <a:outerShdw blurRad="38100" dist="38100" dir="2700000" algn="tl">
                    <a:srgbClr val="000000">
                      <a:alpha val="43137"/>
                    </a:srgbClr>
                  </a:outerShdw>
                </a:effectLst>
              </a:rPr>
              <a:t> ley.</a:t>
            </a:r>
          </a:p>
          <a:p>
            <a:pPr marL="609600" indent="-609600" algn="l" eaLnBrk="1" hangingPunct="1">
              <a:lnSpc>
                <a:spcPct val="90000"/>
              </a:lnSpc>
              <a:defRPr/>
            </a:pPr>
            <a:endParaRPr lang="en-US" sz="1800" dirty="0" smtClean="0">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err="1" smtClean="0">
                <a:solidFill>
                  <a:srgbClr val="FFFF01"/>
                </a:solidFill>
                <a:effectLst>
                  <a:outerShdw blurRad="38100" dist="38100" dir="2700000" algn="tl">
                    <a:srgbClr val="000000">
                      <a:alpha val="43137"/>
                    </a:srgbClr>
                  </a:outerShdw>
                </a:effectLst>
              </a:rPr>
              <a:t>Estabilidad</a:t>
            </a:r>
            <a:r>
              <a:rPr lang="en-US" sz="1800" b="1" dirty="0" smtClean="0">
                <a:solidFill>
                  <a:srgbClr val="FFFF01"/>
                </a:solidFill>
                <a:effectLst>
                  <a:outerShdw blurRad="38100" dist="38100" dir="2700000" algn="tl">
                    <a:srgbClr val="000000">
                      <a:alpha val="43137"/>
                    </a:srgbClr>
                  </a:outerShdw>
                </a:effectLst>
              </a:rPr>
              <a:t> “PROPIA” e “IMPROPIA”</a:t>
            </a:r>
          </a:p>
          <a:p>
            <a:pPr marL="609600" indent="-609600" algn="l" eaLnBrk="1" hangingPunct="1">
              <a:lnSpc>
                <a:spcPct val="90000"/>
              </a:lnSpc>
              <a:defRPr/>
            </a:pPr>
            <a:endParaRPr lang="en-US" sz="1800" dirty="0" smtClean="0">
              <a:solidFill>
                <a:srgbClr val="FFFF00"/>
              </a:solidFill>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CARGA DE LA PRUEBA</a:t>
            </a:r>
          </a:p>
          <a:p>
            <a:pPr marL="609600" indent="-609600" algn="l" eaLnBrk="1" hangingPunct="1">
              <a:lnSpc>
                <a:spcPct val="90000"/>
              </a:lnSpc>
              <a:defRPr/>
            </a:pPr>
            <a:endParaRPr lang="en-US" sz="1800" b="1" dirty="0" smtClean="0">
              <a:effectLst>
                <a:outerShdw blurRad="38100" dist="38100" dir="2700000" algn="tl">
                  <a:srgbClr val="000000">
                    <a:alpha val="43137"/>
                  </a:srgbClr>
                </a:outerShdw>
              </a:effectLst>
            </a:endParaRPr>
          </a:p>
          <a:p>
            <a:pPr marL="609600" indent="-609600" algn="l" eaLnBrk="1" hangingPunct="1">
              <a:lnSpc>
                <a:spcPct val="90000"/>
              </a:lnSpc>
              <a:defRPr/>
            </a:pPr>
            <a:r>
              <a:rPr lang="en-US" sz="1800" b="1" dirty="0" smtClean="0">
                <a:solidFill>
                  <a:srgbClr val="00FFCC"/>
                </a:solidFill>
                <a:effectLst>
                  <a:outerShdw blurRad="38100" dist="38100" dir="2700000" algn="tl">
                    <a:srgbClr val="000000">
                      <a:alpha val="43137"/>
                    </a:srgbClr>
                  </a:outerShdw>
                </a:effectLst>
              </a:rPr>
              <a:t>Art. 92 LCT -  </a:t>
            </a:r>
            <a:r>
              <a:rPr lang="en-US" sz="1800" dirty="0" smtClean="0">
                <a:effectLst>
                  <a:outerShdw blurRad="38100" dist="38100" dir="2700000" algn="tl">
                    <a:srgbClr val="000000">
                      <a:alpha val="43137"/>
                    </a:srgbClr>
                  </a:outerShdw>
                </a:effectLst>
              </a:rPr>
              <a:t>La </a:t>
            </a:r>
            <a:r>
              <a:rPr lang="en-US" sz="1800" dirty="0" err="1" smtClean="0">
                <a:effectLst>
                  <a:outerShdw blurRad="38100" dist="38100" dir="2700000" algn="tl">
                    <a:srgbClr val="000000">
                      <a:alpha val="43137"/>
                    </a:srgbClr>
                  </a:outerShdw>
                </a:effectLst>
              </a:rPr>
              <a:t>carga</a:t>
            </a:r>
            <a:r>
              <a:rPr lang="en-US" sz="1800" dirty="0" smtClean="0">
                <a:effectLst>
                  <a:outerShdw blurRad="38100" dist="38100" dir="2700000" algn="tl">
                    <a:srgbClr val="000000">
                      <a:alpha val="43137"/>
                    </a:srgbClr>
                  </a:outerShdw>
                </a:effectLst>
              </a:rPr>
              <a:t> de la </a:t>
            </a:r>
            <a:r>
              <a:rPr lang="en-US" sz="1800" dirty="0" err="1" smtClean="0">
                <a:effectLst>
                  <a:outerShdw blurRad="38100" dist="38100" dir="2700000" algn="tl">
                    <a:srgbClr val="000000">
                      <a:alpha val="43137"/>
                    </a:srgbClr>
                  </a:outerShdw>
                </a:effectLst>
              </a:rPr>
              <a:t>prueba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tiempo</a:t>
            </a:r>
            <a:r>
              <a:rPr lang="en-US" sz="1800" b="1" dirty="0" smtClean="0">
                <a:solidFill>
                  <a:srgbClr val="FFFF00"/>
                </a:solidFill>
                <a:effectLst>
                  <a:outerShdw blurRad="38100" dist="38100" dir="2700000" algn="tl">
                    <a:srgbClr val="000000">
                      <a:alpha val="43137"/>
                    </a:srgbClr>
                  </a:outerShdw>
                </a:effectLst>
              </a:rPr>
              <a:t> </a:t>
            </a:r>
          </a:p>
          <a:p>
            <a:pPr marL="609600" indent="-609600" algn="l" eaLnBrk="1" hangingPunct="1">
              <a:lnSpc>
                <a:spcPct val="90000"/>
              </a:lnSpc>
              <a:defRPr/>
            </a:pPr>
            <a:r>
              <a:rPr lang="en-US" sz="1800" b="1" dirty="0" err="1" smtClean="0">
                <a:solidFill>
                  <a:srgbClr val="FFFF00"/>
                </a:solidFill>
                <a:effectLst>
                  <a:outerShdw blurRad="38100" dist="38100" dir="2700000" algn="tl">
                    <a:srgbClr val="000000">
                      <a:alpha val="43137"/>
                    </a:srgbClr>
                  </a:outerShdw>
                </a:effectLst>
              </a:rPr>
              <a:t>determinado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estará</a:t>
            </a:r>
            <a:r>
              <a:rPr lang="en-US" sz="1800" dirty="0" smtClean="0">
                <a:effectLst>
                  <a:outerShdw blurRad="38100" dist="38100" dir="2700000" algn="tl">
                    <a:srgbClr val="000000">
                      <a:alpha val="43137"/>
                    </a:srgbClr>
                  </a:outerShdw>
                </a:effectLst>
              </a:rPr>
              <a:t> </a:t>
            </a:r>
            <a:r>
              <a:rPr lang="en-US" sz="1800" b="1" dirty="0" smtClean="0">
                <a:solidFill>
                  <a:srgbClr val="FFFF01"/>
                </a:solidFill>
                <a:effectLst>
                  <a:outerShdw blurRad="38100" dist="38100" dir="2700000" algn="tl">
                    <a:srgbClr val="000000">
                      <a:alpha val="43137"/>
                    </a:srgbClr>
                  </a:outerShdw>
                </a:effectLst>
              </a:rPr>
              <a:t>a cargo del </a:t>
            </a:r>
            <a:r>
              <a:rPr lang="en-US" sz="1800" b="1" dirty="0" err="1" smtClean="0">
                <a:solidFill>
                  <a:srgbClr val="FFFF01"/>
                </a:solidFill>
                <a:effectLst>
                  <a:outerShdw blurRad="38100" dist="38100" dir="2700000" algn="tl">
                    <a:srgbClr val="000000">
                      <a:alpha val="43137"/>
                    </a:srgbClr>
                  </a:outerShdw>
                </a:effectLst>
              </a:rPr>
              <a:t>empleador</a:t>
            </a:r>
            <a:r>
              <a:rPr lang="en-US" sz="1800" dirty="0" smtClean="0">
                <a:solidFill>
                  <a:srgbClr val="FFFF01"/>
                </a:solidFill>
                <a:effectLst>
                  <a:outerShdw blurRad="38100" dist="38100" dir="2700000" algn="tl">
                    <a:srgbClr val="000000">
                      <a:alpha val="43137"/>
                    </a:srgbClr>
                  </a:outerShdw>
                </a:effectLst>
              </a:rPr>
              <a:t>.</a:t>
            </a:r>
            <a:endParaRPr lang="en-US" sz="1800" b="1" dirty="0" smtClean="0">
              <a:solidFill>
                <a:srgbClr val="FFFF01"/>
              </a:solidFill>
              <a:effectLst>
                <a:outerShdw blurRad="38100" dist="38100" dir="2700000" algn="tl">
                  <a:srgbClr val="000000">
                    <a:alpha val="43137"/>
                  </a:srgbClr>
                </a:outerShdw>
              </a:effectLst>
            </a:endParaRPr>
          </a:p>
          <a:p>
            <a:pPr marL="609600" indent="-609600" algn="l" eaLnBrk="1" hangingPunct="1">
              <a:lnSpc>
                <a:spcPct val="90000"/>
              </a:lnSpc>
              <a:defRPr/>
            </a:pPr>
            <a:endParaRPr lang="en-US" sz="1800" dirty="0" smtClean="0"/>
          </a:p>
          <a:p>
            <a:pPr marL="609600" indent="-609600" algn="l" eaLnBrk="1" hangingPunct="1">
              <a:lnSpc>
                <a:spcPct val="90000"/>
              </a:lnSpc>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5984422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0899" name="Rectangle 3"/>
          <p:cNvSpPr>
            <a:spLocks noGrp="1" noChangeArrowheads="1"/>
          </p:cNvSpPr>
          <p:nvPr>
            <p:ph type="subTitle" idx="1"/>
          </p:nvPr>
        </p:nvSpPr>
        <p:spPr>
          <a:xfrm>
            <a:off x="685800" y="1371600"/>
            <a:ext cx="7772400" cy="4876800"/>
          </a:xfrm>
        </p:spPr>
        <p:txBody>
          <a:bodyPr/>
          <a:lstStyle/>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CONTRATO POR TIEMPO INDETERMINADO</a:t>
            </a:r>
          </a:p>
          <a:p>
            <a:pPr marL="609600" indent="-609600" algn="l" eaLnBrk="1" hangingPunct="1">
              <a:defRPr/>
            </a:pPr>
            <a:r>
              <a:rPr lang="en-US" sz="1800" b="1" dirty="0" smtClean="0">
                <a:solidFill>
                  <a:srgbClr val="FFFF00"/>
                </a:solidFill>
                <a:effectLst>
                  <a:outerShdw blurRad="38100" dist="38100" dir="2700000" algn="tl">
                    <a:srgbClr val="000000">
                      <a:alpha val="43137"/>
                    </a:srgbClr>
                  </a:outerShdw>
                </a:effectLst>
              </a:rPr>
              <a:t>PERIODO DE PRUEBA</a:t>
            </a:r>
          </a:p>
          <a:p>
            <a:pPr marL="609600" indent="-609600" algn="l" eaLnBrk="1" hangingPunct="1">
              <a:defRPr/>
            </a:pPr>
            <a:endParaRPr lang="en-US" sz="1800" b="1" dirty="0" smtClean="0">
              <a:effectLst>
                <a:outerShdw blurRad="38100" dist="38100" dir="2700000" algn="tl">
                  <a:srgbClr val="000000">
                    <a:alpha val="43137"/>
                  </a:srgbClr>
                </a:outerShdw>
              </a:effectLst>
            </a:endParaRPr>
          </a:p>
          <a:p>
            <a:pPr algn="l" eaLnBrk="1" hangingPunct="1">
              <a:defRPr/>
            </a:pPr>
            <a:r>
              <a:rPr lang="en-US" sz="1800" b="1" dirty="0" smtClean="0">
                <a:solidFill>
                  <a:srgbClr val="00FFCC"/>
                </a:solidFill>
                <a:effectLst>
                  <a:outerShdw blurRad="38100" dist="38100" dir="2700000" algn="tl">
                    <a:srgbClr val="000000">
                      <a:alpha val="43137"/>
                    </a:srgbClr>
                  </a:outerShdw>
                </a:effectLst>
              </a:rPr>
              <a:t>Art. 92 </a:t>
            </a:r>
            <a:r>
              <a:rPr lang="en-US" sz="1800" b="1" dirty="0" err="1" smtClean="0">
                <a:solidFill>
                  <a:srgbClr val="00FFCC"/>
                </a:solidFill>
                <a:effectLst>
                  <a:outerShdw blurRad="38100" dist="38100" dir="2700000" algn="tl">
                    <a:srgbClr val="000000">
                      <a:alpha val="43137"/>
                    </a:srgbClr>
                  </a:outerShdw>
                </a:effectLst>
              </a:rPr>
              <a:t>bis</a:t>
            </a:r>
            <a:r>
              <a:rPr lang="en-US" sz="1800" b="1" dirty="0" smtClean="0">
                <a:solidFill>
                  <a:srgbClr val="00FFCC"/>
                </a:solidFill>
                <a:effectLst>
                  <a:outerShdw blurRad="38100" dist="38100" dir="2700000" algn="tl">
                    <a:srgbClr val="000000">
                      <a:alpha val="43137"/>
                    </a:srgbClr>
                  </a:outerShdw>
                </a:effectLst>
              </a:rPr>
              <a:t> LCT – </a:t>
            </a:r>
            <a:r>
              <a:rPr lang="es-AR" sz="1800" dirty="0" smtClean="0">
                <a:effectLst>
                  <a:outerShdw blurRad="38100" dist="38100" dir="2700000" algn="tl">
                    <a:srgbClr val="000000">
                      <a:alpha val="43137"/>
                    </a:srgbClr>
                  </a:outerShdw>
                </a:effectLst>
              </a:rPr>
              <a:t>El contrato de trabajo por tiempo indeterminado, excepto el referido en el artículo 96, se entenderá celebrado a prueba durante los primeros TRES (3) meses de vigencia. Cualquiera de las partes podrá extinguir la relación durante ese lapso sin expresión de causa, sin derecho a indemnización con motivo de la extinción, pero con obligación de preavisar según lo establecido en los artículos 231 y 232.</a:t>
            </a:r>
          </a:p>
          <a:p>
            <a:pPr algn="l" eaLnBrk="1" hangingPunct="1">
              <a:defRPr/>
            </a:pPr>
            <a:r>
              <a:rPr lang="es-AR" sz="1800" dirty="0" smtClean="0">
                <a:effectLst>
                  <a:outerShdw blurRad="38100" dist="38100" dir="2700000" algn="tl">
                    <a:srgbClr val="000000">
                      <a:alpha val="43137"/>
                    </a:srgbClr>
                  </a:outerShdw>
                </a:effectLst>
              </a:rPr>
              <a:t>El período de prueba se regirá por las siguientes reglas:</a:t>
            </a:r>
          </a:p>
          <a:p>
            <a:pPr algn="l" eaLnBrk="1" hangingPunct="1">
              <a:defRPr/>
            </a:pPr>
            <a:endParaRPr lang="es-AR" sz="1800" dirty="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a:t>
            </a:r>
          </a:p>
          <a:p>
            <a:pPr marL="609600" indent="-609600" algn="l" eaLnBrk="1" hangingPunct="1">
              <a:defRPr/>
            </a:pPr>
            <a:endParaRPr lang="en-US" sz="1800" b="1" dirty="0" smtClean="0"/>
          </a:p>
          <a:p>
            <a:pPr marL="609600" indent="-609600" algn="l" eaLnBrk="1" hangingPunct="1">
              <a:defRPr/>
            </a:pPr>
            <a:endParaRPr lang="en-US" sz="1800" dirty="0" smtClean="0"/>
          </a:p>
          <a:p>
            <a:pPr marL="609600" indent="-609600" algn="l" eaLnBrk="1" hangingPunct="1">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3443170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r>
              <a:rPr lang="en-US" sz="2000" b="1" dirty="0" smtClean="0">
                <a:solidFill>
                  <a:srgbClr val="FFCC00"/>
                </a:solidFill>
              </a:rPr>
              <a:t>TRABAJO</a:t>
            </a:r>
          </a:p>
        </p:txBody>
      </p:sp>
      <p:sp>
        <p:nvSpPr>
          <p:cNvPr id="80899" name="Rectangle 3"/>
          <p:cNvSpPr>
            <a:spLocks noGrp="1" noChangeArrowheads="1"/>
          </p:cNvSpPr>
          <p:nvPr>
            <p:ph type="subTitle" idx="1"/>
          </p:nvPr>
        </p:nvSpPr>
        <p:spPr>
          <a:xfrm>
            <a:off x="685800" y="1371600"/>
            <a:ext cx="7772400" cy="4876800"/>
          </a:xfrm>
        </p:spPr>
        <p:txBody>
          <a:bodyPr>
            <a:normAutofit lnSpcReduction="10000"/>
          </a:bodyPr>
          <a:lstStyle/>
          <a:p>
            <a:pPr marL="609600" indent="-609600" algn="l" eaLnBrk="1" hangingPunct="1">
              <a:defRPr/>
            </a:pPr>
            <a:r>
              <a:rPr lang="en-US" sz="2000" b="1" dirty="0" smtClean="0">
                <a:solidFill>
                  <a:srgbClr val="00FF00"/>
                </a:solidFill>
                <a:effectLst>
                  <a:outerShdw blurRad="38100" dist="38100" dir="2700000" algn="tl">
                    <a:srgbClr val="000000">
                      <a:alpha val="43137"/>
                    </a:srgbClr>
                  </a:outerShdw>
                </a:effectLst>
              </a:rPr>
              <a:t>CONTRATO POR TIEMPO INDETERMINADO</a:t>
            </a:r>
          </a:p>
          <a:p>
            <a:pPr marL="609600" indent="-609600" algn="l" eaLnBrk="1" hangingPunct="1">
              <a:defRPr/>
            </a:pPr>
            <a:r>
              <a:rPr lang="en-US" sz="1800" b="1" dirty="0" smtClean="0">
                <a:solidFill>
                  <a:srgbClr val="FFFF00"/>
                </a:solidFill>
                <a:effectLst>
                  <a:outerShdw blurRad="38100" dist="38100" dir="2700000" algn="tl">
                    <a:srgbClr val="000000">
                      <a:alpha val="43137"/>
                    </a:srgbClr>
                  </a:outerShdw>
                </a:effectLst>
              </a:rPr>
              <a:t>PERIODO DE PRUEBA</a:t>
            </a:r>
          </a:p>
          <a:p>
            <a:pPr marL="609600" indent="-609600" algn="l" eaLnBrk="1" hangingPunct="1">
              <a:defRPr/>
            </a:pPr>
            <a:endParaRPr lang="en-US" sz="1800" b="1"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1. Un empleador </a:t>
            </a:r>
            <a:r>
              <a:rPr lang="es-AR" sz="1800" dirty="0" smtClean="0">
                <a:solidFill>
                  <a:srgbClr val="FFFF00"/>
                </a:solidFill>
                <a:effectLst>
                  <a:outerShdw blurRad="38100" dist="38100" dir="2700000" algn="tl">
                    <a:srgbClr val="000000">
                      <a:alpha val="43137"/>
                    </a:srgbClr>
                  </a:outerShdw>
                </a:effectLst>
              </a:rPr>
              <a:t>no puede contratar a un mismo trabajador, más de una vez, utilizando el período de prueba</a:t>
            </a:r>
            <a:r>
              <a:rPr lang="es-AR" sz="1800" dirty="0" smtClean="0">
                <a:effectLst>
                  <a:outerShdw blurRad="38100" dist="38100" dir="2700000" algn="tl">
                    <a:srgbClr val="000000">
                      <a:alpha val="43137"/>
                    </a:srgbClr>
                  </a:outerShdw>
                </a:effectLst>
              </a:rPr>
              <a:t>. De hacerlo, se considerará de pleno derecho, que el empleador ha renunciado al período de prueba.</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2. El uso abusivo del período de prueba con el objeto de evitar la </a:t>
            </a:r>
            <a:r>
              <a:rPr lang="es-AR" sz="1800" dirty="0" err="1" smtClean="0">
                <a:effectLst>
                  <a:outerShdw blurRad="38100" dist="38100" dir="2700000" algn="tl">
                    <a:srgbClr val="000000">
                      <a:alpha val="43137"/>
                    </a:srgbClr>
                  </a:outerShdw>
                </a:effectLst>
              </a:rPr>
              <a:t>efectivización</a:t>
            </a:r>
            <a:r>
              <a:rPr lang="es-AR" sz="1800" dirty="0" smtClean="0">
                <a:effectLst>
                  <a:outerShdw blurRad="38100" dist="38100" dir="2700000" algn="tl">
                    <a:srgbClr val="000000">
                      <a:alpha val="43137"/>
                    </a:srgbClr>
                  </a:outerShdw>
                </a:effectLst>
              </a:rPr>
              <a:t> de trabajadores será pasible de las sanciones previstas en los regímenes sobre infracciones a las leyes de trabajo. En especial, </a:t>
            </a:r>
            <a:r>
              <a:rPr lang="es-AR" sz="1800" dirty="0" smtClean="0">
                <a:solidFill>
                  <a:srgbClr val="FFFF00"/>
                </a:solidFill>
                <a:effectLst>
                  <a:outerShdw blurRad="38100" dist="38100" dir="2700000" algn="tl">
                    <a:srgbClr val="000000">
                      <a:alpha val="43137"/>
                    </a:srgbClr>
                  </a:outerShdw>
                </a:effectLst>
              </a:rPr>
              <a:t>se considerará abusiva la conducta del empleador que contratare sucesivamente a distintos trabajadores para un mismo puesto de trabajo de naturaleza permanente.</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3. El empleador debe registrar al trabajador que comienza su relación laboral por el período de prueba. Caso contrario, sin perjuicio de las consecuencias que se deriven de ese incumplimiento, </a:t>
            </a:r>
            <a:r>
              <a:rPr lang="es-AR" sz="1800" dirty="0" smtClean="0">
                <a:solidFill>
                  <a:srgbClr val="FFFF00"/>
                </a:solidFill>
                <a:effectLst>
                  <a:outerShdw blurRad="38100" dist="38100" dir="2700000" algn="tl">
                    <a:srgbClr val="000000">
                      <a:alpha val="43137"/>
                    </a:srgbClr>
                  </a:outerShdw>
                </a:effectLst>
              </a:rPr>
              <a:t>se entenderá de pleno derecho que ha renunciado a dicho período.</a:t>
            </a:r>
          </a:p>
          <a:p>
            <a:pPr marL="609600" indent="-609600" algn="l" eaLnBrk="1" hangingPunct="1">
              <a:defRPr/>
            </a:pPr>
            <a:endParaRPr lang="en-US" sz="1800" b="1" dirty="0" smtClean="0"/>
          </a:p>
          <a:p>
            <a:pPr marL="609600" indent="-609600" algn="l" eaLnBrk="1" hangingPunct="1">
              <a:defRPr/>
            </a:pPr>
            <a:endParaRPr lang="en-US" sz="1800" dirty="0" smtClean="0"/>
          </a:p>
          <a:p>
            <a:pPr marL="609600" indent="-609600" algn="l" eaLnBrk="1" hangingPunct="1">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7909885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381000"/>
            <a:ext cx="7772400" cy="685800"/>
          </a:xfrm>
        </p:spPr>
        <p:txBody>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0899" name="Rectangle 3"/>
          <p:cNvSpPr>
            <a:spLocks noGrp="1" noChangeArrowheads="1"/>
          </p:cNvSpPr>
          <p:nvPr>
            <p:ph type="subTitle" idx="1"/>
          </p:nvPr>
        </p:nvSpPr>
        <p:spPr>
          <a:xfrm>
            <a:off x="685800" y="1066800"/>
            <a:ext cx="7772400" cy="5486400"/>
          </a:xfrm>
        </p:spPr>
        <p:txBody>
          <a:bodyPr>
            <a:normAutofit lnSpcReduction="10000"/>
          </a:bodyPr>
          <a:lstStyle/>
          <a:p>
            <a:pPr marL="609600" indent="-609600" algn="l">
              <a:defRPr/>
            </a:pPr>
            <a:r>
              <a:rPr lang="en-US" sz="1900" b="1" dirty="0">
                <a:solidFill>
                  <a:srgbClr val="00FF00"/>
                </a:solidFill>
                <a:effectLst>
                  <a:outerShdw blurRad="38100" dist="38100" dir="2700000" algn="tl">
                    <a:srgbClr val="000000">
                      <a:alpha val="43137"/>
                    </a:srgbClr>
                  </a:outerShdw>
                </a:effectLst>
              </a:rPr>
              <a:t>CONTRATO POR TIEMPO INDETERMINADO</a:t>
            </a:r>
          </a:p>
          <a:p>
            <a:pPr marL="609600" indent="-609600" algn="l">
              <a:defRPr/>
            </a:pPr>
            <a:r>
              <a:rPr lang="en-US" sz="1900" b="1" dirty="0">
                <a:solidFill>
                  <a:srgbClr val="FFFF00"/>
                </a:solidFill>
                <a:effectLst>
                  <a:outerShdw blurRad="38100" dist="38100" dir="2700000" algn="tl">
                    <a:srgbClr val="000000">
                      <a:alpha val="43137"/>
                    </a:srgbClr>
                  </a:outerShdw>
                </a:effectLst>
              </a:rPr>
              <a:t>PERIODO DE PRUEBA</a:t>
            </a:r>
          </a:p>
          <a:p>
            <a:pPr algn="l" eaLnBrk="1" hangingPunct="1">
              <a:defRPr/>
            </a:pPr>
            <a:r>
              <a:rPr lang="es-AR" sz="1900" dirty="0" smtClean="0">
                <a:effectLst>
                  <a:outerShdw blurRad="38100" dist="38100" dir="2700000" algn="tl">
                    <a:srgbClr val="000000">
                      <a:alpha val="43137"/>
                    </a:srgbClr>
                  </a:outerShdw>
                </a:effectLst>
              </a:rPr>
              <a:t>4. Las partes tienen los </a:t>
            </a:r>
            <a:r>
              <a:rPr lang="es-AR" sz="1900" dirty="0" smtClean="0">
                <a:solidFill>
                  <a:srgbClr val="FFFF00"/>
                </a:solidFill>
                <a:effectLst>
                  <a:outerShdw blurRad="38100" dist="38100" dir="2700000" algn="tl">
                    <a:srgbClr val="000000">
                      <a:alpha val="43137"/>
                    </a:srgbClr>
                  </a:outerShdw>
                </a:effectLst>
              </a:rPr>
              <a:t>derechos y obligaciones </a:t>
            </a:r>
            <a:r>
              <a:rPr lang="es-AR" sz="1900" dirty="0" smtClean="0">
                <a:effectLst>
                  <a:outerShdw blurRad="38100" dist="38100" dir="2700000" algn="tl">
                    <a:srgbClr val="000000">
                      <a:alpha val="43137"/>
                    </a:srgbClr>
                  </a:outerShdw>
                </a:effectLst>
              </a:rPr>
              <a:t>propias de la relación laboral, con las excepciones que se establecen en este artículo. Tal reconocimiento respecto del trabajador incluye los derechos sindicales.</a:t>
            </a:r>
          </a:p>
          <a:p>
            <a:pPr algn="l" eaLnBrk="1" hangingPunct="1">
              <a:defRPr/>
            </a:pPr>
            <a:endParaRPr lang="es-AR" sz="1900" dirty="0" smtClean="0">
              <a:effectLst>
                <a:outerShdw blurRad="38100" dist="38100" dir="2700000" algn="tl">
                  <a:srgbClr val="000000">
                    <a:alpha val="43137"/>
                  </a:srgbClr>
                </a:outerShdw>
              </a:effectLst>
            </a:endParaRPr>
          </a:p>
          <a:p>
            <a:pPr algn="l" eaLnBrk="1" hangingPunct="1">
              <a:defRPr/>
            </a:pPr>
            <a:r>
              <a:rPr lang="es-AR" sz="1900" dirty="0" smtClean="0">
                <a:effectLst>
                  <a:outerShdw blurRad="38100" dist="38100" dir="2700000" algn="tl">
                    <a:srgbClr val="000000">
                      <a:alpha val="43137"/>
                    </a:srgbClr>
                  </a:outerShdw>
                </a:effectLst>
              </a:rPr>
              <a:t>5. Las partes están </a:t>
            </a:r>
            <a:r>
              <a:rPr lang="es-AR" sz="1900" dirty="0" smtClean="0">
                <a:solidFill>
                  <a:srgbClr val="FFFF00"/>
                </a:solidFill>
                <a:effectLst>
                  <a:outerShdw blurRad="38100" dist="38100" dir="2700000" algn="tl">
                    <a:srgbClr val="000000">
                      <a:alpha val="43137"/>
                    </a:srgbClr>
                  </a:outerShdw>
                </a:effectLst>
              </a:rPr>
              <a:t>obligadas al pago de los aportes y contribuciones </a:t>
            </a:r>
            <a:r>
              <a:rPr lang="es-AR" sz="1900" dirty="0" smtClean="0">
                <a:effectLst>
                  <a:outerShdw blurRad="38100" dist="38100" dir="2700000" algn="tl">
                    <a:srgbClr val="000000">
                      <a:alpha val="43137"/>
                    </a:srgbClr>
                  </a:outerShdw>
                </a:effectLst>
              </a:rPr>
              <a:t>a la Seguridad Social.</a:t>
            </a:r>
          </a:p>
          <a:p>
            <a:pPr algn="l" eaLnBrk="1" hangingPunct="1">
              <a:defRPr/>
            </a:pPr>
            <a:endParaRPr lang="es-AR" sz="1900" dirty="0" smtClean="0">
              <a:effectLst>
                <a:outerShdw blurRad="38100" dist="38100" dir="2700000" algn="tl">
                  <a:srgbClr val="000000">
                    <a:alpha val="43137"/>
                  </a:srgbClr>
                </a:outerShdw>
              </a:effectLst>
            </a:endParaRPr>
          </a:p>
          <a:p>
            <a:pPr algn="l" eaLnBrk="1" hangingPunct="1">
              <a:defRPr/>
            </a:pPr>
            <a:r>
              <a:rPr lang="es-AR" sz="1900" dirty="0" smtClean="0">
                <a:effectLst>
                  <a:outerShdw blurRad="38100" dist="38100" dir="2700000" algn="tl">
                    <a:srgbClr val="000000">
                      <a:alpha val="43137"/>
                    </a:srgbClr>
                  </a:outerShdw>
                </a:effectLst>
              </a:rPr>
              <a:t>6. El trabajador tiene derecho, durante el período de prueba, </a:t>
            </a:r>
            <a:r>
              <a:rPr lang="es-AR" sz="1900" dirty="0" smtClean="0">
                <a:solidFill>
                  <a:srgbClr val="FFFF00"/>
                </a:solidFill>
                <a:effectLst>
                  <a:outerShdw blurRad="38100" dist="38100" dir="2700000" algn="tl">
                    <a:srgbClr val="000000">
                      <a:alpha val="43137"/>
                    </a:srgbClr>
                  </a:outerShdw>
                </a:effectLst>
              </a:rPr>
              <a:t>a las prestaciones por accidente o enfermedad del trabajo. También por accidente o enfermedad inculpable, que perdurará exclusivamente hasta la finalización del período de prueba si el empleador rescindiere el contrato de trabajo durante ese lapso. Queda excluida la aplicación de lo prescripto en el cuarto párrafo del artículo 212.</a:t>
            </a:r>
          </a:p>
          <a:p>
            <a:pPr algn="l" eaLnBrk="1" hangingPunct="1">
              <a:defRPr/>
            </a:pPr>
            <a:endParaRPr lang="es-AR" sz="1900" dirty="0" smtClean="0">
              <a:effectLst>
                <a:outerShdw blurRad="38100" dist="38100" dir="2700000" algn="tl">
                  <a:srgbClr val="000000">
                    <a:alpha val="43137"/>
                  </a:srgbClr>
                </a:outerShdw>
              </a:effectLst>
            </a:endParaRPr>
          </a:p>
          <a:p>
            <a:pPr algn="l" eaLnBrk="1" hangingPunct="1">
              <a:defRPr/>
            </a:pPr>
            <a:r>
              <a:rPr lang="es-AR" sz="1900" dirty="0" smtClean="0">
                <a:effectLst>
                  <a:outerShdw blurRad="38100" dist="38100" dir="2700000" algn="tl">
                    <a:srgbClr val="000000">
                      <a:alpha val="43137"/>
                    </a:srgbClr>
                  </a:outerShdw>
                </a:effectLst>
              </a:rPr>
              <a:t>7. El período de prueba, </a:t>
            </a:r>
            <a:r>
              <a:rPr lang="es-AR" sz="1900" dirty="0" smtClean="0">
                <a:solidFill>
                  <a:srgbClr val="FFFF00"/>
                </a:solidFill>
                <a:effectLst>
                  <a:outerShdw blurRad="38100" dist="38100" dir="2700000" algn="tl">
                    <a:srgbClr val="000000">
                      <a:alpha val="43137"/>
                    </a:srgbClr>
                  </a:outerShdw>
                </a:effectLst>
              </a:rPr>
              <a:t>se computará como tiempo de servicio</a:t>
            </a:r>
            <a:r>
              <a:rPr lang="es-AR" sz="1900" dirty="0" smtClean="0">
                <a:effectLst>
                  <a:outerShdw blurRad="38100" dist="38100" dir="2700000" algn="tl">
                    <a:srgbClr val="000000">
                      <a:alpha val="43137"/>
                    </a:srgbClr>
                  </a:outerShdw>
                </a:effectLst>
              </a:rPr>
              <a:t> a todos los efectos laborales y de la Seguridad Social.”</a:t>
            </a:r>
          </a:p>
          <a:p>
            <a:pPr marL="609600" indent="-609600" algn="l" eaLnBrk="1" hangingPunct="1">
              <a:defRPr/>
            </a:pPr>
            <a:endParaRPr lang="en-US" sz="1800" b="1" dirty="0" smtClean="0"/>
          </a:p>
          <a:p>
            <a:pPr marL="609600" indent="-609600" algn="l" eaLnBrk="1" hangingPunct="1">
              <a:defRPr/>
            </a:pPr>
            <a:endParaRPr lang="en-US" sz="1800" dirty="0" smtClean="0"/>
          </a:p>
          <a:p>
            <a:pPr marL="609600" indent="-609600" algn="l" eaLnBrk="1" hangingPunct="1">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398975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normAutofit/>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1:CONTRATO POR TIEMPO INDETERMINADO/PERÍODO</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DE PRUEBA. </a:t>
            </a:r>
            <a:r>
              <a:rPr lang="en-US" sz="2000" b="1" dirty="0">
                <a:solidFill>
                  <a:srgbClr val="FFFF00"/>
                </a:solidFill>
                <a:effectLst>
                  <a:outerShdw blurRad="38100" dist="38100" dir="2700000" algn="tl">
                    <a:srgbClr val="000000">
                      <a:alpha val="43137"/>
                    </a:srgbClr>
                  </a:outerShdw>
                </a:effectLst>
              </a:rPr>
              <a:t>EXTINCIÓN </a:t>
            </a:r>
            <a:r>
              <a:rPr lang="en-US" sz="2000" b="1" dirty="0" smtClean="0">
                <a:solidFill>
                  <a:srgbClr val="FFFF00"/>
                </a:solidFill>
                <a:effectLst>
                  <a:outerShdw blurRad="38100" dist="38100" dir="2700000" algn="tl">
                    <a:srgbClr val="000000">
                      <a:alpha val="43137"/>
                    </a:srgbClr>
                  </a:outerShdw>
                </a:effectLst>
              </a:rPr>
              <a:t>al </a:t>
            </a:r>
            <a:r>
              <a:rPr lang="en-US" sz="2000" b="1" dirty="0">
                <a:solidFill>
                  <a:srgbClr val="FFFF00"/>
                </a:solidFill>
                <a:effectLst>
                  <a:outerShdw blurRad="38100" dist="38100" dir="2700000" algn="tl">
                    <a:srgbClr val="000000">
                      <a:alpha val="43137"/>
                    </a:srgbClr>
                  </a:outerShdw>
                </a:effectLst>
              </a:rPr>
              <a:t>22 </a:t>
            </a:r>
            <a:r>
              <a:rPr lang="en-US" sz="2000" b="1" dirty="0" err="1" smtClean="0">
                <a:solidFill>
                  <a:srgbClr val="FFFF00"/>
                </a:solidFill>
                <a:effectLst>
                  <a:outerShdw blurRad="38100" dist="38100" dir="2700000" algn="tl">
                    <a:srgbClr val="000000">
                      <a:alpha val="43137"/>
                    </a:srgbClr>
                  </a:outerShdw>
                </a:effectLst>
              </a:rPr>
              <a:t>febrero</a:t>
            </a:r>
            <a:r>
              <a:rPr lang="en-US" sz="2000" b="1" dirty="0" smtClean="0">
                <a:solidFill>
                  <a:srgbClr val="FFFF00"/>
                </a:solidFill>
                <a:effectLst>
                  <a:outerShdw blurRad="38100" dist="38100" dir="2700000" algn="tl">
                    <a:srgbClr val="000000">
                      <a:alpha val="43137"/>
                    </a:srgbClr>
                  </a:outerShdw>
                </a:effectLst>
              </a:rPr>
              <a:t> 2019</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Fecha</a:t>
            </a:r>
            <a:r>
              <a:rPr lang="en-US" sz="1800" b="1" dirty="0" smtClean="0">
                <a:solidFill>
                  <a:srgbClr val="FFFF00"/>
                </a:solidFill>
                <a:effectLst>
                  <a:outerShdw blurRad="38100" dist="38100" dir="2700000" algn="tl">
                    <a:srgbClr val="000000">
                      <a:alpha val="43137"/>
                    </a:srgbClr>
                  </a:outerShdw>
                </a:effectLst>
              </a:rPr>
              <a:t> de </a:t>
            </a:r>
            <a:r>
              <a:rPr lang="en-US" sz="1800" b="1" dirty="0" err="1" smtClean="0">
                <a:solidFill>
                  <a:srgbClr val="FFFF00"/>
                </a:solidFill>
                <a:effectLst>
                  <a:outerShdw blurRad="38100" dist="38100" dir="2700000" algn="tl">
                    <a:srgbClr val="000000">
                      <a:alpha val="43137"/>
                    </a:srgbClr>
                  </a:outerShdw>
                </a:effectLst>
              </a:rPr>
              <a:t>ingreso</a:t>
            </a:r>
            <a:r>
              <a:rPr lang="en-US" sz="1800" b="1" dirty="0" smtClean="0">
                <a:solidFill>
                  <a:srgbClr val="FF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endParaRPr lang="en-US" sz="1800" b="1" dirty="0" smtClean="0">
              <a:solidFill>
                <a:srgbClr val="FFC000"/>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endParaRPr lang="en-US" sz="1800" b="1" dirty="0" smtClean="0">
              <a:solidFill>
                <a:srgbClr val="00FFFF"/>
              </a:solidFill>
              <a:effectLst>
                <a:outerShdw blurRad="38100" dist="38100" dir="2700000" algn="tl">
                  <a:srgbClr val="000000">
                    <a:alpha val="43137"/>
                  </a:srgbClr>
                </a:outerShdw>
              </a:effectLst>
            </a:endParaRP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durante</a:t>
            </a:r>
            <a:r>
              <a:rPr lang="en-US" sz="1800" b="1" dirty="0" smtClean="0">
                <a:solidFill>
                  <a:srgbClr val="00FFFF"/>
                </a:solidFill>
                <a:effectLst>
                  <a:outerShdw blurRad="38100" dist="38100" dir="2700000" algn="tl">
                    <a:srgbClr val="000000">
                      <a:alpha val="43137"/>
                    </a:srgbClr>
                  </a:outerShdw>
                </a:effectLst>
              </a:rPr>
              <a:t> el </a:t>
            </a:r>
            <a:r>
              <a:rPr lang="en-US" sz="1800" b="1" dirty="0" err="1" smtClean="0">
                <a:solidFill>
                  <a:srgbClr val="00FFFF"/>
                </a:solidFill>
                <a:effectLst>
                  <a:outerShdw blurRad="38100" dist="38100" dir="2700000" algn="tl">
                    <a:srgbClr val="000000">
                      <a:alpha val="43137"/>
                    </a:srgbClr>
                  </a:outerShdw>
                </a:effectLst>
              </a:rPr>
              <a:t>período</a:t>
            </a:r>
            <a:r>
              <a:rPr lang="en-US" sz="1800" b="1" dirty="0" smtClean="0">
                <a:solidFill>
                  <a:srgbClr val="00FFFF"/>
                </a:solidFill>
                <a:effectLst>
                  <a:outerShdw blurRad="38100" dist="38100" dir="2700000" algn="tl">
                    <a:srgbClr val="000000">
                      <a:alpha val="43137"/>
                    </a:srgbClr>
                  </a:outerShdw>
                </a:effectLst>
              </a:rPr>
              <a:t> de </a:t>
            </a:r>
            <a:r>
              <a:rPr lang="en-US" sz="1800" b="1" dirty="0" err="1" smtClean="0">
                <a:solidFill>
                  <a:srgbClr val="00FFFF"/>
                </a:solidFill>
                <a:effectLst>
                  <a:outerShdw blurRad="38100" dist="38100" dir="2700000" algn="tl">
                    <a:srgbClr val="000000">
                      <a:alpha val="43137"/>
                    </a:srgbClr>
                  </a:outerShdw>
                </a:effectLst>
              </a:rPr>
              <a:t>prueba</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febrero</a:t>
            </a:r>
            <a:r>
              <a:rPr lang="en-US" sz="1800" dirty="0" smtClean="0">
                <a:effectLst>
                  <a:outerShdw blurRad="38100" dist="38100" dir="2700000" algn="tl">
                    <a:srgbClr val="000000">
                      <a:alpha val="43137"/>
                    </a:srgbClr>
                  </a:outerShdw>
                </a:effectLst>
              </a:rPr>
              <a:t> de 2019, sin</a:t>
            </a:r>
          </a:p>
          <a:p>
            <a:pPr algn="l" eaLnBrk="1" hangingPunct="1">
              <a:defRPr/>
            </a:pPr>
            <a:r>
              <a:rPr lang="en-US" sz="1800" dirty="0" err="1" smtClean="0">
                <a:effectLst>
                  <a:outerShdw blurRad="38100" dist="38100" dir="2700000" algn="tl">
                    <a:srgbClr val="000000">
                      <a:alpha val="43137"/>
                    </a:srgbClr>
                  </a:outerShdw>
                </a:effectLst>
              </a:rPr>
              <a:t>preaviso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otorgado</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a:defRPr/>
            </a:pPr>
            <a:r>
              <a:rPr lang="en-US" sz="1800" dirty="0">
                <a:effectLst>
                  <a:outerShdw blurRad="38100" dist="38100" dir="2700000" algn="tl">
                    <a:srgbClr val="000000">
                      <a:alpha val="43137"/>
                    </a:srgbClr>
                  </a:outerShdw>
                </a:effectLst>
              </a:rPr>
              <a:t>* Se </a:t>
            </a:r>
            <a:r>
              <a:rPr lang="en-US" sz="1800" dirty="0" err="1">
                <a:effectLst>
                  <a:outerShdw blurRad="38100" dist="38100" dir="2700000" algn="tl">
                    <a:srgbClr val="000000">
                      <a:alpha val="43137"/>
                    </a:srgbClr>
                  </a:outerShdw>
                </a:effectLst>
              </a:rPr>
              <a:t>mantienen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valores</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constantes</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en</a:t>
            </a:r>
            <a:r>
              <a:rPr lang="en-US" sz="1800" dirty="0">
                <a:effectLst>
                  <a:outerShdw blurRad="38100" dist="38100" dir="2700000" algn="tl">
                    <a:srgbClr val="000000">
                      <a:alpha val="43137"/>
                    </a:srgbClr>
                  </a:outerShdw>
                </a:effectLst>
              </a:rPr>
              <a:t> la </a:t>
            </a:r>
            <a:r>
              <a:rPr lang="en-US" sz="1800" dirty="0" err="1">
                <a:effectLst>
                  <a:outerShdw blurRad="38100" dist="38100" dir="2700000" algn="tl">
                    <a:srgbClr val="000000">
                      <a:alpha val="43137"/>
                    </a:srgbClr>
                  </a:outerShdw>
                </a:effectLst>
              </a:rPr>
              <a:t>remuneración</a:t>
            </a:r>
            <a:r>
              <a:rPr lang="en-US" sz="1800" dirty="0">
                <a:effectLst>
                  <a:outerShdw blurRad="38100" dist="38100" dir="2700000" algn="tl">
                    <a:srgbClr val="000000">
                      <a:alpha val="43137"/>
                    </a:srgbClr>
                  </a:outerShdw>
                </a:effectLst>
              </a:rPr>
              <a:t> para </a:t>
            </a:r>
            <a:r>
              <a:rPr lang="en-US" sz="1800" dirty="0" err="1">
                <a:effectLst>
                  <a:outerShdw blurRad="38100" dist="38100" dir="2700000" algn="tl">
                    <a:srgbClr val="000000">
                      <a:alpha val="43137"/>
                    </a:srgbClr>
                  </a:outerShdw>
                </a:effectLst>
              </a:rPr>
              <a:t>poder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realizar</a:t>
            </a:r>
            <a:r>
              <a:rPr lang="en-US" sz="1800" dirty="0">
                <a:effectLst>
                  <a:outerShdw blurRad="38100" dist="38100" dir="2700000" algn="tl">
                    <a:srgbClr val="000000">
                      <a:alpha val="43137"/>
                    </a:srgbClr>
                  </a:outerShdw>
                </a:effectLst>
              </a:rPr>
              <a:t> </a:t>
            </a:r>
          </a:p>
          <a:p>
            <a:pPr marL="609600" indent="-609600" algn="l">
              <a:defRPr/>
            </a:pPr>
            <a:r>
              <a:rPr lang="en-US" sz="1800" dirty="0" err="1">
                <a:effectLst>
                  <a:outerShdw blurRad="38100" dist="38100" dir="2700000" algn="tl">
                    <a:srgbClr val="000000">
                      <a:alpha val="43137"/>
                    </a:srgbClr>
                  </a:outerShdw>
                </a:effectLst>
              </a:rPr>
              <a:t>comparativa</a:t>
            </a:r>
            <a:r>
              <a:rPr lang="en-US" sz="1800" dirty="0">
                <a:effectLst>
                  <a:outerShdw blurRad="38100" dist="38100" dir="2700000" algn="tl">
                    <a:srgbClr val="000000">
                      <a:alpha val="43137"/>
                    </a:srgbClr>
                  </a:outerShdw>
                </a:effectLst>
              </a:rPr>
              <a:t> de </a:t>
            </a:r>
            <a:r>
              <a:rPr lang="en-US" sz="1800" dirty="0" err="1">
                <a:effectLst>
                  <a:outerShdw blurRad="38100" dist="38100" dir="2700000" algn="tl">
                    <a:srgbClr val="000000">
                      <a:alpha val="43137"/>
                    </a:srgbClr>
                  </a:outerShdw>
                </a:effectLst>
              </a:rPr>
              <a:t>costos</a:t>
            </a:r>
            <a:r>
              <a:rPr lang="en-US" sz="1800" dirty="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5709174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1:CONTRATO POR TIEMPO INDETERMINADO/PERÍODO</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DE PRUEBA. </a:t>
            </a:r>
            <a:r>
              <a:rPr lang="en-US" sz="2000" b="1" dirty="0">
                <a:solidFill>
                  <a:srgbClr val="FFFF00"/>
                </a:solidFill>
                <a:effectLst>
                  <a:outerShdw blurRad="38100" dist="38100" dir="2700000" algn="tl">
                    <a:srgbClr val="000000">
                      <a:alpha val="43137"/>
                    </a:srgbClr>
                  </a:outerShdw>
                </a:effectLst>
              </a:rPr>
              <a:t>EXTINCIÓN al 22 </a:t>
            </a:r>
            <a:r>
              <a:rPr lang="en-US" sz="2000" b="1" dirty="0" err="1">
                <a:solidFill>
                  <a:srgbClr val="FFFF00"/>
                </a:solidFill>
                <a:effectLst>
                  <a:outerShdw blurRad="38100" dist="38100" dir="2700000" algn="tl">
                    <a:srgbClr val="000000">
                      <a:alpha val="43137"/>
                    </a:srgbClr>
                  </a:outerShdw>
                </a:effectLst>
              </a:rPr>
              <a:t>febrero</a:t>
            </a:r>
            <a:r>
              <a:rPr lang="en-US" sz="2000" b="1" dirty="0">
                <a:solidFill>
                  <a:srgbClr val="FFFF00"/>
                </a:solidFill>
                <a:effectLst>
                  <a:outerShdw blurRad="38100" dist="38100" dir="2700000" algn="tl">
                    <a:srgbClr val="000000">
                      <a:alpha val="43137"/>
                    </a:srgbClr>
                  </a:outerShdw>
                </a:effectLst>
              </a:rPr>
              <a:t> 2019</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1094835412"/>
              </p:ext>
            </p:extLst>
          </p:nvPr>
        </p:nvGraphicFramePr>
        <p:xfrm>
          <a:off x="533397" y="2057399"/>
          <a:ext cx="7941736" cy="4053840"/>
        </p:xfrm>
        <a:graphic>
          <a:graphicData uri="http://schemas.openxmlformats.org/drawingml/2006/table">
            <a:tbl>
              <a:tblPr firstRow="1" bandRow="1">
                <a:tableStyleId>{5C22544A-7EE6-4342-B048-85BDC9FD1C3A}</a:tableStyleId>
              </a:tblPr>
              <a:tblGrid>
                <a:gridCol w="3970868"/>
                <a:gridCol w="3970868"/>
              </a:tblGrid>
              <a:tr h="357585">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P Prueba (extinción 22/02/2019)</a:t>
                      </a:r>
                      <a:endParaRPr lang="es-AR" dirty="0"/>
                    </a:p>
                  </a:txBody>
                  <a:tcPr/>
                </a:tc>
              </a:tr>
              <a:tr h="357585">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57585">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$ 3.033,33</a:t>
                      </a:r>
                      <a:endParaRPr lang="es-AR" dirty="0"/>
                    </a:p>
                  </a:txBody>
                  <a:tcPr/>
                </a:tc>
              </a:tr>
              <a:tr h="357585">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$ 18.433,33</a:t>
                      </a:r>
                      <a:endParaRPr lang="es-AR" dirty="0"/>
                    </a:p>
                  </a:txBody>
                  <a:tcPr/>
                </a:tc>
              </a:tr>
              <a:tr h="357585">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$ 3.502,33</a:t>
                      </a:r>
                      <a:endParaRPr lang="es-AR" b="1" dirty="0">
                        <a:solidFill>
                          <a:srgbClr val="FF0000"/>
                        </a:solidFill>
                      </a:endParaRPr>
                    </a:p>
                  </a:txBody>
                  <a:tcPr/>
                </a:tc>
              </a:tr>
              <a:tr h="357585">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2018</a:t>
                      </a:r>
                      <a:endParaRPr lang="es-AR" dirty="0"/>
                    </a:p>
                  </a:txBody>
                  <a:tcPr/>
                </a:tc>
                <a:tc>
                  <a:txBody>
                    <a:bodyPr/>
                    <a:lstStyle/>
                    <a:p>
                      <a:pPr algn="r"/>
                      <a:r>
                        <a:rPr kumimoji="0" lang="es-ES" sz="1800" kern="1200" dirty="0" smtClean="0">
                          <a:solidFill>
                            <a:schemeClr val="dk1"/>
                          </a:solidFill>
                          <a:effectLst/>
                          <a:latin typeface="+mn-lt"/>
                          <a:ea typeface="+mn-ea"/>
                          <a:cs typeface="+mn-cs"/>
                        </a:rPr>
                        <a:t>$ 840,00</a:t>
                      </a:r>
                      <a:endParaRPr lang="es-AR" dirty="0"/>
                    </a:p>
                  </a:txBody>
                  <a:tcPr/>
                </a:tc>
              </a:tr>
              <a:tr h="357585">
                <a:tc>
                  <a:txBody>
                    <a:bodyPr/>
                    <a:lstStyle/>
                    <a:p>
                      <a:r>
                        <a:rPr kumimoji="0" lang="es-ES" sz="1800" kern="1200" dirty="0" smtClean="0">
                          <a:solidFill>
                            <a:schemeClr val="dk1"/>
                          </a:solidFill>
                          <a:effectLst/>
                          <a:latin typeface="+mn-lt"/>
                          <a:ea typeface="+mn-ea"/>
                          <a:cs typeface="+mn-cs"/>
                        </a:rPr>
                        <a:t>Indemnización </a:t>
                      </a:r>
                      <a:r>
                        <a:rPr kumimoji="0" lang="es-ES" sz="1800" kern="1200" dirty="0" err="1" smtClean="0">
                          <a:solidFill>
                            <a:schemeClr val="dk1"/>
                          </a:solidFill>
                          <a:effectLst/>
                          <a:latin typeface="+mn-lt"/>
                          <a:ea typeface="+mn-ea"/>
                          <a:cs typeface="+mn-cs"/>
                        </a:rPr>
                        <a:t>vac</a:t>
                      </a:r>
                      <a:r>
                        <a:rPr kumimoji="0" lang="es-ES" sz="1800" kern="1200" dirty="0" smtClean="0">
                          <a:solidFill>
                            <a:schemeClr val="dk1"/>
                          </a:solidFill>
                          <a:effectLst/>
                          <a:latin typeface="+mn-lt"/>
                          <a:ea typeface="+mn-ea"/>
                          <a:cs typeface="+mn-cs"/>
                        </a:rPr>
                        <a:t>. no gozadas 2019</a:t>
                      </a:r>
                      <a:endParaRPr lang="es-AR" dirty="0"/>
                    </a:p>
                  </a:txBody>
                  <a:tcPr/>
                </a:tc>
                <a:tc>
                  <a:txBody>
                    <a:bodyPr/>
                    <a:lstStyle/>
                    <a:p>
                      <a:pPr algn="r"/>
                      <a:r>
                        <a:rPr kumimoji="0" lang="es-ES" sz="1800" kern="1200" dirty="0" smtClean="0">
                          <a:solidFill>
                            <a:schemeClr val="dk1"/>
                          </a:solidFill>
                          <a:effectLst/>
                          <a:latin typeface="+mn-lt"/>
                          <a:ea typeface="+mn-ea"/>
                          <a:cs typeface="+mn-cs"/>
                        </a:rPr>
                        <a:t>$ 1.698,67</a:t>
                      </a:r>
                      <a:endParaRPr lang="es-AR" dirty="0"/>
                    </a:p>
                  </a:txBody>
                  <a:tcPr/>
                </a:tc>
              </a:tr>
              <a:tr h="35758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$ 10.500,00</a:t>
                      </a:r>
                      <a:endParaRPr lang="es-AR" dirty="0"/>
                    </a:p>
                  </a:txBody>
                  <a:tcPr/>
                </a:tc>
              </a:tr>
              <a:tr h="357585">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5758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57585">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bg1"/>
                          </a:solidFill>
                          <a:effectLst/>
                          <a:latin typeface="+mn-lt"/>
                          <a:ea typeface="+mn-ea"/>
                          <a:cs typeface="+mn-cs"/>
                        </a:rPr>
                        <a:t>$ 27.969,67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31013939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2: CONTRATO POR TIEMPO INDETERMINADO SIN </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PERÍODO DE PRUEBA. </a:t>
            </a:r>
            <a:r>
              <a:rPr lang="en-US" sz="2000" b="1" dirty="0">
                <a:solidFill>
                  <a:srgbClr val="FFFF00"/>
                </a:solidFill>
                <a:effectLst>
                  <a:outerShdw blurRad="38100" dist="38100" dir="2700000" algn="tl">
                    <a:srgbClr val="000000">
                      <a:alpha val="43137"/>
                    </a:srgbClr>
                  </a:outerShdw>
                </a:effectLst>
              </a:rPr>
              <a:t>EXTINCIÓN al 22 </a:t>
            </a:r>
            <a:r>
              <a:rPr lang="en-US" sz="2000" b="1" dirty="0" err="1" smtClean="0">
                <a:solidFill>
                  <a:srgbClr val="FFFF00"/>
                </a:solidFill>
                <a:effectLst>
                  <a:outerShdw blurRad="38100" dist="38100" dir="2700000" algn="tl">
                    <a:srgbClr val="000000">
                      <a:alpha val="43137"/>
                    </a:srgbClr>
                  </a:outerShdw>
                </a:effectLst>
              </a:rPr>
              <a:t>abril</a:t>
            </a:r>
            <a:r>
              <a:rPr lang="en-US" sz="2000" b="1" dirty="0" smtClean="0">
                <a:solidFill>
                  <a:srgbClr val="FFFF00"/>
                </a:solidFill>
                <a:effectLst>
                  <a:outerShdw blurRad="38100" dist="38100" dir="2700000" algn="tl">
                    <a:srgbClr val="000000">
                      <a:alpha val="43137"/>
                    </a:srgbClr>
                  </a:outerShdw>
                </a:effectLst>
              </a:rPr>
              <a:t> </a:t>
            </a:r>
            <a:r>
              <a:rPr lang="en-US" sz="2000" b="1" dirty="0">
                <a:solidFill>
                  <a:srgbClr val="FFFF00"/>
                </a:solidFill>
                <a:effectLst>
                  <a:outerShdw blurRad="38100" dist="38100" dir="2700000" algn="tl">
                    <a:srgbClr val="000000">
                      <a:alpha val="43137"/>
                    </a:srgbClr>
                  </a:outerShdw>
                </a:effectLst>
              </a:rPr>
              <a:t>2020</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Fecha</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ingreso</a:t>
            </a:r>
            <a:r>
              <a:rPr lang="en-US" sz="2000" b="1" dirty="0" smtClean="0">
                <a:solidFill>
                  <a:srgbClr val="FFFF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01 de </a:t>
            </a:r>
            <a:r>
              <a:rPr lang="en-US" sz="2000" dirty="0" err="1" smtClean="0">
                <a:effectLst>
                  <a:outerShdw blurRad="38100" dist="38100" dir="2700000" algn="tl">
                    <a:srgbClr val="000000">
                      <a:alpha val="43137"/>
                    </a:srgbClr>
                  </a:outerShdw>
                </a:effectLst>
              </a:rPr>
              <a:t>diciembre</a:t>
            </a:r>
            <a:r>
              <a:rPr lang="en-US" sz="2000" dirty="0" smtClean="0">
                <a:effectLst>
                  <a:outerShdw blurRad="38100" dist="38100" dir="2700000" algn="tl">
                    <a:srgbClr val="000000">
                      <a:alpha val="43137"/>
                    </a:srgbClr>
                  </a:outerShdw>
                </a:effectLst>
              </a:rPr>
              <a:t> de 2018</a:t>
            </a:r>
          </a:p>
          <a:p>
            <a:pPr marL="609600" indent="-609600" algn="l" eaLnBrk="1" hangingPunct="1">
              <a:defRPr/>
            </a:pPr>
            <a:endParaRPr lang="en-US" sz="2000" b="1" dirty="0" smtClean="0">
              <a:solidFill>
                <a:srgbClr val="FFC0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FFC000"/>
                </a:solidFill>
                <a:effectLst>
                  <a:outerShdw blurRad="38100" dist="38100" dir="2700000" algn="tl">
                    <a:srgbClr val="000000">
                      <a:alpha val="43137"/>
                    </a:srgbClr>
                  </a:outerShdw>
                </a:effectLst>
              </a:rPr>
              <a:t>- </a:t>
            </a:r>
            <a:r>
              <a:rPr lang="en-US" sz="2000" b="1" dirty="0" err="1" smtClean="0">
                <a:solidFill>
                  <a:srgbClr val="FFC000"/>
                </a:solidFill>
                <a:effectLst>
                  <a:outerShdw blurRad="38100" dist="38100" dir="2700000" algn="tl">
                    <a:srgbClr val="000000">
                      <a:alpha val="43137"/>
                    </a:srgbClr>
                  </a:outerShdw>
                </a:effectLst>
              </a:rPr>
              <a:t>Salario</a:t>
            </a:r>
            <a:r>
              <a:rPr lang="en-US" sz="2000" b="1" dirty="0" smtClean="0">
                <a:solidFill>
                  <a:srgbClr val="FFC000"/>
                </a:solidFill>
                <a:effectLst>
                  <a:outerShdw blurRad="38100" dist="38100" dir="2700000" algn="tl">
                    <a:srgbClr val="000000">
                      <a:alpha val="43137"/>
                    </a:srgbClr>
                  </a:outerShdw>
                </a:effectLst>
              </a:rPr>
              <a:t> </a:t>
            </a:r>
            <a:r>
              <a:rPr lang="en-US" sz="2000" b="1" dirty="0" err="1" smtClean="0">
                <a:solidFill>
                  <a:srgbClr val="FFC000"/>
                </a:solidFill>
                <a:effectLst>
                  <a:outerShdw blurRad="38100" dist="38100" dir="2700000" algn="tl">
                    <a:srgbClr val="000000">
                      <a:alpha val="43137"/>
                    </a:srgbClr>
                  </a:outerShdw>
                </a:effectLst>
              </a:rPr>
              <a:t>conformado</a:t>
            </a:r>
            <a:r>
              <a:rPr lang="en-US" sz="2000" b="1" dirty="0" smtClean="0">
                <a:solidFill>
                  <a:srgbClr val="FFC000"/>
                </a:solidFill>
                <a:effectLst>
                  <a:outerShdw blurRad="38100" dist="38100" dir="2700000" algn="tl">
                    <a:srgbClr val="000000">
                      <a:alpha val="43137"/>
                    </a:srgbClr>
                  </a:outerShdw>
                </a:effectLst>
              </a:rPr>
              <a:t> </a:t>
            </a:r>
            <a:r>
              <a:rPr lang="en-US" sz="2000" b="1" dirty="0" err="1" smtClean="0">
                <a:solidFill>
                  <a:srgbClr val="FFC000"/>
                </a:solidFill>
                <a:effectLst>
                  <a:outerShdw blurRad="38100" dist="38100" dir="2700000" algn="tl">
                    <a:srgbClr val="000000">
                      <a:alpha val="43137"/>
                    </a:srgbClr>
                  </a:outerShdw>
                </a:effectLst>
              </a:rPr>
              <a:t>mensual</a:t>
            </a:r>
            <a:r>
              <a:rPr lang="en-US" sz="2000" b="1" dirty="0" smtClean="0">
                <a:solidFill>
                  <a:srgbClr val="FFC0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$ 21.000</a:t>
            </a:r>
          </a:p>
          <a:p>
            <a:pPr algn="l" eaLnBrk="1" hangingPunct="1">
              <a:defRPr/>
            </a:pPr>
            <a:endParaRPr lang="en-US" sz="2000" b="1" dirty="0" smtClean="0">
              <a:solidFill>
                <a:srgbClr val="00FFFF"/>
              </a:solidFill>
              <a:effectLst>
                <a:outerShdw blurRad="38100" dist="38100" dir="2700000" algn="tl">
                  <a:srgbClr val="000000">
                    <a:alpha val="43137"/>
                  </a:srgbClr>
                </a:outerShdw>
              </a:effectLst>
            </a:endParaRPr>
          </a:p>
          <a:p>
            <a:pPr algn="l" eaLnBrk="1" hangingPunct="1">
              <a:defRPr/>
            </a:pPr>
            <a:r>
              <a:rPr lang="en-US" sz="2000" b="1" dirty="0" smtClean="0">
                <a:solidFill>
                  <a:srgbClr val="00FFFF"/>
                </a:solidFill>
                <a:effectLst>
                  <a:outerShdw blurRad="38100" dist="38100" dir="2700000" algn="tl">
                    <a:srgbClr val="000000">
                      <a:alpha val="43137"/>
                    </a:srgbClr>
                  </a:outerShdw>
                </a:effectLst>
              </a:rPr>
              <a:t>- </a:t>
            </a:r>
            <a:r>
              <a:rPr lang="en-US" sz="2000" b="1" dirty="0" err="1" smtClean="0">
                <a:solidFill>
                  <a:srgbClr val="00FFFF"/>
                </a:solidFill>
                <a:effectLst>
                  <a:outerShdw blurRad="38100" dist="38100" dir="2700000" algn="tl">
                    <a:srgbClr val="000000">
                      <a:alpha val="43137"/>
                    </a:srgbClr>
                  </a:outerShdw>
                </a:effectLst>
              </a:rPr>
              <a:t>Extinción</a:t>
            </a:r>
            <a:r>
              <a:rPr lang="en-US" sz="2000" b="1" dirty="0" smtClean="0">
                <a:solidFill>
                  <a:srgbClr val="00FFFF"/>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22 de </a:t>
            </a:r>
            <a:r>
              <a:rPr lang="en-US" sz="2000" dirty="0" err="1" smtClean="0">
                <a:effectLst>
                  <a:outerShdw blurRad="38100" dist="38100" dir="2700000" algn="tl">
                    <a:srgbClr val="000000">
                      <a:alpha val="43137"/>
                    </a:srgbClr>
                  </a:outerShdw>
                </a:effectLst>
              </a:rPr>
              <a:t>abril</a:t>
            </a:r>
            <a:r>
              <a:rPr lang="en-US" sz="2000" dirty="0" smtClean="0">
                <a:effectLst>
                  <a:outerShdw blurRad="38100" dist="38100" dir="2700000" algn="tl">
                    <a:srgbClr val="000000">
                      <a:alpha val="43137"/>
                    </a:srgbClr>
                  </a:outerShdw>
                </a:effectLst>
              </a:rPr>
              <a:t> de 2020, sin </a:t>
            </a:r>
            <a:r>
              <a:rPr lang="en-US" sz="2000" dirty="0" err="1" smtClean="0">
                <a:effectLst>
                  <a:outerShdw blurRad="38100" dist="38100" dir="2700000" algn="tl">
                    <a:srgbClr val="000000">
                      <a:alpha val="43137"/>
                    </a:srgbClr>
                  </a:outerShdw>
                </a:effectLst>
              </a:rPr>
              <a:t>preaviso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otorgado</a:t>
            </a:r>
            <a:r>
              <a:rPr lang="en-US" sz="20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907744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1:CONTRATO POR TIEMPO INDETERMINADO SIN </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PERÍODO DE PRUEBA. </a:t>
            </a:r>
            <a:r>
              <a:rPr lang="en-US" sz="2000" b="1" dirty="0">
                <a:solidFill>
                  <a:srgbClr val="FFFF00"/>
                </a:solidFill>
                <a:effectLst>
                  <a:outerShdw blurRad="38100" dist="38100" dir="2700000" algn="tl">
                    <a:srgbClr val="000000">
                      <a:alpha val="43137"/>
                    </a:srgbClr>
                  </a:outerShdw>
                </a:effectLst>
              </a:rPr>
              <a:t>EXTINCIÓN al 22 </a:t>
            </a:r>
            <a:r>
              <a:rPr lang="en-US" sz="2000" b="1" dirty="0" err="1">
                <a:solidFill>
                  <a:srgbClr val="FFFF00"/>
                </a:solidFill>
                <a:effectLst>
                  <a:outerShdw blurRad="38100" dist="38100" dir="2700000" algn="tl">
                    <a:srgbClr val="000000">
                      <a:alpha val="43137"/>
                    </a:srgbClr>
                  </a:outerShdw>
                </a:effectLst>
              </a:rPr>
              <a:t>abril</a:t>
            </a:r>
            <a:r>
              <a:rPr lang="en-US" sz="2000" b="1" dirty="0">
                <a:solidFill>
                  <a:srgbClr val="FFFF00"/>
                </a:solidFill>
                <a:effectLst>
                  <a:outerShdw blurRad="38100" dist="38100" dir="2700000" algn="tl">
                    <a:srgbClr val="000000">
                      <a:alpha val="43137"/>
                    </a:srgbClr>
                  </a:outerShdw>
                </a:effectLst>
              </a:rPr>
              <a:t> 2020</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158114445"/>
              </p:ext>
            </p:extLst>
          </p:nvPr>
        </p:nvGraphicFramePr>
        <p:xfrm>
          <a:off x="533397" y="2209800"/>
          <a:ext cx="7941736" cy="3962400"/>
        </p:xfrm>
        <a:graphic>
          <a:graphicData uri="http://schemas.openxmlformats.org/drawingml/2006/table">
            <a:tbl>
              <a:tblPr firstRow="1" bandRow="1">
                <a:tableStyleId>{5C22544A-7EE6-4342-B048-85BDC9FD1C3A}</a:tableStyleId>
              </a:tblPr>
              <a:tblGrid>
                <a:gridCol w="3970868"/>
                <a:gridCol w="3970868"/>
              </a:tblGrid>
              <a:tr h="631065">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Tiempo indeterminado sin período de prueba (extinción 22/04/2020)</a:t>
                      </a:r>
                      <a:endParaRPr lang="es-AR" dirty="0"/>
                    </a:p>
                  </a:txBody>
                  <a:tcPr/>
                </a:tc>
              </a:tr>
              <a:tr h="360609">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609">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$ 6.533,33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$ 21.933,33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$ 4.167,33</a:t>
                      </a:r>
                      <a:endParaRPr lang="es-AR" b="1" dirty="0">
                        <a:solidFill>
                          <a:srgbClr val="FF0000"/>
                        </a:solidFill>
                      </a:endParaRPr>
                    </a:p>
                  </a:txBody>
                  <a:tcPr/>
                </a:tc>
              </a:tr>
              <a:tr h="360609">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2020</a:t>
                      </a:r>
                      <a:endParaRPr lang="es-AR" dirty="0"/>
                    </a:p>
                  </a:txBody>
                  <a:tcPr/>
                </a:tc>
                <a:tc>
                  <a:txBody>
                    <a:bodyPr/>
                    <a:lstStyle/>
                    <a:p>
                      <a:pPr algn="r"/>
                      <a:r>
                        <a:rPr kumimoji="0" lang="es-ES" sz="1800" kern="1200" dirty="0" smtClean="0">
                          <a:solidFill>
                            <a:schemeClr val="dk1"/>
                          </a:solidFill>
                          <a:effectLst/>
                          <a:latin typeface="+mn-lt"/>
                          <a:ea typeface="+mn-ea"/>
                          <a:cs typeface="+mn-cs"/>
                        </a:rPr>
                        <a:t>$ 3.658,66</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$ 5.600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a:t>
                      </a:r>
                      <a:endParaRPr lang="es-AR" dirty="0"/>
                    </a:p>
                  </a:txBody>
                  <a:tcPr/>
                </a:tc>
                <a:tc>
                  <a:txBody>
                    <a:bodyPr/>
                    <a:lstStyle/>
                    <a:p>
                      <a:pPr algn="r"/>
                      <a:r>
                        <a:rPr kumimoji="0" lang="es-ES" sz="1800" b="1" kern="1200" dirty="0" smtClean="0">
                          <a:solidFill>
                            <a:schemeClr val="dk1"/>
                          </a:solidFill>
                          <a:effectLst/>
                          <a:latin typeface="+mn-lt"/>
                          <a:ea typeface="+mn-ea"/>
                          <a:cs typeface="+mn-cs"/>
                        </a:rPr>
                        <a:t>$ 42.000</a:t>
                      </a:r>
                      <a:endParaRPr lang="es-AR" dirty="0"/>
                    </a:p>
                  </a:txBody>
                  <a:tcPr/>
                </a:tc>
              </a:tr>
              <a:tr h="39065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$ 90.024,67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11199712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normAutofit/>
          </a:bodyPr>
          <a:lstStyle/>
          <a:p>
            <a:pPr>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endParaRPr lang="es-AR" b="1" dirty="0"/>
          </a:p>
          <a:p>
            <a:pPr eaLnBrk="1" hangingPunct="1">
              <a:defRPr/>
            </a:pPr>
            <a:r>
              <a:rPr lang="es-AR" sz="2800" b="1" dirty="0" smtClean="0">
                <a:solidFill>
                  <a:srgbClr val="00FF00"/>
                </a:solidFill>
                <a:latin typeface="Papyrus" pitchFamily="66" charset="0"/>
              </a:rPr>
              <a:t>CONTRATO A PLAZO FIJO</a:t>
            </a:r>
          </a:p>
          <a:p>
            <a:pPr eaLnBrk="1" hangingPunct="1">
              <a:defRPr/>
            </a:pPr>
            <a:endParaRPr lang="es-AR"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70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rPr>
              <a:t>ASIGNACIÓN EXTRAORDINARIA POR </a:t>
            </a:r>
            <a:r>
              <a:rPr lang="es-AR" sz="1600" b="1" dirty="0" err="1" smtClean="0">
                <a:solidFill>
                  <a:srgbClr val="FFFF19"/>
                </a:solidFill>
              </a:rPr>
              <a:t>UNICA</a:t>
            </a:r>
            <a:r>
              <a:rPr lang="es-AR" sz="1600" b="1" dirty="0" smtClean="0">
                <a:solidFill>
                  <a:srgbClr val="FFFF19"/>
                </a:solidFill>
              </a:rPr>
              <a:t> VEZ</a:t>
            </a:r>
          </a:p>
          <a:p>
            <a:pPr marL="609600" indent="-609600" algn="l">
              <a:defRPr/>
            </a:pPr>
            <a:r>
              <a:rPr lang="es-AR" sz="1600" b="1" dirty="0" smtClean="0">
                <a:solidFill>
                  <a:srgbClr val="FF9900"/>
                </a:solidFill>
              </a:rPr>
              <a:t>INCREMENTO SALARIAL</a:t>
            </a:r>
          </a:p>
          <a:p>
            <a:pPr marL="609600" indent="-609600" algn="l">
              <a:defRPr/>
            </a:pPr>
            <a:r>
              <a:rPr lang="es-AR" sz="1600" b="1" dirty="0" smtClean="0">
                <a:solidFill>
                  <a:srgbClr val="00FFFF"/>
                </a:solidFill>
              </a:rPr>
              <a:t>Septiembre y  Noviembre 2018– Enero y Marzo 2019</a:t>
            </a:r>
          </a:p>
          <a:p>
            <a:pPr marL="609600" indent="-609600" algn="l">
              <a:defRPr/>
            </a:pPr>
            <a:endParaRPr lang="es-AR" sz="1600" b="1" dirty="0" smtClean="0">
              <a:solidFill>
                <a:srgbClr val="00FFFF"/>
              </a:solidFill>
            </a:endParaRPr>
          </a:p>
          <a:p>
            <a:pPr marL="609600" indent="-609600" algn="l">
              <a:defRPr/>
            </a:pPr>
            <a:r>
              <a:rPr lang="es-AR" sz="1800" dirty="0" smtClean="0"/>
              <a:t>b</a:t>
            </a:r>
            <a:r>
              <a:rPr lang="es-AR" sz="1800" dirty="0"/>
              <a:t>) A partir del mes de setiembre de 2019 y hasta el mes de marzo de 2020 inclusive, </a:t>
            </a:r>
            <a:endParaRPr lang="es-AR" sz="1800" dirty="0" smtClean="0"/>
          </a:p>
          <a:p>
            <a:pPr marL="609600" indent="-609600" algn="l">
              <a:defRPr/>
            </a:pPr>
            <a:r>
              <a:rPr lang="es-AR" sz="1800" dirty="0" smtClean="0"/>
              <a:t>las </a:t>
            </a:r>
            <a:r>
              <a:rPr lang="es-AR" sz="1800" dirty="0"/>
              <a:t>partes pactan un </a:t>
            </a:r>
            <a:r>
              <a:rPr lang="es-AR" sz="1800" dirty="0">
                <a:solidFill>
                  <a:srgbClr val="FFFF00"/>
                </a:solidFill>
              </a:rPr>
              <a:t>aumento salarial sobre las escalas vigentes de las </a:t>
            </a:r>
            <a:endParaRPr lang="es-AR" sz="1800" dirty="0" smtClean="0">
              <a:solidFill>
                <a:srgbClr val="FFFF00"/>
              </a:solidFill>
            </a:endParaRPr>
          </a:p>
          <a:p>
            <a:pPr marL="609600" indent="-609600" algn="l">
              <a:defRPr/>
            </a:pPr>
            <a:r>
              <a:rPr lang="es-AR" sz="1800" dirty="0" smtClean="0">
                <a:solidFill>
                  <a:srgbClr val="FFFF00"/>
                </a:solidFill>
              </a:rPr>
              <a:t>remuneraciones </a:t>
            </a:r>
            <a:r>
              <a:rPr lang="es-AR" sz="1800" dirty="0">
                <a:solidFill>
                  <a:srgbClr val="FFFF00"/>
                </a:solidFill>
              </a:rPr>
              <a:t>básicas </a:t>
            </a:r>
            <a:r>
              <a:rPr lang="es-AR" sz="1800" dirty="0"/>
              <a:t>del </a:t>
            </a:r>
            <a:r>
              <a:rPr lang="es-AR" sz="1800" dirty="0" err="1"/>
              <a:t>CCT</a:t>
            </a:r>
            <a:r>
              <a:rPr lang="es-AR" sz="1800" dirty="0"/>
              <a:t> 130/1975, que será de aplicación a todas las </a:t>
            </a:r>
            <a:endParaRPr lang="es-AR" sz="1800" dirty="0" smtClean="0"/>
          </a:p>
          <a:p>
            <a:pPr marL="609600" indent="-609600" algn="l">
              <a:defRPr/>
            </a:pPr>
            <a:r>
              <a:rPr lang="es-AR" sz="1800" dirty="0" smtClean="0"/>
              <a:t>empresas </a:t>
            </a:r>
            <a:r>
              <a:rPr lang="es-AR" sz="1800" dirty="0"/>
              <a:t>y/o establecimientos y a todos los trabajadores comprendidos en el </a:t>
            </a:r>
            <a:endParaRPr lang="es-AR" sz="1800" dirty="0" smtClean="0"/>
          </a:p>
          <a:p>
            <a:pPr marL="609600" indent="-609600" algn="l">
              <a:defRPr/>
            </a:pPr>
            <a:r>
              <a:rPr lang="es-AR" sz="1800" dirty="0" smtClean="0"/>
              <a:t>mismo</a:t>
            </a:r>
            <a:r>
              <a:rPr lang="es-AR" sz="1800" dirty="0"/>
              <a:t>, </a:t>
            </a:r>
            <a:r>
              <a:rPr lang="es-AR" sz="1800" dirty="0">
                <a:solidFill>
                  <a:srgbClr val="00FFCC"/>
                </a:solidFill>
              </a:rPr>
              <a:t>conforme las escalas salariales que se adjuntan como Anexo B</a:t>
            </a:r>
            <a:r>
              <a:rPr lang="es-AR" sz="1800" dirty="0"/>
              <a:t> que forma </a:t>
            </a:r>
            <a:endParaRPr lang="es-AR" sz="1800" dirty="0" smtClean="0"/>
          </a:p>
          <a:p>
            <a:pPr marL="609600" indent="-609600" algn="l">
              <a:defRPr/>
            </a:pPr>
            <a:r>
              <a:rPr lang="es-AR" sz="1800" dirty="0" smtClean="0"/>
              <a:t>parte </a:t>
            </a:r>
            <a:r>
              <a:rPr lang="es-AR" sz="1800" dirty="0"/>
              <a:t>del presente Acuerdo, conforme las incorporaciones salariales pactadas entre </a:t>
            </a:r>
            <a:endParaRPr lang="es-AR" sz="1800" dirty="0" smtClean="0"/>
          </a:p>
          <a:p>
            <a:pPr marL="609600" indent="-609600" algn="l">
              <a:defRPr/>
            </a:pPr>
            <a:r>
              <a:rPr lang="es-AR" sz="1800" dirty="0" smtClean="0"/>
              <a:t>las </a:t>
            </a:r>
            <a:r>
              <a:rPr lang="es-AR" sz="1800" dirty="0"/>
              <a:t>partes.</a:t>
            </a:r>
            <a:endParaRPr lang="es-ES" sz="1800" dirty="0" smtClean="0">
              <a:solidFill>
                <a:srgbClr val="FFFF00"/>
              </a:solidFill>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67837066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2947" name="Rectangle 3"/>
          <p:cNvSpPr>
            <a:spLocks noGrp="1" noChangeArrowheads="1"/>
          </p:cNvSpPr>
          <p:nvPr>
            <p:ph type="subTitle" idx="1"/>
          </p:nvPr>
        </p:nvSpPr>
        <p:spPr>
          <a:xfrm>
            <a:off x="685800" y="1371600"/>
            <a:ext cx="7772400" cy="4876800"/>
          </a:xfrm>
        </p:spPr>
        <p:txBody>
          <a:bodyPr/>
          <a:lstStyle/>
          <a:p>
            <a:pPr algn="l" eaLnBrk="1" hangingPunct="1">
              <a:lnSpc>
                <a:spcPct val="90000"/>
              </a:lnSpc>
              <a:defRPr/>
            </a:pPr>
            <a:r>
              <a:rPr lang="en-US" sz="2000" b="1" dirty="0" smtClean="0">
                <a:solidFill>
                  <a:srgbClr val="00FF00"/>
                </a:solidFill>
                <a:effectLst>
                  <a:outerShdw blurRad="38100" dist="38100" dir="2700000" algn="tl">
                    <a:srgbClr val="000000">
                      <a:alpha val="43137"/>
                    </a:srgbClr>
                  </a:outerShdw>
                </a:effectLst>
              </a:rPr>
              <a:t>CONTRATO A PLAZO FIJO</a:t>
            </a:r>
          </a:p>
          <a:p>
            <a:pPr algn="l" eaLnBrk="1" hangingPunct="1">
              <a:lnSpc>
                <a:spcPct val="90000"/>
              </a:lnSpc>
              <a:defRPr/>
            </a:pPr>
            <a:endParaRPr lang="es-AR" sz="1800" b="1" dirty="0" smtClean="0">
              <a:solidFill>
                <a:schemeClr val="hlink"/>
              </a:solidFill>
              <a:effectLst>
                <a:outerShdw blurRad="38100" dist="38100" dir="2700000" algn="tl">
                  <a:srgbClr val="000000">
                    <a:alpha val="43137"/>
                  </a:srgbClr>
                </a:outerShdw>
              </a:effectLst>
            </a:endParaRP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REQUISITOS</a:t>
            </a:r>
          </a:p>
          <a:p>
            <a:pPr algn="l" eaLnBrk="1" hangingPunct="1">
              <a:lnSpc>
                <a:spcPct val="90000"/>
              </a:lnSpc>
              <a:buFontTx/>
              <a:buNone/>
              <a:defRPr/>
            </a:pPr>
            <a:r>
              <a:rPr lang="es-AR" sz="1800" b="1" dirty="0" smtClean="0">
                <a:solidFill>
                  <a:srgbClr val="00FFCC"/>
                </a:solidFill>
                <a:effectLst>
                  <a:outerShdw blurRad="38100" dist="38100" dir="2700000" algn="tl">
                    <a:srgbClr val="000000">
                      <a:alpha val="43137"/>
                    </a:srgbClr>
                  </a:outerShdw>
                </a:effectLst>
              </a:rPr>
              <a:t>Art .90 LCT – </a:t>
            </a:r>
            <a:r>
              <a:rPr lang="es-AR" sz="1800" dirty="0" smtClean="0">
                <a:effectLst>
                  <a:outerShdw blurRad="38100" dist="38100" dir="2700000" algn="tl">
                    <a:srgbClr val="000000">
                      <a:alpha val="43137"/>
                    </a:srgbClr>
                  </a:outerShdw>
                </a:effectLst>
              </a:rPr>
              <a:t>El contrato de trabajo se entenderá por tiempo indeterminado, salvo que su término resulte de las siguientes circunstancias:</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solidFill>
                  <a:srgbClr val="FFFF01"/>
                </a:solidFill>
                <a:effectLst>
                  <a:outerShdw blurRad="38100" dist="38100" dir="2700000" algn="tl">
                    <a:srgbClr val="000000">
                      <a:alpha val="43137"/>
                    </a:srgbClr>
                  </a:outerShdw>
                </a:effectLst>
              </a:rPr>
              <a:t>a)  Que se haya fijado en forma expresa y por escrito el tiempo de su </a:t>
            </a:r>
          </a:p>
          <a:p>
            <a:pPr algn="l" eaLnBrk="1" hangingPunct="1">
              <a:lnSpc>
                <a:spcPct val="90000"/>
              </a:lnSpc>
              <a:buFontTx/>
              <a:buNone/>
              <a:defRPr/>
            </a:pPr>
            <a:r>
              <a:rPr lang="es-AR" sz="1800" dirty="0" smtClean="0">
                <a:solidFill>
                  <a:srgbClr val="FFFF01"/>
                </a:solidFill>
                <a:effectLst>
                  <a:outerShdw blurRad="38100" dist="38100" dir="2700000" algn="tl">
                    <a:srgbClr val="000000">
                      <a:alpha val="43137"/>
                    </a:srgbClr>
                  </a:outerShdw>
                </a:effectLst>
              </a:rPr>
              <a:t>     duración</a:t>
            </a:r>
          </a:p>
          <a:p>
            <a:pPr algn="l" eaLnBrk="1" hangingPunct="1">
              <a:lnSpc>
                <a:spcPct val="90000"/>
              </a:lnSpc>
              <a:buFontTx/>
              <a:buNone/>
              <a:defRPr/>
            </a:pPr>
            <a:r>
              <a:rPr lang="es-AR" sz="1800" dirty="0" smtClean="0">
                <a:solidFill>
                  <a:srgbClr val="00FF00"/>
                </a:solidFill>
                <a:effectLst>
                  <a:outerShdw blurRad="38100" dist="38100" dir="2700000" algn="tl">
                    <a:srgbClr val="000000">
                      <a:alpha val="43137"/>
                    </a:srgbClr>
                  </a:outerShdw>
                </a:effectLst>
              </a:rPr>
              <a:t>b) Que las modalidades de las tareas o de la actividad, razonablemente </a:t>
            </a:r>
          </a:p>
          <a:p>
            <a:pPr algn="l" eaLnBrk="1" hangingPunct="1">
              <a:lnSpc>
                <a:spcPct val="90000"/>
              </a:lnSpc>
              <a:buFontTx/>
              <a:buNone/>
              <a:defRPr/>
            </a:pPr>
            <a:r>
              <a:rPr lang="es-AR" sz="1800" dirty="0" smtClean="0">
                <a:solidFill>
                  <a:srgbClr val="00FF00"/>
                </a:solidFill>
                <a:effectLst>
                  <a:outerShdw blurRad="38100" dist="38100" dir="2700000" algn="tl">
                    <a:srgbClr val="000000">
                      <a:alpha val="43137"/>
                    </a:srgbClr>
                  </a:outerShdw>
                </a:effectLst>
              </a:rPr>
              <a:t>    apreciadas, así lo justifiquen</a:t>
            </a:r>
          </a:p>
          <a:p>
            <a:pPr algn="l" eaLnBrk="1" hangingPunct="1">
              <a:lnSpc>
                <a:spcPct val="90000"/>
              </a:lnSpc>
              <a:buFontTx/>
              <a:buNone/>
              <a:defRPr/>
            </a:pPr>
            <a:endParaRPr lang="es-AR" sz="1800" b="1" dirty="0" smtClean="0">
              <a:solidFill>
                <a:schemeClr val="hlink"/>
              </a:solidFill>
              <a:effectLst>
                <a:outerShdw blurRad="38100" dist="38100" dir="2700000" algn="tl">
                  <a:srgbClr val="000000">
                    <a:alpha val="43137"/>
                  </a:srgbClr>
                </a:outerShdw>
              </a:effectLst>
            </a:endParaRPr>
          </a:p>
          <a:p>
            <a:pPr algn="l" eaLnBrk="1" hangingPunct="1">
              <a:lnSpc>
                <a:spcPct val="90000"/>
              </a:lnSpc>
              <a:buFontTx/>
              <a:buNone/>
              <a:defRPr/>
            </a:pPr>
            <a:r>
              <a:rPr lang="es-AR" sz="1800" b="1" dirty="0" smtClean="0">
                <a:solidFill>
                  <a:srgbClr val="FFFF01"/>
                </a:solidFill>
                <a:effectLst>
                  <a:outerShdw blurRad="38100" dist="38100" dir="2700000" algn="tl">
                    <a:srgbClr val="000000">
                      <a:alpha val="43137"/>
                    </a:srgbClr>
                  </a:outerShdw>
                </a:effectLst>
              </a:rPr>
              <a:t>CELEBRACIÓN ÉN FORMA SUCESIVA</a:t>
            </a:r>
          </a:p>
          <a:p>
            <a:pPr algn="l" eaLnBrk="1" hangingPunct="1">
              <a:lnSpc>
                <a:spcPct val="90000"/>
              </a:lnSpc>
              <a:buFontTx/>
              <a:buNone/>
              <a:defRPr/>
            </a:pPr>
            <a:r>
              <a:rPr lang="es-AR" sz="1800" b="1" dirty="0" smtClean="0">
                <a:solidFill>
                  <a:srgbClr val="00FFCC"/>
                </a:solidFill>
                <a:effectLst>
                  <a:outerShdw blurRad="38100" dist="38100" dir="2700000" algn="tl">
                    <a:srgbClr val="000000">
                      <a:alpha val="43137"/>
                    </a:srgbClr>
                  </a:outerShdw>
                </a:effectLst>
              </a:rPr>
              <a:t>Art. 90 LCT</a:t>
            </a:r>
            <a:r>
              <a:rPr lang="es-AR" sz="1800" dirty="0" smtClean="0">
                <a:solidFill>
                  <a:srgbClr val="00FFCC"/>
                </a:solidFill>
                <a:effectLst>
                  <a:outerShdw blurRad="38100" dist="38100" dir="2700000" algn="tl">
                    <a:srgbClr val="000000">
                      <a:alpha val="43137"/>
                    </a:srgbClr>
                  </a:outerShdw>
                </a:effectLst>
              </a:rPr>
              <a:t> – </a:t>
            </a:r>
            <a:r>
              <a:rPr lang="es-AR" sz="1800" dirty="0" smtClean="0">
                <a:effectLst>
                  <a:outerShdw blurRad="38100" dist="38100" dir="2700000" algn="tl">
                    <a:srgbClr val="000000">
                      <a:alpha val="43137"/>
                    </a:srgbClr>
                  </a:outerShdw>
                </a:effectLst>
              </a:rPr>
              <a:t>(…) La formalización de contratos por plazo determinado en forma sucesiva, que exceda de las exigencias previstas en el apartado b), convierten al contrato en uno por tiempo indeterminado.</a:t>
            </a:r>
          </a:p>
          <a:p>
            <a:pPr algn="l" eaLnBrk="1" hangingPunct="1">
              <a:lnSpc>
                <a:spcPct val="90000"/>
              </a:lnSpc>
              <a:buFontTx/>
              <a:buNone/>
              <a:defRPr/>
            </a:pPr>
            <a:endParaRPr lang="en-US" sz="24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057522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3971" name="Rectangle 3"/>
          <p:cNvSpPr>
            <a:spLocks noGrp="1" noChangeArrowheads="1"/>
          </p:cNvSpPr>
          <p:nvPr>
            <p:ph type="subTitle" idx="1"/>
          </p:nvPr>
        </p:nvSpPr>
        <p:spPr>
          <a:xfrm>
            <a:off x="685800" y="1371600"/>
            <a:ext cx="7772400" cy="4876800"/>
          </a:xfrm>
        </p:spPr>
        <p:txBody>
          <a:bodyPr/>
          <a:lstStyle/>
          <a:p>
            <a:pPr algn="l" eaLnBrk="1" hangingPunct="1">
              <a:lnSpc>
                <a:spcPct val="90000"/>
              </a:lnSpc>
              <a:defRPr/>
            </a:pPr>
            <a:r>
              <a:rPr lang="en-US" sz="2000" b="1" dirty="0" smtClean="0">
                <a:solidFill>
                  <a:srgbClr val="00FF00"/>
                </a:solidFill>
              </a:rPr>
              <a:t>CONTRATO A PLAZO FIJO</a:t>
            </a:r>
          </a:p>
          <a:p>
            <a:pPr algn="l" eaLnBrk="1" hangingPunct="1">
              <a:lnSpc>
                <a:spcPct val="90000"/>
              </a:lnSpc>
              <a:defRPr/>
            </a:pPr>
            <a:endParaRPr lang="es-AR" sz="1800" b="1" dirty="0" smtClean="0">
              <a:solidFill>
                <a:schemeClr val="hlink"/>
              </a:solidFill>
            </a:endParaRPr>
          </a:p>
          <a:p>
            <a:pPr algn="l" eaLnBrk="1" hangingPunct="1">
              <a:lnSpc>
                <a:spcPct val="90000"/>
              </a:lnSpc>
              <a:defRPr/>
            </a:pPr>
            <a:r>
              <a:rPr lang="es-AR" sz="1800" b="1" dirty="0" smtClean="0">
                <a:solidFill>
                  <a:srgbClr val="FFFF01"/>
                </a:solidFill>
              </a:rPr>
              <a:t>DURACIÓN</a:t>
            </a:r>
          </a:p>
          <a:p>
            <a:pPr algn="l" eaLnBrk="1" hangingPunct="1">
              <a:lnSpc>
                <a:spcPct val="90000"/>
              </a:lnSpc>
              <a:buFontTx/>
              <a:buNone/>
              <a:defRPr/>
            </a:pPr>
            <a:r>
              <a:rPr lang="es-AR" sz="1800" b="1" dirty="0" smtClean="0">
                <a:solidFill>
                  <a:srgbClr val="00FFCC"/>
                </a:solidFill>
              </a:rPr>
              <a:t>Art. 93 LCT –  </a:t>
            </a:r>
            <a:r>
              <a:rPr lang="es-AR" sz="1800" dirty="0" smtClean="0"/>
              <a:t>El contrato a plazo fijo durará hasta el vencimiento del plazo convenido, no pudiendo celebrarse por mas de 5 años.</a:t>
            </a:r>
            <a:endParaRPr lang="es-AR" sz="1800" dirty="0" smtClean="0">
              <a:solidFill>
                <a:schemeClr val="hlink"/>
              </a:solidFill>
            </a:endParaRPr>
          </a:p>
          <a:p>
            <a:pPr algn="l" eaLnBrk="1" hangingPunct="1">
              <a:lnSpc>
                <a:spcPct val="90000"/>
              </a:lnSpc>
              <a:buFontTx/>
              <a:buNone/>
              <a:defRPr/>
            </a:pPr>
            <a:endParaRPr lang="es-AR" sz="1800" b="1" dirty="0" smtClean="0">
              <a:solidFill>
                <a:schemeClr val="hlink"/>
              </a:solidFill>
            </a:endParaRPr>
          </a:p>
          <a:p>
            <a:pPr algn="l" eaLnBrk="1" hangingPunct="1">
              <a:lnSpc>
                <a:spcPct val="90000"/>
              </a:lnSpc>
              <a:buFontTx/>
              <a:buNone/>
              <a:defRPr/>
            </a:pPr>
            <a:r>
              <a:rPr lang="es-AR" sz="1800" b="1" dirty="0" smtClean="0">
                <a:solidFill>
                  <a:srgbClr val="FFFF01"/>
                </a:solidFill>
              </a:rPr>
              <a:t>DEBER DE PREAVISAR SU EXTINCIÓN</a:t>
            </a:r>
            <a:endParaRPr lang="es-AR" sz="1800" dirty="0" smtClean="0">
              <a:solidFill>
                <a:srgbClr val="FFFF01"/>
              </a:solidFill>
            </a:endParaRPr>
          </a:p>
          <a:p>
            <a:pPr algn="l" eaLnBrk="1" hangingPunct="1">
              <a:lnSpc>
                <a:spcPct val="90000"/>
              </a:lnSpc>
              <a:buFontTx/>
              <a:buNone/>
              <a:defRPr/>
            </a:pPr>
            <a:r>
              <a:rPr lang="en-US" sz="1800" b="1" dirty="0" smtClean="0">
                <a:solidFill>
                  <a:srgbClr val="00FFCC"/>
                </a:solidFill>
              </a:rPr>
              <a:t>(Art. 94 LCT)</a:t>
            </a:r>
          </a:p>
          <a:p>
            <a:pPr algn="l" eaLnBrk="1" hangingPunct="1">
              <a:lnSpc>
                <a:spcPct val="90000"/>
              </a:lnSpc>
              <a:buFontTx/>
              <a:buNone/>
              <a:defRPr/>
            </a:pPr>
            <a:r>
              <a:rPr lang="en-US" sz="1800" dirty="0" smtClean="0"/>
              <a:t>- </a:t>
            </a:r>
            <a:r>
              <a:rPr lang="en-US" sz="1800" dirty="0" err="1" smtClean="0"/>
              <a:t>Debe</a:t>
            </a:r>
            <a:r>
              <a:rPr lang="en-US" sz="1800" dirty="0" smtClean="0"/>
              <a:t> </a:t>
            </a:r>
            <a:r>
              <a:rPr lang="en-US" sz="1800" dirty="0" err="1" smtClean="0"/>
              <a:t>preavisarse</a:t>
            </a:r>
            <a:r>
              <a:rPr lang="en-US" sz="1800" dirty="0" smtClean="0"/>
              <a:t> la </a:t>
            </a:r>
            <a:r>
              <a:rPr lang="en-US" sz="1800" dirty="0" err="1" smtClean="0"/>
              <a:t>extinción</a:t>
            </a:r>
            <a:r>
              <a:rPr lang="en-US" sz="1800" dirty="0" smtClean="0"/>
              <a:t> con </a:t>
            </a:r>
            <a:r>
              <a:rPr lang="en-US" sz="1800" dirty="0" err="1" smtClean="0"/>
              <a:t>anticipación</a:t>
            </a:r>
            <a:r>
              <a:rPr lang="en-US" sz="1800" dirty="0" smtClean="0"/>
              <a:t> no </a:t>
            </a:r>
            <a:r>
              <a:rPr lang="en-US" sz="1800" dirty="0" err="1" smtClean="0"/>
              <a:t>menor</a:t>
            </a:r>
            <a:r>
              <a:rPr lang="en-US" sz="1800" dirty="0" smtClean="0"/>
              <a:t> de1 </a:t>
            </a:r>
            <a:r>
              <a:rPr lang="en-US" sz="1800" dirty="0" err="1" smtClean="0"/>
              <a:t>mes</a:t>
            </a:r>
            <a:r>
              <a:rPr lang="en-US" sz="1800" dirty="0" smtClean="0"/>
              <a:t> y no mayor de 2  </a:t>
            </a:r>
            <a:r>
              <a:rPr lang="en-US" sz="1800" dirty="0" err="1" smtClean="0"/>
              <a:t>meses</a:t>
            </a:r>
            <a:r>
              <a:rPr lang="en-US" sz="1800" dirty="0" smtClean="0"/>
              <a:t> del </a:t>
            </a:r>
            <a:r>
              <a:rPr lang="en-US" sz="1800" dirty="0" err="1" smtClean="0"/>
              <a:t>plazo</a:t>
            </a:r>
            <a:r>
              <a:rPr lang="en-US" sz="1800" dirty="0" smtClean="0"/>
              <a:t> </a:t>
            </a:r>
            <a:r>
              <a:rPr lang="en-US" sz="1800" dirty="0" err="1" smtClean="0"/>
              <a:t>convenido</a:t>
            </a:r>
            <a:r>
              <a:rPr lang="en-US" sz="1800" dirty="0" smtClean="0"/>
              <a:t>, salvo </a:t>
            </a:r>
            <a:r>
              <a:rPr lang="en-US" sz="1800" dirty="0" err="1" smtClean="0"/>
              <a:t>que</a:t>
            </a:r>
            <a:r>
              <a:rPr lang="en-US" sz="1800" dirty="0" smtClean="0"/>
              <a:t> la </a:t>
            </a:r>
            <a:r>
              <a:rPr lang="en-US" sz="1800" dirty="0" err="1" smtClean="0"/>
              <a:t>duración</a:t>
            </a:r>
            <a:r>
              <a:rPr lang="en-US" sz="1800" dirty="0" smtClean="0"/>
              <a:t> sea inferior a un </a:t>
            </a:r>
            <a:r>
              <a:rPr lang="en-US" sz="1800" dirty="0" err="1" smtClean="0"/>
              <a:t>mes</a:t>
            </a:r>
            <a:r>
              <a:rPr lang="en-US" sz="1800" dirty="0" smtClean="0"/>
              <a:t>.</a:t>
            </a:r>
          </a:p>
          <a:p>
            <a:pPr algn="l" eaLnBrk="1" hangingPunct="1">
              <a:lnSpc>
                <a:spcPct val="90000"/>
              </a:lnSpc>
              <a:buFontTx/>
              <a:buNone/>
              <a:defRPr/>
            </a:pPr>
            <a:endParaRPr lang="en-US" sz="1800" dirty="0" smtClean="0"/>
          </a:p>
          <a:p>
            <a:pPr algn="l" eaLnBrk="1" hangingPunct="1">
              <a:lnSpc>
                <a:spcPct val="90000"/>
              </a:lnSpc>
              <a:buFontTx/>
              <a:buNone/>
              <a:defRPr/>
            </a:pPr>
            <a:r>
              <a:rPr lang="en-US" sz="1800" dirty="0" smtClean="0"/>
              <a:t>- La </a:t>
            </a:r>
            <a:r>
              <a:rPr lang="en-US" sz="1800" dirty="0" err="1" smtClean="0"/>
              <a:t>omisión</a:t>
            </a:r>
            <a:r>
              <a:rPr lang="en-US" sz="1800" dirty="0" smtClean="0"/>
              <a:t> del </a:t>
            </a:r>
            <a:r>
              <a:rPr lang="en-US" sz="1800" dirty="0" err="1" smtClean="0"/>
              <a:t>preaviso</a:t>
            </a:r>
            <a:r>
              <a:rPr lang="en-US" sz="1800" dirty="0" smtClean="0"/>
              <a:t> </a:t>
            </a:r>
            <a:r>
              <a:rPr lang="en-US" sz="1800" dirty="0" err="1" smtClean="0"/>
              <a:t>implica</a:t>
            </a:r>
            <a:r>
              <a:rPr lang="en-US" sz="1800" dirty="0" smtClean="0"/>
              <a:t> la </a:t>
            </a:r>
            <a:r>
              <a:rPr lang="en-US" sz="1800" dirty="0" err="1" smtClean="0"/>
              <a:t>conversión</a:t>
            </a:r>
            <a:r>
              <a:rPr lang="en-US" sz="1800" dirty="0" smtClean="0"/>
              <a:t> del </a:t>
            </a:r>
            <a:r>
              <a:rPr lang="en-US" sz="1800" dirty="0" err="1" smtClean="0"/>
              <a:t>mismo</a:t>
            </a:r>
            <a:r>
              <a:rPr lang="en-US" sz="1800" dirty="0" smtClean="0"/>
              <a:t> a </a:t>
            </a:r>
            <a:r>
              <a:rPr lang="en-US" sz="1800" dirty="0" err="1" smtClean="0"/>
              <a:t>uno</a:t>
            </a:r>
            <a:r>
              <a:rPr lang="en-US" sz="1800" dirty="0" smtClean="0"/>
              <a:t> de </a:t>
            </a:r>
            <a:r>
              <a:rPr lang="en-US" sz="1800" dirty="0" err="1" smtClean="0"/>
              <a:t>Tiempo</a:t>
            </a:r>
            <a:r>
              <a:rPr lang="en-US" sz="1800" dirty="0" smtClean="0"/>
              <a:t>   </a:t>
            </a:r>
          </a:p>
          <a:p>
            <a:pPr algn="l" eaLnBrk="1" hangingPunct="1">
              <a:lnSpc>
                <a:spcPct val="90000"/>
              </a:lnSpc>
              <a:buFontTx/>
              <a:buNone/>
              <a:defRPr/>
            </a:pPr>
            <a:r>
              <a:rPr lang="en-US" sz="1800" dirty="0" smtClean="0"/>
              <a:t>  </a:t>
            </a:r>
            <a:r>
              <a:rPr lang="en-US" sz="1800" dirty="0" err="1" smtClean="0"/>
              <a:t>indeterminado</a:t>
            </a:r>
            <a:r>
              <a:rPr lang="en-US" sz="1800" dirty="0" smtClean="0"/>
              <a:t>, salvo </a:t>
            </a:r>
            <a:r>
              <a:rPr lang="en-US" sz="1800" dirty="0" err="1" smtClean="0"/>
              <a:t>acto</a:t>
            </a:r>
            <a:r>
              <a:rPr lang="en-US" sz="1800" dirty="0" smtClean="0"/>
              <a:t> </a:t>
            </a:r>
            <a:r>
              <a:rPr lang="en-US" sz="1800" dirty="0" err="1" smtClean="0"/>
              <a:t>expreso</a:t>
            </a:r>
            <a:r>
              <a:rPr lang="en-US" sz="1800" dirty="0" smtClean="0"/>
              <a:t> de </a:t>
            </a:r>
            <a:r>
              <a:rPr lang="en-US" sz="1800" dirty="0" err="1" smtClean="0"/>
              <a:t>renovación</a:t>
            </a:r>
            <a:r>
              <a:rPr lang="en-US" sz="1800" dirty="0" smtClean="0"/>
              <a:t> de un </a:t>
            </a:r>
            <a:r>
              <a:rPr lang="en-US" sz="1800" dirty="0" err="1" smtClean="0"/>
              <a:t>plazo</a:t>
            </a:r>
            <a:r>
              <a:rPr lang="en-US" sz="1800" dirty="0" smtClean="0"/>
              <a:t> </a:t>
            </a:r>
            <a:r>
              <a:rPr lang="en-US" sz="1800" dirty="0" err="1" smtClean="0"/>
              <a:t>igual</a:t>
            </a:r>
            <a:r>
              <a:rPr lang="en-US" sz="1800" dirty="0" smtClean="0"/>
              <a:t> o </a:t>
            </a:r>
            <a:r>
              <a:rPr lang="en-US" sz="1800" dirty="0" err="1" smtClean="0"/>
              <a:t>distinto</a:t>
            </a:r>
            <a:r>
              <a:rPr lang="en-US" sz="1800" dirty="0" smtClean="0"/>
              <a:t>.</a:t>
            </a:r>
          </a:p>
          <a:p>
            <a:pPr algn="l" eaLnBrk="1" hangingPunct="1">
              <a:lnSpc>
                <a:spcPct val="90000"/>
              </a:lnSpc>
              <a:buFontTx/>
              <a:buNone/>
              <a:defRPr/>
            </a:pPr>
            <a:endParaRPr lang="en-US" sz="1600" dirty="0" smtClean="0"/>
          </a:p>
          <a:p>
            <a:pPr algn="l" eaLnBrk="1" hangingPunct="1">
              <a:lnSpc>
                <a:spcPct val="90000"/>
              </a:lnSpc>
              <a:buFontTx/>
              <a:buNone/>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7846723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4995" name="Rectangle 3"/>
          <p:cNvSpPr>
            <a:spLocks noGrp="1" noChangeArrowheads="1"/>
          </p:cNvSpPr>
          <p:nvPr>
            <p:ph type="subTitle" idx="1"/>
          </p:nvPr>
        </p:nvSpPr>
        <p:spPr>
          <a:xfrm>
            <a:off x="685800" y="1371600"/>
            <a:ext cx="7772400" cy="4876800"/>
          </a:xfrm>
        </p:spPr>
        <p:txBody>
          <a:bodyPr/>
          <a:lstStyle/>
          <a:p>
            <a:pPr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CONTRATO A PLAZO FIJO</a:t>
            </a: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DESPIDO ANTES DEL VENCIMIENTO</a:t>
            </a:r>
          </a:p>
          <a:p>
            <a:pPr algn="l" eaLnBrk="1" hangingPunct="1">
              <a:lnSpc>
                <a:spcPct val="90000"/>
              </a:lnSpc>
              <a:defRPr/>
            </a:pPr>
            <a:r>
              <a:rPr lang="es-AR" sz="1800" b="1" dirty="0" smtClean="0">
                <a:solidFill>
                  <a:srgbClr val="00FFCC"/>
                </a:solidFill>
                <a:effectLst>
                  <a:outerShdw blurRad="38100" dist="38100" dir="2700000" algn="tl">
                    <a:srgbClr val="000000">
                      <a:alpha val="43137"/>
                    </a:srgbClr>
                  </a:outerShdw>
                </a:effectLst>
              </a:rPr>
              <a:t>(Art. 95 LCT)</a:t>
            </a:r>
          </a:p>
          <a:p>
            <a:pPr algn="l" eaLnBrk="1" hangingPunct="1">
              <a:lnSpc>
                <a:spcPct val="90000"/>
              </a:lnSpc>
              <a:defRPr/>
            </a:pPr>
            <a:r>
              <a:rPr lang="es-AR" sz="1800" dirty="0" smtClean="0">
                <a:effectLst>
                  <a:outerShdw blurRad="38100" dist="38100" dir="2700000" algn="tl">
                    <a:srgbClr val="000000">
                      <a:alpha val="43137"/>
                    </a:srgbClr>
                  </a:outerShdw>
                </a:effectLst>
              </a:rPr>
              <a:t>- El despido injustificado antes del plazo </a:t>
            </a:r>
            <a:r>
              <a:rPr lang="es-AR" sz="1800" dirty="0" err="1" smtClean="0">
                <a:effectLst>
                  <a:outerShdw blurRad="38100" dist="38100" dir="2700000" algn="tl">
                    <a:srgbClr val="000000">
                      <a:alpha val="43137"/>
                    </a:srgbClr>
                  </a:outerShdw>
                </a:effectLst>
              </a:rPr>
              <a:t>dara</a:t>
            </a:r>
            <a:r>
              <a:rPr lang="es-AR" sz="1800" dirty="0" smtClean="0">
                <a:effectLst>
                  <a:outerShdw blurRad="38100" dist="38100" dir="2700000" algn="tl">
                    <a:srgbClr val="000000">
                      <a:alpha val="43137"/>
                    </a:srgbClr>
                  </a:outerShdw>
                </a:effectLst>
              </a:rPr>
              <a:t> lugar a las indemnizaciones</a:t>
            </a: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  por despido </a:t>
            </a:r>
            <a:r>
              <a:rPr lang="es-AR" sz="1800" dirty="0" err="1" smtClean="0">
                <a:effectLst>
                  <a:outerShdw blurRad="38100" dist="38100" dir="2700000" algn="tl">
                    <a:srgbClr val="000000">
                      <a:alpha val="43137"/>
                    </a:srgbClr>
                  </a:outerShdw>
                </a:effectLst>
              </a:rPr>
              <a:t>incausado</a:t>
            </a:r>
            <a:r>
              <a:rPr lang="es-AR" sz="1800" dirty="0" smtClean="0">
                <a:effectLst>
                  <a:outerShdw blurRad="38100" dist="38100" dir="2700000" algn="tl">
                    <a:srgbClr val="000000">
                      <a:alpha val="43137"/>
                    </a:srgbClr>
                  </a:outerShdw>
                </a:effectLst>
              </a:rPr>
              <a:t>, mas la indemnización por daños y perjuicios.</a:t>
            </a: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 El trabajador deberá alegar y probar el daño</a:t>
            </a: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 El importe lo fijará el juez</a:t>
            </a:r>
          </a:p>
          <a:p>
            <a:pPr algn="l" eaLnBrk="1" hangingPunct="1">
              <a:lnSpc>
                <a:spcPct val="90000"/>
              </a:lnSpc>
              <a:buFontTx/>
              <a:buNone/>
              <a:defRPr/>
            </a:pPr>
            <a:endParaRPr lang="es-AR" sz="1800" b="1" dirty="0" smtClean="0">
              <a:solidFill>
                <a:schemeClr val="hlink"/>
              </a:solidFill>
              <a:effectLst>
                <a:outerShdw blurRad="38100" dist="38100" dir="2700000" algn="tl">
                  <a:srgbClr val="000000">
                    <a:alpha val="43137"/>
                  </a:srgbClr>
                </a:outerShdw>
              </a:effectLst>
            </a:endParaRPr>
          </a:p>
          <a:p>
            <a:pPr algn="l" eaLnBrk="1" hangingPunct="1">
              <a:lnSpc>
                <a:spcPct val="90000"/>
              </a:lnSpc>
              <a:buFontTx/>
              <a:buNone/>
              <a:defRPr/>
            </a:pPr>
            <a:r>
              <a:rPr lang="es-AR" sz="1800" b="1" dirty="0" smtClean="0">
                <a:solidFill>
                  <a:srgbClr val="FFFF00"/>
                </a:solidFill>
                <a:effectLst>
                  <a:outerShdw blurRad="38100" dist="38100" dir="2700000" algn="tl">
                    <a:srgbClr val="000000">
                      <a:alpha val="43137"/>
                    </a:srgbClr>
                  </a:outerShdw>
                </a:effectLst>
              </a:rPr>
              <a:t>INDEMNIZACIONES POR FINALIZACIÓN DEL PLAZO</a:t>
            </a:r>
            <a:endParaRPr lang="es-AR" sz="1800" dirty="0" smtClean="0">
              <a:solidFill>
                <a:srgbClr val="FFFF00"/>
              </a:solidFill>
              <a:effectLst>
                <a:outerShdw blurRad="38100" dist="38100" dir="2700000" algn="tl">
                  <a:srgbClr val="000000">
                    <a:alpha val="43137"/>
                  </a:srgbClr>
                </a:outerShdw>
              </a:effectLst>
            </a:endParaRPr>
          </a:p>
          <a:p>
            <a:pPr algn="l" eaLnBrk="1" hangingPunct="1">
              <a:lnSpc>
                <a:spcPct val="90000"/>
              </a:lnSpc>
              <a:buFontTx/>
              <a:buNone/>
              <a:defRPr/>
            </a:pPr>
            <a:r>
              <a:rPr lang="en-US" sz="1800" b="1" dirty="0" smtClean="0">
                <a:solidFill>
                  <a:srgbClr val="00FFCC"/>
                </a:solidFill>
                <a:effectLst>
                  <a:outerShdw blurRad="38100" dist="38100" dir="2700000" algn="tl">
                    <a:srgbClr val="000000">
                      <a:alpha val="43137"/>
                    </a:srgbClr>
                  </a:outerShdw>
                </a:effectLst>
              </a:rPr>
              <a:t>(art. 95 y Art. 250 LCT)</a:t>
            </a:r>
          </a:p>
          <a:p>
            <a:pPr algn="l" eaLnBrk="1" hangingPunct="1">
              <a:lnSpc>
                <a:spcPct val="90000"/>
              </a:lnSpc>
              <a:buFontTx/>
              <a:buNone/>
              <a:defRPr/>
            </a:pPr>
            <a:r>
              <a:rPr lang="en-US" sz="1800" dirty="0">
                <a:effectLst>
                  <a:outerShdw blurRad="38100" dist="38100" dir="2700000" algn="tl">
                    <a:srgbClr val="000000">
                      <a:alpha val="43137"/>
                    </a:srgbClr>
                  </a:outerShdw>
                </a:effectLst>
              </a:rPr>
              <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Extinción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mediando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previso</a:t>
            </a:r>
            <a:r>
              <a:rPr lang="en-US" sz="1800" dirty="0" smtClean="0">
                <a:effectLst>
                  <a:outerShdw blurRad="38100" dist="38100" dir="2700000" algn="tl">
                    <a:srgbClr val="000000">
                      <a:alpha val="43137"/>
                    </a:srgbClr>
                  </a:outerShdw>
                </a:effectLst>
              </a:rPr>
              <a:t> y con el </a:t>
            </a:r>
            <a:r>
              <a:rPr lang="en-US" sz="1800" dirty="0" err="1" smtClean="0">
                <a:effectLst>
                  <a:outerShdw blurRad="38100" dist="38100" dir="2700000" algn="tl">
                    <a:srgbClr val="000000">
                      <a:alpha val="43137"/>
                    </a:srgbClr>
                  </a:outerShdw>
                </a:effectLst>
              </a:rPr>
              <a:t>plazo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cumplido</a:t>
            </a:r>
            <a:endParaRPr lang="en-US" sz="1800" dirty="0" smtClean="0">
              <a:effectLst>
                <a:outerShdw blurRad="38100" dist="38100" dir="2700000" algn="tl">
                  <a:srgbClr val="000000">
                    <a:alpha val="43137"/>
                  </a:srgbClr>
                </a:outerShdw>
              </a:effectLst>
            </a:endParaRPr>
          </a:p>
          <a:p>
            <a:pPr algn="l" eaLnBrk="1" hangingPunct="1">
              <a:lnSpc>
                <a:spcPct val="90000"/>
              </a:lnSpc>
              <a:buFontTx/>
              <a:buChar char="-"/>
              <a:defRPr/>
            </a:pPr>
            <a:endParaRPr lang="en-US" sz="1800" dirty="0" smtClean="0">
              <a:effectLst>
                <a:outerShdw blurRad="38100" dist="38100" dir="2700000" algn="tl">
                  <a:srgbClr val="000000">
                    <a:alpha val="43137"/>
                  </a:srgbClr>
                </a:outerShdw>
              </a:effectLst>
            </a:endParaRPr>
          </a:p>
          <a:p>
            <a:pPr algn="l" eaLnBrk="1" hangingPunct="1">
              <a:lnSpc>
                <a:spcPct val="90000"/>
              </a:lnSpc>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Duración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menor</a:t>
            </a:r>
            <a:r>
              <a:rPr lang="en-US" sz="1800" dirty="0" smtClean="0">
                <a:effectLst>
                  <a:outerShdw blurRad="38100" dist="38100" dir="2700000" algn="tl">
                    <a:srgbClr val="000000">
                      <a:alpha val="43137"/>
                    </a:srgbClr>
                  </a:outerShdw>
                </a:effectLst>
              </a:rPr>
              <a:t> a un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No </a:t>
            </a:r>
            <a:r>
              <a:rPr lang="en-US" sz="1800" dirty="0" err="1" smtClean="0">
                <a:effectLst>
                  <a:outerShdw blurRad="38100" dist="38100" dir="2700000" algn="tl">
                    <a:srgbClr val="000000">
                      <a:alpha val="43137"/>
                    </a:srgbClr>
                  </a:outerShdw>
                </a:effectLst>
              </a:rPr>
              <a:t>corresponde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indemnización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alguna</a:t>
            </a:r>
            <a:endParaRPr lang="en-US" sz="1800" dirty="0" smtClean="0">
              <a:effectLst>
                <a:outerShdw blurRad="38100" dist="38100" dir="2700000" algn="tl">
                  <a:srgbClr val="000000">
                    <a:alpha val="43137"/>
                  </a:srgbClr>
                </a:outerShdw>
              </a:effectLst>
            </a:endParaRPr>
          </a:p>
          <a:p>
            <a:pPr algn="l" eaLnBrk="1" hangingPunct="1">
              <a:lnSpc>
                <a:spcPct val="90000"/>
              </a:lnSpc>
              <a:buFontTx/>
              <a:buChar char="-"/>
              <a:defRPr/>
            </a:pPr>
            <a:endParaRPr lang="en-US" sz="1800" dirty="0" smtClean="0">
              <a:effectLst>
                <a:outerShdw blurRad="38100" dist="38100" dir="2700000" algn="tl">
                  <a:srgbClr val="000000">
                    <a:alpha val="43137"/>
                  </a:srgbClr>
                </a:outerShdw>
              </a:effectLst>
            </a:endParaRPr>
          </a:p>
          <a:p>
            <a:pPr algn="l" eaLnBrk="1" hangingPunct="1">
              <a:lnSpc>
                <a:spcPct val="90000"/>
              </a:lnSpc>
              <a:defRPr/>
            </a:pP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Duración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igual</a:t>
            </a:r>
            <a:r>
              <a:rPr lang="en-US" sz="1800" dirty="0" smtClean="0">
                <a:effectLst>
                  <a:outerShdw blurRad="38100" dist="38100" dir="2700000" algn="tl">
                    <a:srgbClr val="000000">
                      <a:alpha val="43137"/>
                    </a:srgbClr>
                  </a:outerShdw>
                </a:effectLst>
              </a:rPr>
              <a:t> o superior a un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Indemnización</a:t>
            </a:r>
            <a:r>
              <a:rPr lang="en-US" sz="1800" dirty="0" smtClean="0">
                <a:effectLst>
                  <a:outerShdw blurRad="38100" dist="38100" dir="2700000" algn="tl">
                    <a:srgbClr val="000000">
                      <a:alpha val="43137"/>
                    </a:srgbClr>
                  </a:outerShdw>
                </a:effectLst>
              </a:rPr>
              <a:t> art. 247 LCT</a:t>
            </a:r>
          </a:p>
          <a:p>
            <a:pPr algn="l" eaLnBrk="1" hangingPunct="1">
              <a:lnSpc>
                <a:spcPct val="90000"/>
              </a:lnSpc>
              <a:buFontTx/>
              <a:buNone/>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454914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4995" name="Rectangle 3"/>
          <p:cNvSpPr>
            <a:spLocks noGrp="1" noChangeArrowheads="1"/>
          </p:cNvSpPr>
          <p:nvPr>
            <p:ph type="subTitle" idx="1"/>
          </p:nvPr>
        </p:nvSpPr>
        <p:spPr>
          <a:xfrm>
            <a:off x="685800" y="1371600"/>
            <a:ext cx="7772400" cy="4876800"/>
          </a:xfrm>
        </p:spPr>
        <p:txBody>
          <a:bodyPr>
            <a:normAutofit/>
          </a:bodyPr>
          <a:lstStyle/>
          <a:p>
            <a:pPr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CONTRATO A PLAZO FIJO</a:t>
            </a:r>
          </a:p>
          <a:p>
            <a:pPr algn="l" eaLnBrk="1" hangingPunct="1">
              <a:lnSpc>
                <a:spcPct val="90000"/>
              </a:lnSpc>
              <a:defRPr/>
            </a:pPr>
            <a:r>
              <a:rPr lang="es-AR" sz="1800" b="1" dirty="0" smtClean="0">
                <a:solidFill>
                  <a:srgbClr val="FFFF01"/>
                </a:solidFill>
                <a:effectLst>
                  <a:outerShdw blurRad="38100" dist="38100" dir="2700000" algn="tl">
                    <a:srgbClr val="000000">
                      <a:alpha val="43137"/>
                    </a:srgbClr>
                  </a:outerShdw>
                </a:effectLst>
              </a:rPr>
              <a:t>DESPIDO ANTES DEL VENCIMIENTO</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b="1" dirty="0" smtClean="0">
                <a:solidFill>
                  <a:srgbClr val="00FFCC"/>
                </a:solidFill>
                <a:effectLst>
                  <a:outerShdw blurRad="38100" dist="38100" dir="2700000" algn="tl">
                    <a:srgbClr val="000000">
                      <a:alpha val="43137"/>
                    </a:srgbClr>
                  </a:outerShdw>
                </a:effectLst>
              </a:rPr>
              <a:t>Art. 95 –</a:t>
            </a:r>
            <a:r>
              <a:rPr lang="es-AR" sz="1800" dirty="0" smtClean="0">
                <a:solidFill>
                  <a:srgbClr val="00FFCC"/>
                </a:solidFill>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En los contratos a plazo fijo, el despido injustificado dispuesto antes del vencimiento del plazo, dará derecho al trabajador, además de las indemnizaciones que correspondan por extinción del contrato en tales condiciones a la de daños y perjuicios provenientes del derecho común, la que se fijará en función directa de los que justifique haber sufrido quien los alegue o los que, a falta de demostración, fije el juez o tribunal prudencialmente, por la sola ruptura anticipada del contrato.</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Cuando la extinción del contrato se produjere mediante preaviso, y estando el contrato íntegramente cumplido, el trabajador recibirá una suma de dinero equivalente a la indemnización prevista en el artículo 250 de esta ley.</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a:t>
            </a:r>
            <a:endParaRPr lang="en-US"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202462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4995" name="Rectangle 3"/>
          <p:cNvSpPr>
            <a:spLocks noGrp="1" noChangeArrowheads="1"/>
          </p:cNvSpPr>
          <p:nvPr>
            <p:ph type="subTitle" idx="1"/>
          </p:nvPr>
        </p:nvSpPr>
        <p:spPr>
          <a:xfrm>
            <a:off x="685800" y="1371600"/>
            <a:ext cx="7772400" cy="4876800"/>
          </a:xfrm>
        </p:spPr>
        <p:txBody>
          <a:bodyPr>
            <a:normAutofit/>
          </a:bodyPr>
          <a:lstStyle/>
          <a:p>
            <a:pPr algn="l" eaLnBrk="1" hangingPunct="1">
              <a:lnSpc>
                <a:spcPct val="90000"/>
              </a:lnSpc>
              <a:defRPr/>
            </a:pPr>
            <a:r>
              <a:rPr lang="en-US" sz="1800" b="1" dirty="0" smtClean="0">
                <a:solidFill>
                  <a:srgbClr val="00FF00"/>
                </a:solidFill>
                <a:effectLst>
                  <a:outerShdw blurRad="38100" dist="38100" dir="2700000" algn="tl">
                    <a:srgbClr val="000000">
                      <a:alpha val="43137"/>
                    </a:srgbClr>
                  </a:outerShdw>
                </a:effectLst>
              </a:rPr>
              <a:t>CONTRATO A PLAZO FIJO</a:t>
            </a: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DESPIDO ANTES DEL VENCIMIENTO</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b="1" dirty="0" smtClean="0">
                <a:solidFill>
                  <a:srgbClr val="00FFCC"/>
                </a:solidFill>
                <a:effectLst>
                  <a:outerShdw blurRad="38100" dist="38100" dir="2700000" algn="tl">
                    <a:srgbClr val="000000">
                      <a:alpha val="43137"/>
                    </a:srgbClr>
                  </a:outerShdw>
                </a:effectLst>
              </a:rPr>
              <a:t>Art. 95 – (…)</a:t>
            </a:r>
            <a:endParaRPr lang="es-AR" sz="1800" dirty="0" smtClean="0">
              <a:solidFill>
                <a:srgbClr val="00FFCC"/>
              </a:solidFill>
              <a:effectLst>
                <a:outerShdw blurRad="38100" dist="38100" dir="2700000" algn="tl">
                  <a:srgbClr val="000000">
                    <a:alpha val="43137"/>
                  </a:srgbClr>
                </a:outerShdw>
              </a:effectLst>
            </a:endParaRP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Cuando la extinción del contrato se produjere mediante preaviso, y estando el contrato íntegramente cumplido, el trabajador recibirá una suma de dinero equivalente a la indemnización prevista en el artículo 250 de esta ley.</a:t>
            </a: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defRPr/>
            </a:pPr>
            <a:r>
              <a:rPr lang="es-AR" sz="1800" dirty="0" smtClean="0">
                <a:effectLst>
                  <a:outerShdw blurRad="38100" dist="38100" dir="2700000" algn="tl">
                    <a:srgbClr val="000000">
                      <a:alpha val="43137"/>
                    </a:srgbClr>
                  </a:outerShdw>
                </a:effectLst>
              </a:rPr>
              <a:t>En los casos del párrafo primero de este artículo, si el tiempo que faltare para cumplir el plazo del contrato fuese igual o superior al que corresponda al de preaviso, el reconocimiento de la indemnización por daño suplirá al que corresponde por omisión de éste, si el monto reconocido fuese también igual o superior a los salarios del mismo.</a:t>
            </a:r>
          </a:p>
          <a:p>
            <a:pPr algn="l" eaLnBrk="1" hangingPunct="1">
              <a:lnSpc>
                <a:spcPct val="90000"/>
              </a:lnSpc>
              <a:buFontTx/>
              <a:buNone/>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24755121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381000"/>
            <a:ext cx="7772400" cy="685800"/>
          </a:xfrm>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FFCC00"/>
              </a:solidFill>
            </a:endParaRPr>
          </a:p>
        </p:txBody>
      </p:sp>
      <p:sp>
        <p:nvSpPr>
          <p:cNvPr id="84995" name="Rectangle 3"/>
          <p:cNvSpPr>
            <a:spLocks noGrp="1" noChangeArrowheads="1"/>
          </p:cNvSpPr>
          <p:nvPr>
            <p:ph type="subTitle" idx="1"/>
          </p:nvPr>
        </p:nvSpPr>
        <p:spPr>
          <a:xfrm>
            <a:off x="685800" y="1371600"/>
            <a:ext cx="7772400" cy="4876800"/>
          </a:xfrm>
        </p:spPr>
        <p:txBody>
          <a:bodyPr/>
          <a:lstStyle/>
          <a:p>
            <a:pPr algn="l" eaLnBrk="1" hangingPunct="1">
              <a:lnSpc>
                <a:spcPct val="90000"/>
              </a:lnSpc>
              <a:defRPr/>
            </a:pPr>
            <a:r>
              <a:rPr lang="en-US" sz="2000" b="1" dirty="0" smtClean="0">
                <a:solidFill>
                  <a:srgbClr val="00FF00"/>
                </a:solidFill>
              </a:rPr>
              <a:t>CONTRATO A PLAZO FIJO</a:t>
            </a:r>
          </a:p>
          <a:p>
            <a:pPr algn="l" eaLnBrk="1" hangingPunct="1">
              <a:lnSpc>
                <a:spcPct val="90000"/>
              </a:lnSpc>
              <a:defRPr/>
            </a:pPr>
            <a:r>
              <a:rPr lang="es-AR" sz="1800" b="1" dirty="0" smtClean="0">
                <a:solidFill>
                  <a:srgbClr val="FFFF01"/>
                </a:solidFill>
              </a:rPr>
              <a:t>EXTINCIÓN POR VENCIMIENTO DEL PLAZO</a:t>
            </a:r>
          </a:p>
          <a:p>
            <a:pPr algn="l" eaLnBrk="1" hangingPunct="1">
              <a:lnSpc>
                <a:spcPct val="90000"/>
              </a:lnSpc>
              <a:buFontTx/>
              <a:buNone/>
              <a:defRPr/>
            </a:pPr>
            <a:endParaRPr lang="es-AR" sz="1800" b="1" dirty="0" smtClean="0">
              <a:solidFill>
                <a:schemeClr val="hlink"/>
              </a:solidFill>
            </a:endParaRPr>
          </a:p>
          <a:p>
            <a:pPr algn="l" eaLnBrk="1" hangingPunct="1">
              <a:defRPr/>
            </a:pPr>
            <a:r>
              <a:rPr lang="es-AR" sz="1800" b="1" dirty="0" smtClean="0">
                <a:solidFill>
                  <a:srgbClr val="00FFCC"/>
                </a:solidFill>
              </a:rPr>
              <a:t>Art. 250 - </a:t>
            </a:r>
            <a:r>
              <a:rPr lang="es-AR" sz="1800" dirty="0" smtClean="0"/>
              <a:t>Cuando la extinción del contrato se produjera por vencimiento del plazo asignado al mismo, mediando preaviso y estando el contrato íntegramente cumplido, se estará a lo dispuesto en el artículo 95, segundo párrafo de esta ley, siendo el trabajador acreedor a la indemnización prevista en el artículo 247, siempre que el tiempo del contrato no haya sido inferior a 1 (un) año.</a:t>
            </a:r>
          </a:p>
          <a:p>
            <a:pPr algn="l" eaLnBrk="1" hangingPunct="1">
              <a:lnSpc>
                <a:spcPct val="90000"/>
              </a:lnSpc>
              <a:buFontTx/>
              <a:buNone/>
              <a:defRPr/>
            </a:pPr>
            <a:endParaRPr lang="en-US"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164016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1:CONTRATO A PLAZO FIJO. RUPTURA ANTE TEMPUS</a:t>
            </a:r>
          </a:p>
          <a:p>
            <a:pPr marL="609600" indent="-609600" algn="l" eaLnBrk="1" hangingPunct="1">
              <a:defRPr/>
            </a:pPr>
            <a:r>
              <a:rPr lang="en-US" sz="2000" b="1" dirty="0" smtClean="0">
                <a:solidFill>
                  <a:srgbClr val="FFFF00"/>
                </a:solidFill>
                <a:effectLst>
                  <a:outerShdw blurRad="38100" dist="38100" dir="2700000" algn="tl">
                    <a:srgbClr val="000000">
                      <a:alpha val="43137"/>
                    </a:srgbClr>
                  </a:outerShdw>
                </a:effectLst>
              </a:rPr>
              <a:t>EXTINCIÓN al 22 </a:t>
            </a:r>
            <a:r>
              <a:rPr lang="en-US" sz="2000" b="1" dirty="0" err="1" smtClean="0">
                <a:solidFill>
                  <a:srgbClr val="FFFF00"/>
                </a:solidFill>
                <a:effectLst>
                  <a:outerShdw blurRad="38100" dist="38100" dir="2700000" algn="tl">
                    <a:srgbClr val="000000">
                      <a:alpha val="43137"/>
                    </a:srgbClr>
                  </a:outerShdw>
                </a:effectLst>
              </a:rPr>
              <a:t>febrero</a:t>
            </a:r>
            <a:r>
              <a:rPr lang="en-US" sz="2000" b="1" dirty="0" smtClean="0">
                <a:solidFill>
                  <a:srgbClr val="FFFF00"/>
                </a:solidFill>
                <a:effectLst>
                  <a:outerShdw blurRad="38100" dist="38100" dir="2700000" algn="tl">
                    <a:srgbClr val="000000">
                      <a:alpha val="43137"/>
                    </a:srgbClr>
                  </a:outerShdw>
                </a:effectLst>
              </a:rPr>
              <a:t> 2019</a:t>
            </a:r>
          </a:p>
          <a:p>
            <a:pPr marL="609600" indent="-609600" algn="l" eaLnBrk="1" hangingPunct="1">
              <a:defRPr/>
            </a:pPr>
            <a:endParaRPr lang="en-US" sz="2000" b="1" dirty="0" smtClean="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CC"/>
                </a:solidFill>
                <a:effectLst>
                  <a:outerShdw blurRad="38100" dist="38100" dir="2700000" algn="tl">
                    <a:srgbClr val="000000">
                      <a:alpha val="43137"/>
                    </a:srgbClr>
                  </a:outerShdw>
                </a:effectLst>
              </a:rPr>
              <a:t>- </a:t>
            </a:r>
            <a:r>
              <a:rPr lang="en-US" sz="1800" b="1" dirty="0" err="1" smtClean="0">
                <a:solidFill>
                  <a:srgbClr val="00FFCC"/>
                </a:solidFill>
                <a:effectLst>
                  <a:outerShdw blurRad="38100" dist="38100" dir="2700000" algn="tl">
                    <a:srgbClr val="000000">
                      <a:alpha val="43137"/>
                    </a:srgbClr>
                  </a:outerShdw>
                </a:effectLst>
              </a:rPr>
              <a:t>Fecha</a:t>
            </a:r>
            <a:r>
              <a:rPr lang="en-US" sz="1800" b="1" dirty="0" smtClean="0">
                <a:solidFill>
                  <a:srgbClr val="00FFCC"/>
                </a:solidFill>
                <a:effectLst>
                  <a:outerShdw blurRad="38100" dist="38100" dir="2700000" algn="tl">
                    <a:srgbClr val="000000">
                      <a:alpha val="43137"/>
                    </a:srgbClr>
                  </a:outerShdw>
                </a:effectLst>
              </a:rPr>
              <a:t> de </a:t>
            </a:r>
            <a:r>
              <a:rPr lang="en-US" sz="1800" b="1" dirty="0" err="1" smtClean="0">
                <a:solidFill>
                  <a:srgbClr val="00FFCC"/>
                </a:solidFill>
                <a:effectLst>
                  <a:outerShdw blurRad="38100" dist="38100" dir="2700000" algn="tl">
                    <a:srgbClr val="000000">
                      <a:alpha val="43137"/>
                    </a:srgbClr>
                  </a:outerShdw>
                </a:effectLst>
              </a:rPr>
              <a:t>ingreso</a:t>
            </a:r>
            <a:r>
              <a:rPr lang="en-US" sz="1800" b="1" dirty="0" smtClean="0">
                <a:solidFill>
                  <a:srgbClr val="00FFCC"/>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endParaRPr lang="en-US" sz="1800" b="1" dirty="0" smtClean="0">
              <a:solidFill>
                <a:srgbClr val="FFC000"/>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endParaRPr lang="en-US" sz="1800" b="1" dirty="0" smtClean="0">
              <a:solidFill>
                <a:srgbClr val="00FFFF"/>
              </a:solidFill>
              <a:effectLst>
                <a:outerShdw blurRad="38100" dist="38100" dir="2700000" algn="tl">
                  <a:srgbClr val="000000">
                    <a:alpha val="43137"/>
                  </a:srgbClr>
                </a:outerShdw>
              </a:effectLst>
            </a:endParaRP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antes del </a:t>
            </a:r>
            <a:r>
              <a:rPr lang="en-US" sz="1800" b="1" dirty="0" err="1" smtClean="0">
                <a:solidFill>
                  <a:srgbClr val="00FFFF"/>
                </a:solidFill>
                <a:effectLst>
                  <a:outerShdw blurRad="38100" dist="38100" dir="2700000" algn="tl">
                    <a:srgbClr val="000000">
                      <a:alpha val="43137"/>
                    </a:srgbClr>
                  </a:outerShdw>
                </a:effectLst>
              </a:rPr>
              <a:t>plazo</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fijado</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febrero</a:t>
            </a:r>
            <a:r>
              <a:rPr lang="en-US" sz="1800" dirty="0" smtClean="0">
                <a:effectLst>
                  <a:outerShdw blurRad="38100" dist="38100" dir="2700000" algn="tl">
                    <a:srgbClr val="000000">
                      <a:alpha val="43137"/>
                    </a:srgbClr>
                  </a:outerShdw>
                </a:effectLst>
              </a:rPr>
              <a:t> de 2019, sin </a:t>
            </a:r>
            <a:r>
              <a:rPr lang="en-US" sz="1800" dirty="0" err="1" smtClean="0">
                <a:effectLst>
                  <a:outerShdw blurRad="38100" dist="38100" dir="2700000" algn="tl">
                    <a:srgbClr val="000000">
                      <a:alpha val="43137"/>
                    </a:srgbClr>
                  </a:outerShdw>
                </a:effectLst>
              </a:rPr>
              <a:t>preaviso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otorgado</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a:defRPr/>
            </a:pPr>
            <a:r>
              <a:rPr lang="en-US" sz="1800" dirty="0">
                <a:effectLst>
                  <a:outerShdw blurRad="38100" dist="38100" dir="2700000" algn="tl">
                    <a:srgbClr val="000000">
                      <a:alpha val="43137"/>
                    </a:srgbClr>
                  </a:outerShdw>
                </a:effectLst>
              </a:rPr>
              <a:t>* Se </a:t>
            </a:r>
            <a:r>
              <a:rPr lang="en-US" sz="1800" dirty="0" err="1">
                <a:effectLst>
                  <a:outerShdw blurRad="38100" dist="38100" dir="2700000" algn="tl">
                    <a:srgbClr val="000000">
                      <a:alpha val="43137"/>
                    </a:srgbClr>
                  </a:outerShdw>
                </a:effectLst>
              </a:rPr>
              <a:t>mantienen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valores</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constantes</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en</a:t>
            </a:r>
            <a:r>
              <a:rPr lang="en-US" sz="1800" dirty="0">
                <a:effectLst>
                  <a:outerShdw blurRad="38100" dist="38100" dir="2700000" algn="tl">
                    <a:srgbClr val="000000">
                      <a:alpha val="43137"/>
                    </a:srgbClr>
                  </a:outerShdw>
                </a:effectLst>
              </a:rPr>
              <a:t> la </a:t>
            </a:r>
            <a:r>
              <a:rPr lang="en-US" sz="1800" dirty="0" err="1">
                <a:effectLst>
                  <a:outerShdw blurRad="38100" dist="38100" dir="2700000" algn="tl">
                    <a:srgbClr val="000000">
                      <a:alpha val="43137"/>
                    </a:srgbClr>
                  </a:outerShdw>
                </a:effectLst>
              </a:rPr>
              <a:t>remuneración</a:t>
            </a:r>
            <a:r>
              <a:rPr lang="en-US" sz="1800" dirty="0">
                <a:effectLst>
                  <a:outerShdw blurRad="38100" dist="38100" dir="2700000" algn="tl">
                    <a:srgbClr val="000000">
                      <a:alpha val="43137"/>
                    </a:srgbClr>
                  </a:outerShdw>
                </a:effectLst>
              </a:rPr>
              <a:t> para </a:t>
            </a:r>
            <a:r>
              <a:rPr lang="en-US" sz="1800" dirty="0" err="1">
                <a:effectLst>
                  <a:outerShdw blurRad="38100" dist="38100" dir="2700000" algn="tl">
                    <a:srgbClr val="000000">
                      <a:alpha val="43137"/>
                    </a:srgbClr>
                  </a:outerShdw>
                </a:effectLst>
              </a:rPr>
              <a:t>poder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realizar</a:t>
            </a:r>
            <a:r>
              <a:rPr lang="en-US" sz="1800" dirty="0">
                <a:effectLst>
                  <a:outerShdw blurRad="38100" dist="38100" dir="2700000" algn="tl">
                    <a:srgbClr val="000000">
                      <a:alpha val="43137"/>
                    </a:srgbClr>
                  </a:outerShdw>
                </a:effectLst>
              </a:rPr>
              <a:t> </a:t>
            </a:r>
          </a:p>
          <a:p>
            <a:pPr marL="609600" indent="-609600" algn="l">
              <a:defRPr/>
            </a:pPr>
            <a:r>
              <a:rPr lang="en-US" sz="1800" dirty="0" err="1">
                <a:effectLst>
                  <a:outerShdw blurRad="38100" dist="38100" dir="2700000" algn="tl">
                    <a:srgbClr val="000000">
                      <a:alpha val="43137"/>
                    </a:srgbClr>
                  </a:outerShdw>
                </a:effectLst>
              </a:rPr>
              <a:t>comparativa</a:t>
            </a:r>
            <a:r>
              <a:rPr lang="en-US" sz="1800" dirty="0">
                <a:effectLst>
                  <a:outerShdw blurRad="38100" dist="38100" dir="2700000" algn="tl">
                    <a:srgbClr val="000000">
                      <a:alpha val="43137"/>
                    </a:srgbClr>
                  </a:outerShdw>
                </a:effectLst>
              </a:rPr>
              <a:t> de </a:t>
            </a:r>
            <a:r>
              <a:rPr lang="en-US" sz="1800" dirty="0" err="1">
                <a:effectLst>
                  <a:outerShdw blurRad="38100" dist="38100" dir="2700000" algn="tl">
                    <a:srgbClr val="000000">
                      <a:alpha val="43137"/>
                    </a:srgbClr>
                  </a:outerShdw>
                </a:effectLst>
              </a:rPr>
              <a:t>costos</a:t>
            </a:r>
            <a:r>
              <a:rPr lang="en-US" sz="1800" dirty="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150112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1800" b="1" dirty="0" smtClean="0">
                <a:solidFill>
                  <a:srgbClr val="FFFF00"/>
                </a:solidFill>
                <a:effectLst>
                  <a:outerShdw blurRad="38100" dist="38100" dir="2700000" algn="tl">
                    <a:srgbClr val="000000">
                      <a:alpha val="43137"/>
                    </a:srgbClr>
                  </a:outerShdw>
                </a:effectLst>
              </a:rPr>
              <a:t>COSTOS DE DESVINCULACIÓN</a:t>
            </a:r>
            <a:endParaRPr lang="en-US" sz="1800" b="1" dirty="0">
              <a:solidFill>
                <a:srgbClr val="FFFF00"/>
              </a:solidFill>
              <a:effectLst>
                <a:outerShdw blurRad="38100" dist="38100" dir="2700000" algn="tl">
                  <a:srgbClr val="000000">
                    <a:alpha val="43137"/>
                  </a:srgbClr>
                </a:outerShdw>
              </a:effectLst>
            </a:endParaRPr>
          </a:p>
          <a:p>
            <a:pPr marL="609600" indent="-609600" algn="l">
              <a:defRPr/>
            </a:pPr>
            <a:r>
              <a:rPr lang="en-US" sz="1800" b="1" dirty="0">
                <a:solidFill>
                  <a:srgbClr val="00FFCC"/>
                </a:solidFill>
                <a:effectLst>
                  <a:outerShdw blurRad="38100" dist="38100" dir="2700000" algn="tl">
                    <a:srgbClr val="000000">
                      <a:alpha val="43137"/>
                    </a:srgbClr>
                  </a:outerShdw>
                </a:effectLst>
              </a:rPr>
              <a:t>CASO N° 1:CONTRATO A PLAZO FIJO. RUPTURA ANTE </a:t>
            </a:r>
            <a:r>
              <a:rPr lang="en-US" sz="1800" b="1" dirty="0" smtClean="0">
                <a:solidFill>
                  <a:srgbClr val="00FFCC"/>
                </a:solidFill>
                <a:effectLst>
                  <a:outerShdw blurRad="38100" dist="38100" dir="2700000" algn="tl">
                    <a:srgbClr val="000000">
                      <a:alpha val="43137"/>
                    </a:srgbClr>
                  </a:outerShdw>
                </a:effectLst>
              </a:rPr>
              <a:t>TEMPUS</a:t>
            </a:r>
          </a:p>
          <a:p>
            <a:pPr marL="609600" indent="-609600" algn="l">
              <a:defRPr/>
            </a:pPr>
            <a:r>
              <a:rPr lang="en-US" sz="1800" b="1" dirty="0">
                <a:solidFill>
                  <a:srgbClr val="FFFF00"/>
                </a:solidFill>
                <a:effectLst>
                  <a:outerShdw blurRad="38100" dist="38100" dir="2700000" algn="tl">
                    <a:srgbClr val="000000">
                      <a:alpha val="43137"/>
                    </a:srgbClr>
                  </a:outerShdw>
                </a:effectLst>
              </a:rPr>
              <a:t>EXTINCIÓN al 22 </a:t>
            </a:r>
            <a:r>
              <a:rPr lang="en-US" sz="1800" b="1" dirty="0" err="1">
                <a:solidFill>
                  <a:srgbClr val="FFFF00"/>
                </a:solidFill>
                <a:effectLst>
                  <a:outerShdw blurRad="38100" dist="38100" dir="2700000" algn="tl">
                    <a:srgbClr val="000000">
                      <a:alpha val="43137"/>
                    </a:srgbClr>
                  </a:outerShdw>
                </a:effectLst>
              </a:rPr>
              <a:t>febrero</a:t>
            </a:r>
            <a:r>
              <a:rPr lang="en-US" sz="1800" b="1" dirty="0">
                <a:solidFill>
                  <a:srgbClr val="FFFF00"/>
                </a:solidFill>
                <a:effectLst>
                  <a:outerShdw blurRad="38100" dist="38100" dir="2700000" algn="tl">
                    <a:srgbClr val="000000">
                      <a:alpha val="43137"/>
                    </a:srgbClr>
                  </a:outerShdw>
                </a:effectLst>
              </a:rPr>
              <a:t> 2019</a:t>
            </a: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382895203"/>
              </p:ext>
            </p:extLst>
          </p:nvPr>
        </p:nvGraphicFramePr>
        <p:xfrm>
          <a:off x="685800" y="1950486"/>
          <a:ext cx="7878146" cy="4602480"/>
        </p:xfrm>
        <a:graphic>
          <a:graphicData uri="http://schemas.openxmlformats.org/drawingml/2006/table">
            <a:tbl>
              <a:tblPr firstRow="1" bandRow="1">
                <a:tableStyleId>{5C22544A-7EE6-4342-B048-85BDC9FD1C3A}</a:tableStyleId>
              </a:tblPr>
              <a:tblGrid>
                <a:gridCol w="4097964"/>
                <a:gridCol w="3780182"/>
              </a:tblGrid>
              <a:tr h="603730">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Ruptura</a:t>
                      </a:r>
                      <a:r>
                        <a:rPr kumimoji="0" lang="es-ES" sz="1800" b="1" kern="1200" baseline="0" dirty="0" smtClean="0">
                          <a:solidFill>
                            <a:schemeClr val="lt1"/>
                          </a:solidFill>
                          <a:effectLst/>
                          <a:latin typeface="+mn-lt"/>
                          <a:ea typeface="+mn-ea"/>
                          <a:cs typeface="+mn-cs"/>
                        </a:rPr>
                        <a:t> ante </a:t>
                      </a:r>
                      <a:r>
                        <a:rPr kumimoji="0" lang="es-ES" sz="1800" b="1" kern="1200" baseline="0" dirty="0" err="1" smtClean="0">
                          <a:solidFill>
                            <a:schemeClr val="lt1"/>
                          </a:solidFill>
                          <a:effectLst/>
                          <a:latin typeface="+mn-lt"/>
                          <a:ea typeface="+mn-ea"/>
                          <a:cs typeface="+mn-cs"/>
                        </a:rPr>
                        <a:t>tempus</a:t>
                      </a:r>
                      <a:r>
                        <a:rPr kumimoji="0" lang="es-ES" sz="1800" b="1" kern="1200" baseline="0" dirty="0" smtClean="0">
                          <a:solidFill>
                            <a:schemeClr val="lt1"/>
                          </a:solidFill>
                          <a:effectLst/>
                          <a:latin typeface="+mn-lt"/>
                          <a:ea typeface="+mn-ea"/>
                          <a:cs typeface="+mn-cs"/>
                        </a:rPr>
                        <a:t>. </a:t>
                      </a:r>
                    </a:p>
                    <a:p>
                      <a:r>
                        <a:rPr kumimoji="0" lang="es-ES" sz="1800" b="1" kern="1200" dirty="0" smtClean="0">
                          <a:solidFill>
                            <a:schemeClr val="lt1"/>
                          </a:solidFill>
                          <a:effectLst/>
                          <a:latin typeface="+mn-lt"/>
                          <a:ea typeface="+mn-ea"/>
                          <a:cs typeface="+mn-cs"/>
                        </a:rPr>
                        <a:t>Extinción 22/02/2019</a:t>
                      </a:r>
                      <a:endParaRPr lang="es-AR" dirty="0"/>
                    </a:p>
                  </a:txBody>
                  <a:tcPr/>
                </a:tc>
              </a:tr>
              <a:tr h="344988">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44988">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$ 3.033,33</a:t>
                      </a:r>
                      <a:endParaRPr lang="es-AR" dirty="0"/>
                    </a:p>
                  </a:txBody>
                  <a:tcPr/>
                </a:tc>
              </a:tr>
              <a:tr h="344988">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$ 18.433,33</a:t>
                      </a:r>
                      <a:endParaRPr lang="es-AR" dirty="0"/>
                    </a:p>
                  </a:txBody>
                  <a:tcPr/>
                </a:tc>
              </a:tr>
              <a:tr h="344988">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$ 3.502,33</a:t>
                      </a:r>
                      <a:endParaRPr lang="es-AR" b="1" dirty="0">
                        <a:solidFill>
                          <a:srgbClr val="FF0000"/>
                        </a:solidFill>
                      </a:endParaRPr>
                    </a:p>
                  </a:txBody>
                  <a:tcPr/>
                </a:tc>
              </a:tr>
              <a:tr h="344988">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2018</a:t>
                      </a:r>
                      <a:endParaRPr lang="es-AR" dirty="0"/>
                    </a:p>
                  </a:txBody>
                  <a:tcPr/>
                </a:tc>
                <a:tc>
                  <a:txBody>
                    <a:bodyPr/>
                    <a:lstStyle/>
                    <a:p>
                      <a:pPr algn="r"/>
                      <a:r>
                        <a:rPr kumimoji="0" lang="es-ES" sz="1800" kern="1200" dirty="0" smtClean="0">
                          <a:solidFill>
                            <a:schemeClr val="dk1"/>
                          </a:solidFill>
                          <a:effectLst/>
                          <a:latin typeface="+mn-lt"/>
                          <a:ea typeface="+mn-ea"/>
                          <a:cs typeface="+mn-cs"/>
                        </a:rPr>
                        <a:t>$ 840,00</a:t>
                      </a:r>
                      <a:endParaRPr lang="es-AR" dirty="0"/>
                    </a:p>
                  </a:txBody>
                  <a:tcPr/>
                </a:tc>
              </a:tr>
              <a:tr h="344988">
                <a:tc>
                  <a:txBody>
                    <a:bodyPr/>
                    <a:lstStyle/>
                    <a:p>
                      <a:r>
                        <a:rPr kumimoji="0" lang="es-ES" sz="1800" kern="1200" dirty="0" smtClean="0">
                          <a:solidFill>
                            <a:schemeClr val="dk1"/>
                          </a:solidFill>
                          <a:effectLst/>
                          <a:latin typeface="+mn-lt"/>
                          <a:ea typeface="+mn-ea"/>
                          <a:cs typeface="+mn-cs"/>
                        </a:rPr>
                        <a:t>Indemnización </a:t>
                      </a:r>
                      <a:r>
                        <a:rPr kumimoji="0" lang="es-ES" sz="1800" kern="1200" dirty="0" err="1" smtClean="0">
                          <a:solidFill>
                            <a:schemeClr val="dk1"/>
                          </a:solidFill>
                          <a:effectLst/>
                          <a:latin typeface="+mn-lt"/>
                          <a:ea typeface="+mn-ea"/>
                          <a:cs typeface="+mn-cs"/>
                        </a:rPr>
                        <a:t>vac</a:t>
                      </a:r>
                      <a:r>
                        <a:rPr kumimoji="0" lang="es-ES" sz="1800" kern="1200" dirty="0" smtClean="0">
                          <a:solidFill>
                            <a:schemeClr val="dk1"/>
                          </a:solidFill>
                          <a:effectLst/>
                          <a:latin typeface="+mn-lt"/>
                          <a:ea typeface="+mn-ea"/>
                          <a:cs typeface="+mn-cs"/>
                        </a:rPr>
                        <a:t>. no gozadas 2019</a:t>
                      </a:r>
                      <a:endParaRPr lang="es-AR" dirty="0"/>
                    </a:p>
                  </a:txBody>
                  <a:tcPr/>
                </a:tc>
                <a:tc>
                  <a:txBody>
                    <a:bodyPr/>
                    <a:lstStyle/>
                    <a:p>
                      <a:pPr algn="r"/>
                      <a:r>
                        <a:rPr kumimoji="0" lang="es-ES" sz="1800" kern="1200" dirty="0" smtClean="0">
                          <a:solidFill>
                            <a:schemeClr val="dk1"/>
                          </a:solidFill>
                          <a:effectLst/>
                          <a:latin typeface="+mn-lt"/>
                          <a:ea typeface="+mn-ea"/>
                          <a:cs typeface="+mn-cs"/>
                        </a:rPr>
                        <a:t>$ 1.698,67</a:t>
                      </a:r>
                      <a:endParaRPr lang="es-AR" dirty="0"/>
                    </a:p>
                  </a:txBody>
                  <a:tcPr/>
                </a:tc>
              </a:tr>
              <a:tr h="344988">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$ 21.000,00</a:t>
                      </a:r>
                      <a:endParaRPr lang="es-AR" dirty="0"/>
                    </a:p>
                  </a:txBody>
                  <a:tcPr/>
                </a:tc>
              </a:tr>
              <a:tr h="344988">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$ 5.600,00</a:t>
                      </a:r>
                      <a:endParaRPr lang="es-AR" dirty="0"/>
                    </a:p>
                  </a:txBody>
                  <a:tcPr/>
                </a:tc>
              </a:tr>
              <a:tr h="603730">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 (no </a:t>
                      </a:r>
                      <a:r>
                        <a:rPr kumimoji="0" lang="es-ES" sz="1800" kern="1200" dirty="0" err="1" smtClean="0">
                          <a:solidFill>
                            <a:schemeClr val="dk1"/>
                          </a:solidFill>
                          <a:effectLst/>
                          <a:latin typeface="+mn-lt"/>
                          <a:ea typeface="+mn-ea"/>
                          <a:cs typeface="+mn-cs"/>
                        </a:rPr>
                        <a:t>cumplio</a:t>
                      </a:r>
                      <a:r>
                        <a:rPr kumimoji="0" lang="es-ES" sz="1800" kern="1200" baseline="0" dirty="0" smtClean="0">
                          <a:solidFill>
                            <a:schemeClr val="dk1"/>
                          </a:solidFill>
                          <a:effectLst/>
                          <a:latin typeface="+mn-lt"/>
                          <a:ea typeface="+mn-ea"/>
                          <a:cs typeface="+mn-cs"/>
                        </a:rPr>
                        <a:t> fracción mayor de 3 meses)</a:t>
                      </a:r>
                      <a:endParaRPr lang="es-AR" dirty="0"/>
                    </a:p>
                  </a:txBody>
                  <a:tcPr/>
                </a:tc>
                <a:tc>
                  <a:txBody>
                    <a:bodyPr/>
                    <a:lstStyle/>
                    <a:p>
                      <a:pPr algn="r"/>
                      <a:r>
                        <a:rPr kumimoji="0" lang="es-ES" sz="1800" b="1" kern="1200" dirty="0" smtClean="0">
                          <a:solidFill>
                            <a:schemeClr val="dk1"/>
                          </a:solidFill>
                          <a:effectLst/>
                          <a:latin typeface="+mn-lt"/>
                          <a:ea typeface="+mn-ea"/>
                          <a:cs typeface="+mn-cs"/>
                        </a:rPr>
                        <a:t>$ 00,00</a:t>
                      </a:r>
                      <a:endParaRPr lang="es-AR" dirty="0"/>
                    </a:p>
                  </a:txBody>
                  <a:tcPr/>
                </a:tc>
              </a:tr>
              <a:tr h="373738">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$ 44.069,67</a:t>
                      </a:r>
                      <a:endParaRPr lang="es-AR" sz="2000" b="1" dirty="0">
                        <a:solidFill>
                          <a:schemeClr val="bg1"/>
                        </a:solidFill>
                        <a:effectLst/>
                      </a:endParaRPr>
                    </a:p>
                  </a:txBody>
                  <a:tcPr/>
                </a:tc>
              </a:tr>
            </a:tbl>
          </a:graphicData>
        </a:graphic>
      </p:graphicFrame>
    </p:spTree>
    <p:extLst>
      <p:ext uri="{BB962C8B-B14F-4D97-AF65-F5344CB8AC3E}">
        <p14:creationId xmlns:p14="http://schemas.microsoft.com/office/powerpoint/2010/main" val="36678809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1:CONTRATO A PLAZO FIJO. RUPTURA ANTE TEMPUS</a:t>
            </a:r>
          </a:p>
          <a:p>
            <a:pPr marL="609600" indent="-609600" algn="l">
              <a:defRPr/>
            </a:pPr>
            <a:r>
              <a:rPr lang="en-US" sz="2000" b="1" dirty="0">
                <a:solidFill>
                  <a:srgbClr val="FFFF00"/>
                </a:solidFill>
                <a:effectLst>
                  <a:outerShdw blurRad="38100" dist="38100" dir="2700000" algn="tl">
                    <a:srgbClr val="000000">
                      <a:alpha val="43137"/>
                    </a:srgbClr>
                  </a:outerShdw>
                </a:effectLst>
              </a:rPr>
              <a:t>EXTINCIÓN al 22 </a:t>
            </a:r>
            <a:r>
              <a:rPr lang="en-US" sz="2000" b="1" dirty="0" err="1">
                <a:solidFill>
                  <a:srgbClr val="FFFF00"/>
                </a:solidFill>
                <a:effectLst>
                  <a:outerShdw blurRad="38100" dist="38100" dir="2700000" algn="tl">
                    <a:srgbClr val="000000">
                      <a:alpha val="43137"/>
                    </a:srgbClr>
                  </a:outerShdw>
                </a:effectLst>
              </a:rPr>
              <a:t>febrero</a:t>
            </a:r>
            <a:r>
              <a:rPr lang="en-US" sz="2000" b="1" dirty="0">
                <a:solidFill>
                  <a:srgbClr val="FFFF00"/>
                </a:solidFill>
                <a:effectLst>
                  <a:outerShdw blurRad="38100" dist="38100" dir="2700000" algn="tl">
                    <a:srgbClr val="000000">
                      <a:alpha val="43137"/>
                    </a:srgbClr>
                  </a:outerShdw>
                </a:effectLst>
              </a:rPr>
              <a:t> 2019</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algn="l"/>
            <a:r>
              <a:rPr lang="es-AR" sz="2000" dirty="0">
                <a:effectLst>
                  <a:outerShdw blurRad="38100" dist="38100" dir="2700000" algn="tl">
                    <a:srgbClr val="000000">
                      <a:alpha val="43137"/>
                    </a:srgbClr>
                  </a:outerShdw>
                </a:effectLst>
              </a:rPr>
              <a:t>Podrá reclamar además, daños y perjuicios de acuerdo a lo que pueda acreditar </a:t>
            </a:r>
            <a:r>
              <a:rPr lang="es-AR" sz="2000" dirty="0" smtClean="0">
                <a:effectLst>
                  <a:outerShdw blurRad="38100" dist="38100" dir="2700000" algn="tl">
                    <a:srgbClr val="000000">
                      <a:alpha val="43137"/>
                    </a:srgbClr>
                  </a:outerShdw>
                </a:effectLst>
              </a:rPr>
              <a:t>mediante reclamo en sede judicial.</a:t>
            </a:r>
            <a:endParaRPr lang="es-AR" sz="2000" dirty="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31656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2: CONTRATO A PLAZO FIJO. PLAZO CUMPLIDO Y </a:t>
            </a: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PREAVISADO</a:t>
            </a:r>
          </a:p>
          <a:p>
            <a:pPr marL="609600" indent="-609600" algn="l">
              <a:defRPr/>
            </a:pPr>
            <a:r>
              <a:rPr lang="en-US" sz="1800" b="1" dirty="0">
                <a:solidFill>
                  <a:srgbClr val="FFFF00"/>
                </a:solidFill>
                <a:effectLst>
                  <a:outerShdw blurRad="38100" dist="38100" dir="2700000" algn="tl">
                    <a:srgbClr val="000000">
                      <a:alpha val="43137"/>
                    </a:srgbClr>
                  </a:outerShdw>
                </a:effectLst>
              </a:rPr>
              <a:t>EXTINCIÓN al </a:t>
            </a:r>
            <a:r>
              <a:rPr lang="en-US" sz="1800" b="1" dirty="0" smtClean="0">
                <a:solidFill>
                  <a:srgbClr val="FFFF00"/>
                </a:solidFill>
                <a:effectLst>
                  <a:outerShdw blurRad="38100" dist="38100" dir="2700000" algn="tl">
                    <a:srgbClr val="000000">
                      <a:alpha val="43137"/>
                    </a:srgbClr>
                  </a:outerShdw>
                </a:effectLst>
              </a:rPr>
              <a:t>22 </a:t>
            </a:r>
            <a:r>
              <a:rPr lang="en-US" sz="1800" b="1" dirty="0" err="1">
                <a:solidFill>
                  <a:srgbClr val="FFFF00"/>
                </a:solidFill>
                <a:effectLst>
                  <a:outerShdw blurRad="38100" dist="38100" dir="2700000" algn="tl">
                    <a:srgbClr val="000000">
                      <a:alpha val="43137"/>
                    </a:srgbClr>
                  </a:outerShdw>
                </a:effectLst>
              </a:rPr>
              <a:t>abril</a:t>
            </a:r>
            <a:r>
              <a:rPr lang="en-US" sz="1800" b="1" dirty="0">
                <a:solidFill>
                  <a:srgbClr val="FFFF00"/>
                </a:solidFill>
                <a:effectLst>
                  <a:outerShdw blurRad="38100" dist="38100" dir="2700000" algn="tl">
                    <a:srgbClr val="000000">
                      <a:alpha val="43137"/>
                    </a:srgbClr>
                  </a:outerShdw>
                </a:effectLst>
              </a:rPr>
              <a:t> 2020</a:t>
            </a:r>
          </a:p>
          <a:p>
            <a:pPr marL="609600" indent="-609600" algn="l" eaLnBrk="1" hangingPunct="1">
              <a:defRPr/>
            </a:pPr>
            <a:endParaRPr lang="en-US" sz="18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Fecha</a:t>
            </a:r>
            <a:r>
              <a:rPr lang="en-US" sz="1800" b="1" dirty="0" smtClean="0">
                <a:solidFill>
                  <a:srgbClr val="00FF00"/>
                </a:solidFill>
                <a:effectLst>
                  <a:outerShdw blurRad="38100" dist="38100" dir="2700000" algn="tl">
                    <a:srgbClr val="000000">
                      <a:alpha val="43137"/>
                    </a:srgbClr>
                  </a:outerShdw>
                </a:effectLst>
              </a:rPr>
              <a:t> de </a:t>
            </a:r>
            <a:r>
              <a:rPr lang="en-US" sz="1800" b="1" dirty="0" err="1" smtClean="0">
                <a:solidFill>
                  <a:srgbClr val="00FF00"/>
                </a:solidFill>
                <a:effectLst>
                  <a:outerShdw blurRad="38100" dist="38100" dir="2700000" algn="tl">
                    <a:srgbClr val="000000">
                      <a:alpha val="43137"/>
                    </a:srgbClr>
                  </a:outerShdw>
                </a:effectLst>
              </a:rPr>
              <a:t>ingreso</a:t>
            </a:r>
            <a:r>
              <a:rPr lang="en-US" sz="1800" b="1" dirty="0" smtClean="0">
                <a:solidFill>
                  <a:srgbClr val="00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endParaRPr lang="en-US" sz="1800" b="1" dirty="0" smtClean="0">
              <a:solidFill>
                <a:srgbClr val="FFC000"/>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endParaRPr lang="en-US" sz="1800" b="1" dirty="0" smtClean="0">
              <a:solidFill>
                <a:srgbClr val="00FFFF"/>
              </a:solidFill>
              <a:effectLst>
                <a:outerShdw blurRad="38100" dist="38100" dir="2700000" algn="tl">
                  <a:srgbClr val="000000">
                    <a:alpha val="43137"/>
                  </a:srgbClr>
                </a:outerShdw>
              </a:effectLst>
            </a:endParaRP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plazo</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cumplido</a:t>
            </a:r>
            <a:r>
              <a:rPr lang="en-US" sz="1800" b="1" dirty="0" smtClean="0">
                <a:solidFill>
                  <a:srgbClr val="00FFFF"/>
                </a:solidFill>
                <a:effectLst>
                  <a:outerShdw blurRad="38100" dist="38100" dir="2700000" algn="tl">
                    <a:srgbClr val="000000">
                      <a:alpha val="43137"/>
                    </a:srgbClr>
                  </a:outerShdw>
                </a:effectLst>
              </a:rPr>
              <a:t> y </a:t>
            </a:r>
            <a:r>
              <a:rPr lang="en-US" sz="1800" b="1" dirty="0" err="1" smtClean="0">
                <a:solidFill>
                  <a:srgbClr val="00FFFF"/>
                </a:solidFill>
                <a:effectLst>
                  <a:outerShdw blurRad="38100" dist="38100" dir="2700000" algn="tl">
                    <a:srgbClr val="000000">
                      <a:alpha val="43137"/>
                    </a:srgbClr>
                  </a:outerShdw>
                </a:effectLst>
              </a:rPr>
              <a:t>preavisado</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abril</a:t>
            </a:r>
            <a:r>
              <a:rPr lang="en-US" sz="1800" dirty="0" smtClean="0">
                <a:effectLst>
                  <a:outerShdw blurRad="38100" dist="38100" dir="2700000" algn="tl">
                    <a:srgbClr val="000000">
                      <a:alpha val="43137"/>
                    </a:srgbClr>
                  </a:outerShdw>
                </a:effectLst>
              </a:rPr>
              <a:t> de 2020.</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71881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CLAUSULA GATILLO</a:t>
            </a:r>
          </a:p>
          <a:p>
            <a:pPr algn="l"/>
            <a:r>
              <a:rPr lang="es-AR" sz="1800" dirty="0">
                <a:solidFill>
                  <a:srgbClr val="00FF99"/>
                </a:solidFill>
                <a:effectLst>
                  <a:outerShdw blurRad="38100" dist="38100" dir="2700000" algn="tl">
                    <a:srgbClr val="000000">
                      <a:alpha val="43137"/>
                    </a:srgbClr>
                  </a:outerShdw>
                </a:effectLst>
              </a:rPr>
              <a:t>Segundo</a:t>
            </a:r>
            <a:r>
              <a:rPr lang="es-AR" sz="1800" dirty="0" smtClean="0">
                <a:solidFill>
                  <a:srgbClr val="00FF99"/>
                </a:solidFill>
                <a:effectLst>
                  <a:outerShdw blurRad="38100" dist="38100" dir="2700000" algn="tl">
                    <a:srgbClr val="000000">
                      <a:alpha val="43137"/>
                    </a:srgbClr>
                  </a:outerShdw>
                </a:effectLst>
              </a:rPr>
              <a:t>:</a:t>
            </a:r>
          </a:p>
          <a:p>
            <a:pPr algn="l"/>
            <a:endParaRPr lang="es-AR" sz="1800" dirty="0">
              <a:solidFill>
                <a:srgbClr val="00FF99"/>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Las partes firmantes de este Acuerdo Colectivo asuman el compromiso de </a:t>
            </a:r>
            <a:r>
              <a:rPr lang="es-AR" sz="1800" b="1" dirty="0">
                <a:solidFill>
                  <a:srgbClr val="FFFF00"/>
                </a:solidFill>
                <a:effectLst>
                  <a:outerShdw blurRad="38100" dist="38100" dir="2700000" algn="tl">
                    <a:srgbClr val="000000">
                      <a:alpha val="43137"/>
                    </a:srgbClr>
                  </a:outerShdw>
                </a:effectLst>
              </a:rPr>
              <a:t>reunirse en el mes enero de 2020</a:t>
            </a:r>
            <a:r>
              <a:rPr lang="es-AR" sz="1800" dirty="0">
                <a:effectLst>
                  <a:outerShdw blurRad="38100" dist="38100" dir="2700000" algn="tl">
                    <a:srgbClr val="000000">
                      <a:alpha val="43137"/>
                    </a:srgbClr>
                  </a:outerShdw>
                </a:effectLst>
              </a:rPr>
              <a:t>, a fin de analizar los incrementos salariales atento las variaciones económicas que podrían haber afectado las escalas salariales pactadas en este Acuerdo y desde la vigencia del mismo</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Sin perjuicio de lo manifestado, en el supuesto que durante la vigencia del presente Acuerdo, la </a:t>
            </a:r>
            <a:r>
              <a:rPr lang="es-AR" sz="1800" dirty="0">
                <a:solidFill>
                  <a:srgbClr val="00FFFF"/>
                </a:solidFill>
                <a:effectLst>
                  <a:outerShdw blurRad="38100" dist="38100" dir="2700000" algn="tl">
                    <a:srgbClr val="000000">
                      <a:alpha val="43137"/>
                    </a:srgbClr>
                  </a:outerShdw>
                </a:effectLst>
              </a:rPr>
              <a:t>evolución acumulada del Índice de Precios al Consumidor (IPC) que confecciona el </a:t>
            </a:r>
            <a:r>
              <a:rPr lang="es-AR" sz="1800" dirty="0" err="1">
                <a:solidFill>
                  <a:srgbClr val="00FFFF"/>
                </a:solidFill>
                <a:effectLst>
                  <a:outerShdw blurRad="38100" dist="38100" dir="2700000" algn="tl">
                    <a:srgbClr val="000000">
                      <a:alpha val="43137"/>
                    </a:srgbClr>
                  </a:outerShdw>
                </a:effectLst>
              </a:rPr>
              <a:t>INDEC</a:t>
            </a:r>
            <a:r>
              <a:rPr lang="es-AR" sz="1800" dirty="0">
                <a:solidFill>
                  <a:srgbClr val="00FFFF"/>
                </a:solidFill>
                <a:effectLst>
                  <a:outerShdw blurRad="38100" dist="38100" dir="2700000" algn="tl">
                    <a:srgbClr val="000000">
                      <a:alpha val="43137"/>
                    </a:srgbClr>
                  </a:outerShdw>
                </a:effectLst>
              </a:rPr>
              <a:t>, </a:t>
            </a:r>
            <a:r>
              <a:rPr lang="es-AR" sz="1800" dirty="0">
                <a:solidFill>
                  <a:srgbClr val="FF9900"/>
                </a:solidFill>
                <a:effectLst>
                  <a:outerShdw blurRad="38100" dist="38100" dir="2700000" algn="tl">
                    <a:srgbClr val="000000">
                      <a:alpha val="43137"/>
                    </a:srgbClr>
                  </a:outerShdw>
                </a:effectLst>
              </a:rPr>
              <a:t>a partir del mes de abril de 2019, experimentara un incremento que iguale o supere</a:t>
            </a:r>
            <a:r>
              <a:rPr lang="es-AR" sz="1800" dirty="0">
                <a:solidFill>
                  <a:srgbClr val="00FFFF"/>
                </a:solidFill>
                <a:effectLst>
                  <a:outerShdw blurRad="38100" dist="38100" dir="2700000" algn="tl">
                    <a:srgbClr val="000000">
                      <a:alpha val="43137"/>
                    </a:srgbClr>
                  </a:outerShdw>
                </a:effectLst>
              </a:rPr>
              <a:t> </a:t>
            </a:r>
            <a:r>
              <a:rPr lang="es-AR" sz="1800" dirty="0">
                <a:solidFill>
                  <a:srgbClr val="00FF99"/>
                </a:solidFill>
                <a:effectLst>
                  <a:outerShdw blurRad="38100" dist="38100" dir="2700000" algn="tl">
                    <a:srgbClr val="000000">
                      <a:alpha val="43137"/>
                    </a:srgbClr>
                  </a:outerShdw>
                </a:effectLst>
              </a:rPr>
              <a:t>los incrementos pactados en este Acuerdo, incluyendo las asignaciones extraordinarias por única vez, </a:t>
            </a:r>
            <a:r>
              <a:rPr lang="es-AR" sz="1800" dirty="0">
                <a:effectLst>
                  <a:outerShdw blurRad="38100" dist="38100" dir="2700000" algn="tl">
                    <a:srgbClr val="000000">
                      <a:alpha val="43137"/>
                    </a:srgbClr>
                  </a:outerShdw>
                </a:effectLst>
              </a:rPr>
              <a:t>las partes se obligan a reunirse en forma inmediata.</a:t>
            </a: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02499736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1800" b="1" dirty="0" smtClean="0">
                <a:solidFill>
                  <a:srgbClr val="FFFF00"/>
                </a:solidFill>
                <a:effectLst>
                  <a:outerShdw blurRad="38100" dist="38100" dir="2700000" algn="tl">
                    <a:srgbClr val="000000">
                      <a:alpha val="43137"/>
                    </a:srgbClr>
                  </a:outerShdw>
                </a:effectLst>
              </a:rPr>
              <a:t>COSTOS DE DESVINCULACIÓN</a:t>
            </a:r>
            <a:endParaRPr lang="en-US" sz="1800" b="1" dirty="0">
              <a:solidFill>
                <a:srgbClr val="FFFF00"/>
              </a:solidFill>
              <a:effectLst>
                <a:outerShdw blurRad="38100" dist="38100" dir="2700000" algn="tl">
                  <a:srgbClr val="000000">
                    <a:alpha val="43137"/>
                  </a:srgbClr>
                </a:outerShdw>
              </a:effectLst>
            </a:endParaRPr>
          </a:p>
          <a:p>
            <a:pPr marL="609600" indent="-609600" algn="l">
              <a:defRPr/>
            </a:pPr>
            <a:r>
              <a:rPr lang="en-US" sz="1800" b="1" dirty="0">
                <a:solidFill>
                  <a:srgbClr val="00FFCC"/>
                </a:solidFill>
                <a:effectLst>
                  <a:outerShdw blurRad="38100" dist="38100" dir="2700000" algn="tl">
                    <a:srgbClr val="000000">
                      <a:alpha val="43137"/>
                    </a:srgbClr>
                  </a:outerShdw>
                </a:effectLst>
              </a:rPr>
              <a:t>CASO N° 2: CONTRATO A PLAZO FIJO. PLAZO CUMPLIDO Y </a:t>
            </a:r>
          </a:p>
          <a:p>
            <a:pPr marL="609600" indent="-609600" algn="l">
              <a:defRPr/>
            </a:pPr>
            <a:r>
              <a:rPr lang="en-US" sz="1800" b="1" dirty="0" smtClean="0">
                <a:solidFill>
                  <a:srgbClr val="00FFCC"/>
                </a:solidFill>
                <a:effectLst>
                  <a:outerShdw blurRad="38100" dist="38100" dir="2700000" algn="tl">
                    <a:srgbClr val="000000">
                      <a:alpha val="43137"/>
                    </a:srgbClr>
                  </a:outerShdw>
                </a:effectLst>
              </a:rPr>
              <a:t>PREAVISADO. </a:t>
            </a:r>
            <a:r>
              <a:rPr lang="en-US" sz="1800" b="1" dirty="0">
                <a:solidFill>
                  <a:srgbClr val="FFFF00"/>
                </a:solidFill>
                <a:effectLst>
                  <a:outerShdw blurRad="38100" dist="38100" dir="2700000" algn="tl">
                    <a:srgbClr val="000000">
                      <a:alpha val="43137"/>
                    </a:srgbClr>
                  </a:outerShdw>
                </a:effectLst>
              </a:rPr>
              <a:t>EXTINCIÓN al </a:t>
            </a:r>
            <a:r>
              <a:rPr lang="en-US" sz="1800" b="1" dirty="0" smtClean="0">
                <a:solidFill>
                  <a:srgbClr val="FFFF00"/>
                </a:solidFill>
                <a:effectLst>
                  <a:outerShdw blurRad="38100" dist="38100" dir="2700000" algn="tl">
                    <a:srgbClr val="000000">
                      <a:alpha val="43137"/>
                    </a:srgbClr>
                  </a:outerShdw>
                </a:effectLst>
              </a:rPr>
              <a:t>22 </a:t>
            </a:r>
            <a:r>
              <a:rPr lang="en-US" sz="1800" b="1" dirty="0" err="1">
                <a:solidFill>
                  <a:srgbClr val="FFFF00"/>
                </a:solidFill>
                <a:effectLst>
                  <a:outerShdw blurRad="38100" dist="38100" dir="2700000" algn="tl">
                    <a:srgbClr val="000000">
                      <a:alpha val="43137"/>
                    </a:srgbClr>
                  </a:outerShdw>
                </a:effectLst>
              </a:rPr>
              <a:t>abril</a:t>
            </a:r>
            <a:r>
              <a:rPr lang="en-US" sz="1800" b="1" dirty="0">
                <a:solidFill>
                  <a:srgbClr val="FFFF00"/>
                </a:solidFill>
                <a:effectLst>
                  <a:outerShdw blurRad="38100" dist="38100" dir="2700000" algn="tl">
                    <a:srgbClr val="000000">
                      <a:alpha val="43137"/>
                    </a:srgbClr>
                  </a:outerShdw>
                </a:effectLst>
              </a:rPr>
              <a:t> 2020</a:t>
            </a:r>
          </a:p>
          <a:p>
            <a:pPr marL="609600" indent="-609600" algn="l">
              <a:defRPr/>
            </a:pPr>
            <a:endParaRPr lang="en-US" sz="18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3888026292"/>
              </p:ext>
            </p:extLst>
          </p:nvPr>
        </p:nvGraphicFramePr>
        <p:xfrm>
          <a:off x="516696" y="2088924"/>
          <a:ext cx="7941736" cy="4785360"/>
        </p:xfrm>
        <a:graphic>
          <a:graphicData uri="http://schemas.openxmlformats.org/drawingml/2006/table">
            <a:tbl>
              <a:tblPr firstRow="1" bandRow="1">
                <a:tableStyleId>{5C22544A-7EE6-4342-B048-85BDC9FD1C3A}</a:tableStyleId>
              </a:tblPr>
              <a:tblGrid>
                <a:gridCol w="3970868"/>
                <a:gridCol w="3970868"/>
              </a:tblGrid>
              <a:tr h="631065">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Contrato</a:t>
                      </a:r>
                      <a:r>
                        <a:rPr kumimoji="0" lang="es-ES" sz="1800" b="1" kern="1200" baseline="0" dirty="0" smtClean="0">
                          <a:solidFill>
                            <a:schemeClr val="lt1"/>
                          </a:solidFill>
                          <a:effectLst/>
                          <a:latin typeface="+mn-lt"/>
                          <a:ea typeface="+mn-ea"/>
                          <a:cs typeface="+mn-cs"/>
                        </a:rPr>
                        <a:t> a plazo fijo. Plazo cumplido y preavisado. E</a:t>
                      </a:r>
                      <a:r>
                        <a:rPr kumimoji="0" lang="es-ES" sz="1800" b="1" kern="1200" dirty="0" smtClean="0">
                          <a:solidFill>
                            <a:schemeClr val="lt1"/>
                          </a:solidFill>
                          <a:effectLst/>
                          <a:latin typeface="+mn-lt"/>
                          <a:ea typeface="+mn-ea"/>
                          <a:cs typeface="+mn-cs"/>
                        </a:rPr>
                        <a:t>xtinción 22/04/2020</a:t>
                      </a:r>
                      <a:endParaRPr lang="es-AR" dirty="0"/>
                    </a:p>
                  </a:txBody>
                  <a:tcPr/>
                </a:tc>
              </a:tr>
              <a:tr h="360609">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609">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$ 6.533,33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$ 21.933,33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$ 4.167,33</a:t>
                      </a:r>
                      <a:endParaRPr lang="es-AR" b="1" dirty="0">
                        <a:solidFill>
                          <a:srgbClr val="FF0000"/>
                        </a:solidFill>
                      </a:endParaRPr>
                    </a:p>
                  </a:txBody>
                  <a:tcPr/>
                </a:tc>
              </a:tr>
              <a:tr h="360609">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2020</a:t>
                      </a:r>
                      <a:endParaRPr lang="es-AR" dirty="0"/>
                    </a:p>
                  </a:txBody>
                  <a:tcPr/>
                </a:tc>
                <a:tc>
                  <a:txBody>
                    <a:bodyPr/>
                    <a:lstStyle/>
                    <a:p>
                      <a:pPr algn="r"/>
                      <a:r>
                        <a:rPr kumimoji="0" lang="es-ES" sz="1800" kern="1200" dirty="0" smtClean="0">
                          <a:solidFill>
                            <a:schemeClr val="dk1"/>
                          </a:solidFill>
                          <a:effectLst/>
                          <a:latin typeface="+mn-lt"/>
                          <a:ea typeface="+mn-ea"/>
                          <a:cs typeface="+mn-cs"/>
                        </a:rPr>
                        <a:t>$ 3.658,67</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 art. 250 (50% ART. 245 – Antigüedad 1 año y fracción mayor de 3 meses)</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$ 21.000,00</a:t>
                      </a:r>
                      <a:endParaRPr lang="es-AR" dirty="0"/>
                    </a:p>
                  </a:txBody>
                  <a:tcPr/>
                </a:tc>
              </a:tr>
              <a:tr h="39065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$ 42.424,67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19377979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normAutofit/>
          </a:bodyPr>
          <a:lstStyle/>
          <a:p>
            <a:pPr>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endParaRPr lang="es-AR" b="1" dirty="0"/>
          </a:p>
          <a:p>
            <a:pPr eaLnBrk="1" hangingPunct="1">
              <a:defRPr/>
            </a:pPr>
            <a:r>
              <a:rPr lang="es-AR" sz="2800" b="1" dirty="0" smtClean="0">
                <a:solidFill>
                  <a:srgbClr val="00FF00"/>
                </a:solidFill>
                <a:latin typeface="Papyrus" pitchFamily="66" charset="0"/>
              </a:rPr>
              <a:t>CONTRATO A TIEMPO PARCIAL</a:t>
            </a:r>
          </a:p>
          <a:p>
            <a:pPr eaLnBrk="1" hangingPunct="1">
              <a:defRPr/>
            </a:pPr>
            <a:endParaRPr lang="es-AR"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547590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9219" name="Rectangle 3"/>
          <p:cNvSpPr>
            <a:spLocks noGrp="1" noChangeArrowheads="1"/>
          </p:cNvSpPr>
          <p:nvPr>
            <p:ph type="subTitle" idx="1"/>
          </p:nvPr>
        </p:nvSpPr>
        <p:spPr>
          <a:xfrm>
            <a:off x="685800" y="1371600"/>
            <a:ext cx="7772400" cy="4876800"/>
          </a:xfrm>
          <a:extLst/>
        </p:spPr>
        <p:txBody>
          <a:bodyPr/>
          <a:lstStyle/>
          <a:p>
            <a:pPr algn="l" eaLnBrk="1" hangingPunct="1">
              <a:lnSpc>
                <a:spcPct val="80000"/>
              </a:lnSpc>
              <a:defRPr/>
            </a:pPr>
            <a:r>
              <a:rPr lang="en-US" sz="2000" b="1" dirty="0" smtClean="0">
                <a:solidFill>
                  <a:srgbClr val="00FF00"/>
                </a:solidFill>
              </a:rPr>
              <a:t>CONTRATO A TIEMPO PARCIAL</a:t>
            </a:r>
          </a:p>
          <a:p>
            <a:pPr algn="l" eaLnBrk="1" hangingPunct="1">
              <a:lnSpc>
                <a:spcPct val="80000"/>
              </a:lnSpc>
              <a:defRPr/>
            </a:pPr>
            <a:endParaRPr lang="en-US" sz="2000" b="1" dirty="0">
              <a:solidFill>
                <a:srgbClr val="00FFCC"/>
              </a:solidFill>
            </a:endParaRPr>
          </a:p>
          <a:p>
            <a:pPr algn="l" eaLnBrk="1" hangingPunct="1">
              <a:lnSpc>
                <a:spcPct val="80000"/>
              </a:lnSpc>
              <a:defRPr/>
            </a:pPr>
            <a:r>
              <a:rPr lang="en-US" sz="2000" b="1" dirty="0" smtClean="0">
                <a:solidFill>
                  <a:srgbClr val="00FFCC"/>
                </a:solidFill>
              </a:rPr>
              <a:t>Art. 92 </a:t>
            </a:r>
            <a:r>
              <a:rPr lang="en-US" sz="2000" b="1" dirty="0" err="1" smtClean="0">
                <a:solidFill>
                  <a:srgbClr val="00FFCC"/>
                </a:solidFill>
              </a:rPr>
              <a:t>ter</a:t>
            </a:r>
            <a:r>
              <a:rPr lang="en-US" sz="2000" b="1" dirty="0" smtClean="0">
                <a:solidFill>
                  <a:srgbClr val="00FFCC"/>
                </a:solidFill>
              </a:rPr>
              <a:t> - LCT</a:t>
            </a:r>
          </a:p>
          <a:p>
            <a:pPr algn="l" eaLnBrk="1" hangingPunct="1">
              <a:lnSpc>
                <a:spcPct val="80000"/>
              </a:lnSpc>
              <a:defRPr/>
            </a:pPr>
            <a:r>
              <a:rPr lang="en-US" sz="2000" dirty="0" smtClean="0"/>
              <a:t>1. El </a:t>
            </a:r>
            <a:r>
              <a:rPr lang="en-US" sz="2000" dirty="0" err="1" smtClean="0"/>
              <a:t>contrato</a:t>
            </a:r>
            <a:r>
              <a:rPr lang="en-US" sz="2000" dirty="0" smtClean="0"/>
              <a:t> de </a:t>
            </a:r>
            <a:r>
              <a:rPr lang="en-US" sz="2000" dirty="0" err="1" smtClean="0"/>
              <a:t>trabajo</a:t>
            </a:r>
            <a:r>
              <a:rPr lang="en-US" sz="2000" dirty="0" smtClean="0"/>
              <a:t> a </a:t>
            </a:r>
            <a:r>
              <a:rPr lang="en-US" sz="2000" dirty="0" err="1" smtClean="0"/>
              <a:t>tiempo</a:t>
            </a:r>
            <a:r>
              <a:rPr lang="en-US" sz="2000" dirty="0" smtClean="0"/>
              <a:t> </a:t>
            </a:r>
            <a:r>
              <a:rPr lang="en-US" sz="2000" dirty="0" err="1" smtClean="0"/>
              <a:t>parcial</a:t>
            </a:r>
            <a:r>
              <a:rPr lang="en-US" sz="2000" dirty="0" smtClean="0"/>
              <a:t> </a:t>
            </a:r>
            <a:r>
              <a:rPr lang="en-US" sz="2000" dirty="0" err="1" smtClean="0"/>
              <a:t>es</a:t>
            </a:r>
            <a:r>
              <a:rPr lang="en-US" sz="2000" dirty="0" smtClean="0"/>
              <a:t> </a:t>
            </a:r>
            <a:r>
              <a:rPr lang="en-US" sz="2000" dirty="0" err="1" smtClean="0"/>
              <a:t>aquel</a:t>
            </a:r>
            <a:r>
              <a:rPr lang="en-US" sz="2000" dirty="0" smtClean="0"/>
              <a:t> en </a:t>
            </a:r>
            <a:r>
              <a:rPr lang="en-US" sz="2000" dirty="0" err="1" smtClean="0"/>
              <a:t>virtud</a:t>
            </a:r>
            <a:r>
              <a:rPr lang="en-US" sz="2000" dirty="0" smtClean="0"/>
              <a:t> del </a:t>
            </a:r>
            <a:r>
              <a:rPr lang="en-US" sz="2000" dirty="0" err="1" smtClean="0"/>
              <a:t>cual</a:t>
            </a:r>
            <a:r>
              <a:rPr lang="en-US" sz="2000" dirty="0" smtClean="0"/>
              <a:t> el </a:t>
            </a:r>
            <a:r>
              <a:rPr lang="en-US" sz="2000" dirty="0" err="1" smtClean="0"/>
              <a:t>trabajador</a:t>
            </a:r>
            <a:r>
              <a:rPr lang="en-US" sz="2000" dirty="0" smtClean="0"/>
              <a:t> se </a:t>
            </a:r>
            <a:r>
              <a:rPr lang="en-US" sz="2000" dirty="0" err="1" smtClean="0"/>
              <a:t>obliga</a:t>
            </a:r>
            <a:r>
              <a:rPr lang="en-US" sz="2000" dirty="0" smtClean="0"/>
              <a:t> a </a:t>
            </a:r>
            <a:r>
              <a:rPr lang="en-US" sz="2000" dirty="0" err="1" smtClean="0"/>
              <a:t>prestar</a:t>
            </a:r>
            <a:r>
              <a:rPr lang="en-US" sz="2000" dirty="0" smtClean="0"/>
              <a:t> </a:t>
            </a:r>
            <a:r>
              <a:rPr lang="en-US" sz="2000" dirty="0" err="1" smtClean="0"/>
              <a:t>servicios</a:t>
            </a:r>
            <a:r>
              <a:rPr lang="en-US" sz="2000" dirty="0" smtClean="0"/>
              <a:t> </a:t>
            </a:r>
            <a:r>
              <a:rPr lang="en-US" sz="2000" dirty="0" err="1" smtClean="0"/>
              <a:t>durante</a:t>
            </a:r>
            <a:r>
              <a:rPr lang="en-US" sz="2000" dirty="0" smtClean="0"/>
              <a:t> un </a:t>
            </a:r>
            <a:r>
              <a:rPr lang="en-US" sz="2000" dirty="0" err="1" smtClean="0"/>
              <a:t>determinado</a:t>
            </a:r>
            <a:r>
              <a:rPr lang="en-US" sz="2000" dirty="0" smtClean="0"/>
              <a:t> </a:t>
            </a:r>
            <a:r>
              <a:rPr lang="en-US" sz="2000" dirty="0" err="1" smtClean="0"/>
              <a:t>número</a:t>
            </a:r>
            <a:r>
              <a:rPr lang="en-US" sz="2000" dirty="0" smtClean="0"/>
              <a:t> de </a:t>
            </a:r>
            <a:r>
              <a:rPr lang="en-US" sz="2000" b="1" u="sng" dirty="0" err="1" smtClean="0">
                <a:solidFill>
                  <a:srgbClr val="FFFF00"/>
                </a:solidFill>
              </a:rPr>
              <a:t>horas</a:t>
            </a:r>
            <a:r>
              <a:rPr lang="en-US" sz="2000" b="1" u="sng" dirty="0" smtClean="0">
                <a:solidFill>
                  <a:srgbClr val="FFFF00"/>
                </a:solidFill>
              </a:rPr>
              <a:t> al </a:t>
            </a:r>
            <a:r>
              <a:rPr lang="en-US" sz="2000" b="1" u="sng" dirty="0" err="1" smtClean="0">
                <a:solidFill>
                  <a:srgbClr val="FFFF00"/>
                </a:solidFill>
              </a:rPr>
              <a:t>día</a:t>
            </a:r>
            <a:r>
              <a:rPr lang="en-US" sz="2000" b="1" u="sng" dirty="0" smtClean="0">
                <a:solidFill>
                  <a:srgbClr val="FFFF00"/>
                </a:solidFill>
              </a:rPr>
              <a:t> o a la </a:t>
            </a:r>
            <a:r>
              <a:rPr lang="en-US" sz="2000" b="1" u="sng" dirty="0" err="1" smtClean="0">
                <a:solidFill>
                  <a:srgbClr val="FFFF00"/>
                </a:solidFill>
              </a:rPr>
              <a:t>semana</a:t>
            </a:r>
            <a:r>
              <a:rPr lang="en-US" sz="2000" dirty="0" smtClean="0">
                <a:solidFill>
                  <a:srgbClr val="FFFF00"/>
                </a:solidFill>
              </a:rPr>
              <a:t>, </a:t>
            </a:r>
            <a:r>
              <a:rPr lang="en-US" sz="2000" dirty="0" err="1" smtClean="0"/>
              <a:t>inferiores</a:t>
            </a:r>
            <a:r>
              <a:rPr lang="en-US" sz="2000" dirty="0" smtClean="0"/>
              <a:t> a </a:t>
            </a:r>
            <a:r>
              <a:rPr lang="en-US" sz="2000" dirty="0" err="1" smtClean="0"/>
              <a:t>las</a:t>
            </a:r>
            <a:r>
              <a:rPr lang="en-US" sz="2000" dirty="0" smtClean="0"/>
              <a:t> dos </a:t>
            </a:r>
            <a:r>
              <a:rPr lang="en-US" sz="2000" dirty="0" err="1" smtClean="0"/>
              <a:t>terceras</a:t>
            </a:r>
            <a:r>
              <a:rPr lang="en-US" sz="2000" dirty="0" smtClean="0"/>
              <a:t> (2/3) </a:t>
            </a:r>
            <a:r>
              <a:rPr lang="en-US" sz="2000" dirty="0" err="1" smtClean="0"/>
              <a:t>partes</a:t>
            </a:r>
            <a:r>
              <a:rPr lang="en-US" sz="2000" dirty="0" smtClean="0"/>
              <a:t> de la </a:t>
            </a:r>
            <a:r>
              <a:rPr lang="en-US" sz="2000" dirty="0" err="1" smtClean="0"/>
              <a:t>jornada</a:t>
            </a:r>
            <a:r>
              <a:rPr lang="en-US" sz="2000" dirty="0" smtClean="0"/>
              <a:t> habitual de la </a:t>
            </a:r>
            <a:r>
              <a:rPr lang="en-US" sz="2000" dirty="0" err="1" smtClean="0"/>
              <a:t>actividad</a:t>
            </a:r>
            <a:r>
              <a:rPr lang="en-US" sz="2000" dirty="0" smtClean="0"/>
              <a:t>. En </a:t>
            </a:r>
            <a:r>
              <a:rPr lang="en-US" sz="2000" dirty="0" err="1" smtClean="0"/>
              <a:t>este</a:t>
            </a:r>
            <a:r>
              <a:rPr lang="en-US" sz="2000" dirty="0" smtClean="0"/>
              <a:t> </a:t>
            </a:r>
            <a:r>
              <a:rPr lang="en-US" sz="2000" dirty="0" err="1" smtClean="0"/>
              <a:t>caso</a:t>
            </a:r>
            <a:r>
              <a:rPr lang="en-US" sz="2000" dirty="0" smtClean="0"/>
              <a:t> la </a:t>
            </a:r>
            <a:r>
              <a:rPr lang="en-US" sz="2000" dirty="0" err="1" smtClean="0"/>
              <a:t>remuneración</a:t>
            </a:r>
            <a:r>
              <a:rPr lang="en-US" sz="2000" dirty="0" smtClean="0"/>
              <a:t> no </a:t>
            </a:r>
            <a:r>
              <a:rPr lang="en-US" sz="2000" dirty="0" err="1" smtClean="0"/>
              <a:t>podrá</a:t>
            </a:r>
            <a:r>
              <a:rPr lang="en-US" sz="2000" dirty="0" smtClean="0"/>
              <a:t> </a:t>
            </a:r>
            <a:r>
              <a:rPr lang="en-US" sz="2000" dirty="0" err="1" smtClean="0"/>
              <a:t>ser</a:t>
            </a:r>
            <a:r>
              <a:rPr lang="en-US" sz="2000" dirty="0" smtClean="0"/>
              <a:t> inferior a la </a:t>
            </a:r>
            <a:r>
              <a:rPr lang="en-US" sz="2000" dirty="0" err="1" smtClean="0"/>
              <a:t>proporcional</a:t>
            </a:r>
            <a:r>
              <a:rPr lang="en-US" sz="2000" dirty="0" smtClean="0"/>
              <a:t> </a:t>
            </a:r>
            <a:r>
              <a:rPr lang="en-US" sz="2000" dirty="0" err="1" smtClean="0"/>
              <a:t>que</a:t>
            </a:r>
            <a:r>
              <a:rPr lang="en-US" sz="2000" dirty="0" smtClean="0"/>
              <a:t> le </a:t>
            </a:r>
            <a:r>
              <a:rPr lang="en-US" sz="2000" dirty="0" err="1" smtClean="0"/>
              <a:t>corresponda</a:t>
            </a:r>
            <a:r>
              <a:rPr lang="en-US" sz="2000" dirty="0" smtClean="0"/>
              <a:t> a un </a:t>
            </a:r>
            <a:r>
              <a:rPr lang="en-US" sz="2000" dirty="0" err="1" smtClean="0"/>
              <a:t>trabajador</a:t>
            </a:r>
            <a:r>
              <a:rPr lang="en-US" sz="2000" dirty="0" smtClean="0"/>
              <a:t> a </a:t>
            </a:r>
            <a:r>
              <a:rPr lang="en-US" sz="2000" dirty="0" err="1" smtClean="0"/>
              <a:t>tiempo</a:t>
            </a:r>
            <a:r>
              <a:rPr lang="en-US" sz="2000" dirty="0" smtClean="0"/>
              <a:t> </a:t>
            </a:r>
            <a:r>
              <a:rPr lang="en-US" sz="2000" dirty="0" err="1" smtClean="0"/>
              <a:t>completo</a:t>
            </a:r>
            <a:r>
              <a:rPr lang="en-US" sz="2000" dirty="0" smtClean="0"/>
              <a:t>, </a:t>
            </a:r>
            <a:r>
              <a:rPr lang="en-US" sz="2000" dirty="0" err="1" smtClean="0"/>
              <a:t>establecida</a:t>
            </a:r>
            <a:r>
              <a:rPr lang="en-US" sz="2000" dirty="0" smtClean="0"/>
              <a:t> </a:t>
            </a:r>
            <a:r>
              <a:rPr lang="en-US" sz="2000" dirty="0" err="1" smtClean="0"/>
              <a:t>por</a:t>
            </a:r>
            <a:r>
              <a:rPr lang="en-US" sz="2000" dirty="0" smtClean="0"/>
              <a:t> ley o </a:t>
            </a:r>
            <a:r>
              <a:rPr lang="en-US" sz="2000" dirty="0" err="1" smtClean="0"/>
              <a:t>convenio</a:t>
            </a:r>
            <a:r>
              <a:rPr lang="en-US" sz="2000" dirty="0" smtClean="0"/>
              <a:t> </a:t>
            </a:r>
            <a:r>
              <a:rPr lang="en-US" sz="2000" dirty="0" err="1" smtClean="0"/>
              <a:t>colectivo</a:t>
            </a:r>
            <a:r>
              <a:rPr lang="en-US" sz="2000" dirty="0" smtClean="0"/>
              <a:t>, de la </a:t>
            </a:r>
            <a:r>
              <a:rPr lang="en-US" sz="2000" dirty="0" err="1" smtClean="0"/>
              <a:t>misma</a:t>
            </a:r>
            <a:r>
              <a:rPr lang="en-US" sz="2000" dirty="0" smtClean="0"/>
              <a:t> </a:t>
            </a:r>
            <a:r>
              <a:rPr lang="en-US" sz="2000" dirty="0" err="1" smtClean="0"/>
              <a:t>categoría</a:t>
            </a:r>
            <a:r>
              <a:rPr lang="en-US" sz="2000" dirty="0" smtClean="0"/>
              <a:t> o </a:t>
            </a:r>
            <a:r>
              <a:rPr lang="en-US" sz="2000" dirty="0" err="1" smtClean="0"/>
              <a:t>puesto</a:t>
            </a:r>
            <a:r>
              <a:rPr lang="en-US" sz="2000" dirty="0" smtClean="0"/>
              <a:t> de </a:t>
            </a:r>
            <a:r>
              <a:rPr lang="en-US" sz="2000" dirty="0" err="1" smtClean="0"/>
              <a:t>trabajo</a:t>
            </a:r>
            <a:r>
              <a:rPr lang="en-US" sz="2000" dirty="0" smtClean="0"/>
              <a:t>. </a:t>
            </a:r>
            <a:r>
              <a:rPr lang="en-US" sz="2000" b="1" u="sng" dirty="0" smtClean="0">
                <a:solidFill>
                  <a:srgbClr val="FFFF00"/>
                </a:solidFill>
              </a:rPr>
              <a:t>Si la </a:t>
            </a:r>
            <a:r>
              <a:rPr lang="en-US" sz="2000" b="1" u="sng" dirty="0" err="1" smtClean="0">
                <a:solidFill>
                  <a:srgbClr val="FFFF00"/>
                </a:solidFill>
              </a:rPr>
              <a:t>jornada</a:t>
            </a:r>
            <a:r>
              <a:rPr lang="en-US" sz="2000" b="1" u="sng" dirty="0" smtClean="0">
                <a:solidFill>
                  <a:srgbClr val="FFFF00"/>
                </a:solidFill>
              </a:rPr>
              <a:t> </a:t>
            </a:r>
            <a:r>
              <a:rPr lang="en-US" sz="2000" b="1" u="sng" dirty="0" err="1" smtClean="0">
                <a:solidFill>
                  <a:srgbClr val="FFFF00"/>
                </a:solidFill>
              </a:rPr>
              <a:t>pactada</a:t>
            </a:r>
            <a:r>
              <a:rPr lang="en-US" sz="2000" b="1" u="sng" dirty="0" smtClean="0">
                <a:solidFill>
                  <a:srgbClr val="FFFF00"/>
                </a:solidFill>
              </a:rPr>
              <a:t> </a:t>
            </a:r>
            <a:r>
              <a:rPr lang="en-US" sz="2000" b="1" u="sng" dirty="0" err="1" smtClean="0">
                <a:solidFill>
                  <a:srgbClr val="FFFF00"/>
                </a:solidFill>
              </a:rPr>
              <a:t>supera</a:t>
            </a:r>
            <a:r>
              <a:rPr lang="en-US" sz="2000" b="1" u="sng" dirty="0" smtClean="0">
                <a:solidFill>
                  <a:srgbClr val="FFFF00"/>
                </a:solidFill>
              </a:rPr>
              <a:t> </a:t>
            </a:r>
            <a:r>
              <a:rPr lang="en-US" sz="2000" b="1" u="sng" dirty="0" err="1" smtClean="0">
                <a:solidFill>
                  <a:srgbClr val="FFFF00"/>
                </a:solidFill>
              </a:rPr>
              <a:t>esa</a:t>
            </a:r>
            <a:r>
              <a:rPr lang="en-US" sz="2000" b="1" u="sng" dirty="0" smtClean="0">
                <a:solidFill>
                  <a:srgbClr val="FFFF00"/>
                </a:solidFill>
              </a:rPr>
              <a:t> </a:t>
            </a:r>
            <a:r>
              <a:rPr lang="en-US" sz="2000" b="1" u="sng" dirty="0" err="1" smtClean="0">
                <a:solidFill>
                  <a:srgbClr val="FFFF00"/>
                </a:solidFill>
              </a:rPr>
              <a:t>proporción</a:t>
            </a:r>
            <a:r>
              <a:rPr lang="en-US" sz="2000" b="1" u="sng" dirty="0" smtClean="0">
                <a:solidFill>
                  <a:srgbClr val="FFFF00"/>
                </a:solidFill>
              </a:rPr>
              <a:t>, el </a:t>
            </a:r>
            <a:r>
              <a:rPr lang="en-US" sz="2000" b="1" u="sng" dirty="0" err="1" smtClean="0">
                <a:solidFill>
                  <a:srgbClr val="FFFF00"/>
                </a:solidFill>
              </a:rPr>
              <a:t>empleador</a:t>
            </a:r>
            <a:r>
              <a:rPr lang="en-US" sz="2000" b="1" u="sng" dirty="0" smtClean="0">
                <a:solidFill>
                  <a:srgbClr val="FFFF00"/>
                </a:solidFill>
              </a:rPr>
              <a:t> </a:t>
            </a:r>
            <a:r>
              <a:rPr lang="en-US" sz="2000" b="1" u="sng" dirty="0" err="1" smtClean="0">
                <a:solidFill>
                  <a:srgbClr val="FFFF00"/>
                </a:solidFill>
              </a:rPr>
              <a:t>deberá</a:t>
            </a:r>
            <a:r>
              <a:rPr lang="en-US" sz="2000" b="1" u="sng" dirty="0" smtClean="0">
                <a:solidFill>
                  <a:srgbClr val="FFFF00"/>
                </a:solidFill>
              </a:rPr>
              <a:t> </a:t>
            </a:r>
            <a:r>
              <a:rPr lang="en-US" sz="2000" b="1" u="sng" dirty="0" err="1" smtClean="0">
                <a:solidFill>
                  <a:srgbClr val="FFFF00"/>
                </a:solidFill>
              </a:rPr>
              <a:t>abonar</a:t>
            </a:r>
            <a:r>
              <a:rPr lang="en-US" sz="2000" b="1" u="sng" dirty="0" smtClean="0">
                <a:solidFill>
                  <a:srgbClr val="FFFF00"/>
                </a:solidFill>
              </a:rPr>
              <a:t> la </a:t>
            </a:r>
            <a:r>
              <a:rPr lang="en-US" sz="2000" b="1" u="sng" dirty="0" err="1" smtClean="0">
                <a:solidFill>
                  <a:srgbClr val="FFFF00"/>
                </a:solidFill>
              </a:rPr>
              <a:t>remuneración</a:t>
            </a:r>
            <a:r>
              <a:rPr lang="en-US" sz="2000" b="1" u="sng" dirty="0" smtClean="0">
                <a:solidFill>
                  <a:srgbClr val="FFFF00"/>
                </a:solidFill>
              </a:rPr>
              <a:t> </a:t>
            </a:r>
            <a:r>
              <a:rPr lang="en-US" sz="2000" b="1" u="sng" dirty="0" err="1" smtClean="0">
                <a:solidFill>
                  <a:srgbClr val="FFFF00"/>
                </a:solidFill>
              </a:rPr>
              <a:t>correspondiente</a:t>
            </a:r>
            <a:r>
              <a:rPr lang="en-US" sz="2000" b="1" u="sng" dirty="0" smtClean="0">
                <a:solidFill>
                  <a:srgbClr val="FFFF00"/>
                </a:solidFill>
              </a:rPr>
              <a:t> a un </a:t>
            </a:r>
            <a:r>
              <a:rPr lang="en-US" sz="2000" b="1" u="sng" dirty="0" err="1" smtClean="0">
                <a:solidFill>
                  <a:srgbClr val="FFFF00"/>
                </a:solidFill>
              </a:rPr>
              <a:t>trabajador</a:t>
            </a:r>
            <a:r>
              <a:rPr lang="en-US" sz="2000" b="1" u="sng" dirty="0" smtClean="0">
                <a:solidFill>
                  <a:srgbClr val="FFFF00"/>
                </a:solidFill>
              </a:rPr>
              <a:t> de </a:t>
            </a:r>
            <a:r>
              <a:rPr lang="en-US" sz="2000" b="1" u="sng" dirty="0" err="1" smtClean="0">
                <a:solidFill>
                  <a:srgbClr val="FFFF00"/>
                </a:solidFill>
              </a:rPr>
              <a:t>jornada</a:t>
            </a:r>
            <a:r>
              <a:rPr lang="en-US" sz="2000" b="1" u="sng" dirty="0" smtClean="0">
                <a:solidFill>
                  <a:srgbClr val="FFFF00"/>
                </a:solidFill>
              </a:rPr>
              <a:t> </a:t>
            </a:r>
            <a:r>
              <a:rPr lang="en-US" sz="2000" b="1" u="sng" dirty="0" err="1" smtClean="0">
                <a:solidFill>
                  <a:srgbClr val="FFFF00"/>
                </a:solidFill>
              </a:rPr>
              <a:t>completa</a:t>
            </a:r>
            <a:r>
              <a:rPr lang="en-US" sz="2000" b="1" u="sng" dirty="0" smtClean="0">
                <a:solidFill>
                  <a:srgbClr val="FFFF00"/>
                </a:solidFill>
              </a:rPr>
              <a:t>.</a:t>
            </a:r>
            <a:endParaRPr lang="es-AR" sz="2000" b="1" u="sng" dirty="0" smtClean="0">
              <a:solidFill>
                <a:srgbClr val="FFFF00"/>
              </a:solidFill>
            </a:endParaRPr>
          </a:p>
          <a:p>
            <a:pPr algn="l" eaLnBrk="1" hangingPunct="1">
              <a:lnSpc>
                <a:spcPct val="80000"/>
              </a:lnSpc>
              <a:defRPr/>
            </a:pPr>
            <a:endParaRPr lang="es-AR"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7163753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10243" name="Rectangle 3"/>
          <p:cNvSpPr>
            <a:spLocks noGrp="1" noChangeArrowheads="1"/>
          </p:cNvSpPr>
          <p:nvPr>
            <p:ph type="subTitle" idx="1"/>
          </p:nvPr>
        </p:nvSpPr>
        <p:spPr>
          <a:xfrm>
            <a:off x="685800" y="1371600"/>
            <a:ext cx="7772400" cy="4876800"/>
          </a:xfrm>
          <a:extLst/>
        </p:spPr>
        <p:txBody>
          <a:bodyPr/>
          <a:lstStyle/>
          <a:p>
            <a:pPr algn="l">
              <a:defRPr/>
            </a:pPr>
            <a:r>
              <a:rPr lang="en-US" sz="2000" b="1" dirty="0">
                <a:solidFill>
                  <a:srgbClr val="00FF00"/>
                </a:solidFill>
                <a:effectLst>
                  <a:outerShdw blurRad="38100" dist="38100" dir="2700000" algn="tl">
                    <a:srgbClr val="000000">
                      <a:alpha val="43137"/>
                    </a:srgbClr>
                  </a:outerShdw>
                </a:effectLst>
              </a:rPr>
              <a:t>CONTRATO A TIEMPO PARCIAL</a:t>
            </a:r>
          </a:p>
          <a:p>
            <a:pPr algn="l" eaLnBrk="1" hangingPunct="1">
              <a:defRPr/>
            </a:pPr>
            <a:endParaRPr lang="en-US" sz="2000" b="1" dirty="0" smtClean="0">
              <a:solidFill>
                <a:schemeClr val="hlink"/>
              </a:solidFill>
              <a:effectLst>
                <a:outerShdw blurRad="38100" dist="38100" dir="2700000" algn="tl">
                  <a:srgbClr val="000000">
                    <a:alpha val="43137"/>
                  </a:srgbClr>
                </a:outerShdw>
              </a:effectLst>
            </a:endParaRPr>
          </a:p>
          <a:p>
            <a:pPr algn="l" eaLnBrk="1" hangingPunct="1">
              <a:defRPr/>
            </a:pPr>
            <a:r>
              <a:rPr lang="en-US" sz="2000" b="1" dirty="0" smtClean="0">
                <a:solidFill>
                  <a:srgbClr val="00FFCC"/>
                </a:solidFill>
                <a:effectLst>
                  <a:outerShdw blurRad="38100" dist="38100" dir="2700000" algn="tl">
                    <a:srgbClr val="000000">
                      <a:alpha val="43137"/>
                    </a:srgbClr>
                  </a:outerShdw>
                </a:effectLst>
              </a:rPr>
              <a:t>Art. 92 </a:t>
            </a:r>
            <a:r>
              <a:rPr lang="en-US" sz="2000" b="1" dirty="0" err="1" smtClean="0">
                <a:solidFill>
                  <a:srgbClr val="00FFCC"/>
                </a:solidFill>
                <a:effectLst>
                  <a:outerShdw blurRad="38100" dist="38100" dir="2700000" algn="tl">
                    <a:srgbClr val="000000">
                      <a:alpha val="43137"/>
                    </a:srgbClr>
                  </a:outerShdw>
                </a:effectLst>
              </a:rPr>
              <a:t>ter</a:t>
            </a:r>
            <a:r>
              <a:rPr lang="en-US" sz="2000" b="1" dirty="0" smtClean="0">
                <a:solidFill>
                  <a:srgbClr val="00FFCC"/>
                </a:solidFill>
                <a:effectLst>
                  <a:outerShdw blurRad="38100" dist="38100" dir="2700000" algn="tl">
                    <a:srgbClr val="000000">
                      <a:alpha val="43137"/>
                    </a:srgbClr>
                  </a:outerShdw>
                </a:effectLst>
              </a:rPr>
              <a:t> - LCT</a:t>
            </a:r>
          </a:p>
          <a:p>
            <a:pPr algn="l" eaLnBrk="1" hangingPunct="1">
              <a:defRPr/>
            </a:pPr>
            <a:r>
              <a:rPr lang="en-US" sz="2000" dirty="0" smtClean="0">
                <a:effectLst>
                  <a:outerShdw blurRad="38100" dist="38100" dir="2700000" algn="tl">
                    <a:srgbClr val="000000">
                      <a:alpha val="43137"/>
                    </a:srgbClr>
                  </a:outerShdw>
                </a:effectLst>
              </a:rPr>
              <a:t>2. Los </a:t>
            </a:r>
            <a:r>
              <a:rPr lang="en-US" sz="2000" dirty="0" err="1" smtClean="0">
                <a:effectLst>
                  <a:outerShdw blurRad="38100" dist="38100" dir="2700000" algn="tl">
                    <a:srgbClr val="000000">
                      <a:alpha val="43137"/>
                    </a:srgbClr>
                  </a:outerShdw>
                </a:effectLst>
              </a:rPr>
              <a:t>trabajadores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contratados</a:t>
            </a:r>
            <a:r>
              <a:rPr lang="en-US" sz="2000" dirty="0" smtClean="0">
                <a:effectLst>
                  <a:outerShdw blurRad="38100" dist="38100" dir="2700000" algn="tl">
                    <a:srgbClr val="000000">
                      <a:alpha val="43137"/>
                    </a:srgbClr>
                  </a:outerShdw>
                </a:effectLst>
              </a:rPr>
              <a:t> a </a:t>
            </a:r>
            <a:r>
              <a:rPr lang="en-US" sz="2000" dirty="0" err="1" smtClean="0">
                <a:effectLst>
                  <a:outerShdw blurRad="38100" dist="38100" dir="2700000" algn="tl">
                    <a:srgbClr val="000000">
                      <a:alpha val="43137"/>
                    </a:srgbClr>
                  </a:outerShdw>
                </a:effectLst>
              </a:rPr>
              <a:t>tiempo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parcial</a:t>
            </a:r>
            <a:r>
              <a:rPr lang="en-US" sz="2000" dirty="0" smtClean="0">
                <a:effectLst>
                  <a:outerShdw blurRad="38100" dist="38100" dir="2700000" algn="tl">
                    <a:srgbClr val="000000">
                      <a:alpha val="43137"/>
                    </a:srgbClr>
                  </a:outerShdw>
                </a:effectLst>
              </a:rPr>
              <a:t> no </a:t>
            </a:r>
            <a:r>
              <a:rPr lang="en-US" sz="2000" dirty="0" err="1" smtClean="0">
                <a:effectLst>
                  <a:outerShdw blurRad="38100" dist="38100" dir="2700000" algn="tl">
                    <a:srgbClr val="000000">
                      <a:alpha val="43137"/>
                    </a:srgbClr>
                  </a:outerShdw>
                </a:effectLst>
              </a:rPr>
              <a:t>podrán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realizar</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horas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suplementarias</a:t>
            </a:r>
            <a:r>
              <a:rPr lang="en-US" sz="2000" dirty="0" smtClean="0">
                <a:effectLst>
                  <a:outerShdw blurRad="38100" dist="38100" dir="2700000" algn="tl">
                    <a:srgbClr val="000000">
                      <a:alpha val="43137"/>
                    </a:srgbClr>
                  </a:outerShdw>
                </a:effectLst>
              </a:rPr>
              <a:t> o </a:t>
            </a:r>
            <a:r>
              <a:rPr lang="en-US" sz="2000" dirty="0" err="1" smtClean="0">
                <a:effectLst>
                  <a:outerShdw blurRad="38100" dist="38100" dir="2700000" algn="tl">
                    <a:srgbClr val="000000">
                      <a:alpha val="43137"/>
                    </a:srgbClr>
                  </a:outerShdw>
                </a:effectLst>
              </a:rPr>
              <a:t>extraordinarias</a:t>
            </a:r>
            <a:r>
              <a:rPr lang="en-US" sz="2000" dirty="0" smtClean="0">
                <a:effectLst>
                  <a:outerShdw blurRad="38100" dist="38100" dir="2700000" algn="tl">
                    <a:srgbClr val="000000">
                      <a:alpha val="43137"/>
                    </a:srgbClr>
                  </a:outerShdw>
                </a:effectLst>
              </a:rPr>
              <a:t>, salvo el </a:t>
            </a:r>
            <a:r>
              <a:rPr lang="en-US" sz="2000" dirty="0" err="1" smtClean="0">
                <a:effectLst>
                  <a:outerShdw blurRad="38100" dist="38100" dir="2700000" algn="tl">
                    <a:srgbClr val="000000">
                      <a:alpha val="43137"/>
                    </a:srgbClr>
                  </a:outerShdw>
                </a:effectLst>
              </a:rPr>
              <a:t>caso</a:t>
            </a:r>
            <a:r>
              <a:rPr lang="en-US" sz="2000" dirty="0" smtClean="0">
                <a:effectLst>
                  <a:outerShdw blurRad="38100" dist="38100" dir="2700000" algn="tl">
                    <a:srgbClr val="000000">
                      <a:alpha val="43137"/>
                    </a:srgbClr>
                  </a:outerShdw>
                </a:effectLst>
              </a:rPr>
              <a:t> del </a:t>
            </a:r>
            <a:r>
              <a:rPr lang="en-US" sz="2000" dirty="0" err="1" smtClean="0">
                <a:effectLst>
                  <a:outerShdw blurRad="38100" dist="38100" dir="2700000" algn="tl">
                    <a:srgbClr val="000000">
                      <a:alpha val="43137"/>
                    </a:srgbClr>
                  </a:outerShdw>
                </a:effectLst>
              </a:rPr>
              <a:t>artículo</a:t>
            </a:r>
            <a:r>
              <a:rPr lang="en-US" sz="2000" dirty="0" smtClean="0">
                <a:effectLst>
                  <a:outerShdw blurRad="38100" dist="38100" dir="2700000" algn="tl">
                    <a:srgbClr val="000000">
                      <a:alpha val="43137"/>
                    </a:srgbClr>
                  </a:outerShdw>
                </a:effectLst>
              </a:rPr>
              <a:t> 89 de la </a:t>
            </a:r>
            <a:r>
              <a:rPr lang="en-US" sz="2000" dirty="0" err="1" smtClean="0">
                <a:effectLst>
                  <a:outerShdw blurRad="38100" dist="38100" dir="2700000" algn="tl">
                    <a:srgbClr val="000000">
                      <a:alpha val="43137"/>
                    </a:srgbClr>
                  </a:outerShdw>
                </a:effectLst>
              </a:rPr>
              <a:t>presente</a:t>
            </a:r>
            <a:r>
              <a:rPr lang="en-US" sz="2000" dirty="0" smtClean="0">
                <a:effectLst>
                  <a:outerShdw blurRad="38100" dist="38100" dir="2700000" algn="tl">
                    <a:srgbClr val="000000">
                      <a:alpha val="43137"/>
                    </a:srgbClr>
                  </a:outerShdw>
                </a:effectLst>
              </a:rPr>
              <a:t> ley. </a:t>
            </a:r>
            <a:r>
              <a:rPr lang="en-US" sz="2000" b="1" dirty="0" smtClean="0">
                <a:solidFill>
                  <a:srgbClr val="FFFF00"/>
                </a:solidFill>
                <a:effectLst>
                  <a:outerShdw blurRad="38100" dist="38100" dir="2700000" algn="tl">
                    <a:srgbClr val="000000">
                      <a:alpha val="43137"/>
                    </a:srgbClr>
                  </a:outerShdw>
                </a:effectLst>
              </a:rPr>
              <a:t>La </a:t>
            </a:r>
            <a:r>
              <a:rPr lang="en-US" sz="2000" b="1" dirty="0" err="1" smtClean="0">
                <a:solidFill>
                  <a:srgbClr val="FFFF00"/>
                </a:solidFill>
                <a:effectLst>
                  <a:outerShdw blurRad="38100" dist="38100" dir="2700000" algn="tl">
                    <a:srgbClr val="000000">
                      <a:alpha val="43137"/>
                    </a:srgbClr>
                  </a:outerShdw>
                </a:effectLst>
              </a:rPr>
              <a:t>violación</a:t>
            </a:r>
            <a:r>
              <a:rPr lang="en-US" sz="2000" b="1" dirty="0" smtClean="0">
                <a:solidFill>
                  <a:srgbClr val="FFFF00"/>
                </a:solidFill>
                <a:effectLst>
                  <a:outerShdw blurRad="38100" dist="38100" dir="2700000" algn="tl">
                    <a:srgbClr val="000000">
                      <a:alpha val="43137"/>
                    </a:srgbClr>
                  </a:outerShdw>
                </a:effectLst>
              </a:rPr>
              <a:t> del </a:t>
            </a:r>
            <a:r>
              <a:rPr lang="en-US" sz="2000" b="1" dirty="0" err="1" smtClean="0">
                <a:solidFill>
                  <a:srgbClr val="FFFF00"/>
                </a:solidFill>
                <a:effectLst>
                  <a:outerShdw blurRad="38100" dist="38100" dir="2700000" algn="tl">
                    <a:srgbClr val="000000">
                      <a:alpha val="43137"/>
                    </a:srgbClr>
                  </a:outerShdw>
                </a:effectLst>
              </a:rPr>
              <a:t>límite</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jornada</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establecido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para</a:t>
            </a:r>
            <a:r>
              <a:rPr lang="en-US" sz="2000" b="1" dirty="0" smtClean="0">
                <a:solidFill>
                  <a:srgbClr val="FFFF00"/>
                </a:solidFill>
                <a:effectLst>
                  <a:outerShdw blurRad="38100" dist="38100" dir="2700000" algn="tl">
                    <a:srgbClr val="000000">
                      <a:alpha val="43137"/>
                    </a:srgbClr>
                  </a:outerShdw>
                </a:effectLst>
              </a:rPr>
              <a:t> el </a:t>
            </a:r>
            <a:r>
              <a:rPr lang="en-US" sz="2000" b="1" dirty="0" err="1" smtClean="0">
                <a:solidFill>
                  <a:srgbClr val="FFFF00"/>
                </a:solidFill>
                <a:effectLst>
                  <a:outerShdw blurRad="38100" dist="38100" dir="2700000" algn="tl">
                    <a:srgbClr val="000000">
                      <a:alpha val="43137"/>
                    </a:srgbClr>
                  </a:outerShdw>
                </a:effectLst>
              </a:rPr>
              <a:t>contrato</a:t>
            </a:r>
            <a:r>
              <a:rPr lang="en-US" sz="2000" b="1" dirty="0" smtClean="0">
                <a:solidFill>
                  <a:srgbClr val="FFFF00"/>
                </a:solidFill>
                <a:effectLst>
                  <a:outerShdw blurRad="38100" dist="38100" dir="2700000" algn="tl">
                    <a:srgbClr val="000000">
                      <a:alpha val="43137"/>
                    </a:srgbClr>
                  </a:outerShdw>
                </a:effectLst>
              </a:rPr>
              <a:t> a </a:t>
            </a:r>
            <a:r>
              <a:rPr lang="en-US" sz="2000" b="1" dirty="0" err="1" smtClean="0">
                <a:solidFill>
                  <a:srgbClr val="FFFF00"/>
                </a:solidFill>
                <a:effectLst>
                  <a:outerShdw blurRad="38100" dist="38100" dir="2700000" algn="tl">
                    <a:srgbClr val="000000">
                      <a:alpha val="43137"/>
                    </a:srgbClr>
                  </a:outerShdw>
                </a:effectLst>
              </a:rPr>
              <a:t>tiempo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parcial</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generará</a:t>
            </a:r>
            <a:r>
              <a:rPr lang="en-US" sz="2000" b="1" dirty="0" smtClean="0">
                <a:solidFill>
                  <a:srgbClr val="FFFF00"/>
                </a:solidFill>
                <a:effectLst>
                  <a:outerShdw blurRad="38100" dist="38100" dir="2700000" algn="tl">
                    <a:srgbClr val="000000">
                      <a:alpha val="43137"/>
                    </a:srgbClr>
                  </a:outerShdw>
                </a:effectLst>
              </a:rPr>
              <a:t> la </a:t>
            </a:r>
            <a:r>
              <a:rPr lang="en-US" sz="2000" b="1" dirty="0" err="1" smtClean="0">
                <a:solidFill>
                  <a:srgbClr val="FFFF00"/>
                </a:solidFill>
                <a:effectLst>
                  <a:outerShdw blurRad="38100" dist="38100" dir="2700000" algn="tl">
                    <a:srgbClr val="000000">
                      <a:alpha val="43137"/>
                    </a:srgbClr>
                  </a:outerShdw>
                </a:effectLst>
              </a:rPr>
              <a:t>obligación</a:t>
            </a:r>
            <a:r>
              <a:rPr lang="en-US" sz="2000" b="1" dirty="0" smtClean="0">
                <a:solidFill>
                  <a:srgbClr val="FFFF00"/>
                </a:solidFill>
                <a:effectLst>
                  <a:outerShdw blurRad="38100" dist="38100" dir="2700000" algn="tl">
                    <a:srgbClr val="000000">
                      <a:alpha val="43137"/>
                    </a:srgbClr>
                  </a:outerShdw>
                </a:effectLst>
              </a:rPr>
              <a:t> del </a:t>
            </a:r>
            <a:r>
              <a:rPr lang="en-US" sz="2000" b="1" dirty="0" err="1" smtClean="0">
                <a:solidFill>
                  <a:srgbClr val="FFFF00"/>
                </a:solidFill>
                <a:effectLst>
                  <a:outerShdw blurRad="38100" dist="38100" dir="2700000" algn="tl">
                    <a:srgbClr val="000000">
                      <a:alpha val="43137"/>
                    </a:srgbClr>
                  </a:outerShdw>
                </a:effectLst>
              </a:rPr>
              <a:t>empleador</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abonar</a:t>
            </a:r>
            <a:r>
              <a:rPr lang="en-US" sz="2000" b="1" dirty="0" smtClean="0">
                <a:solidFill>
                  <a:srgbClr val="FFFF00"/>
                </a:solidFill>
                <a:effectLst>
                  <a:outerShdw blurRad="38100" dist="38100" dir="2700000" algn="tl">
                    <a:srgbClr val="000000">
                      <a:alpha val="43137"/>
                    </a:srgbClr>
                  </a:outerShdw>
                </a:effectLst>
              </a:rPr>
              <a:t> el </a:t>
            </a:r>
            <a:r>
              <a:rPr lang="en-US" sz="2000" b="1" dirty="0" err="1" smtClean="0">
                <a:solidFill>
                  <a:srgbClr val="FFFF00"/>
                </a:solidFill>
                <a:effectLst>
                  <a:outerShdw blurRad="38100" dist="38100" dir="2700000" algn="tl">
                    <a:srgbClr val="000000">
                      <a:alpha val="43137"/>
                    </a:srgbClr>
                  </a:outerShdw>
                </a:effectLst>
              </a:rPr>
              <a:t>salario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correspondiente</a:t>
            </a:r>
            <a:r>
              <a:rPr lang="en-US" sz="2000" b="1" dirty="0" smtClean="0">
                <a:solidFill>
                  <a:srgbClr val="FFFF00"/>
                </a:solidFill>
                <a:effectLst>
                  <a:outerShdw blurRad="38100" dist="38100" dir="2700000" algn="tl">
                    <a:srgbClr val="000000">
                      <a:alpha val="43137"/>
                    </a:srgbClr>
                  </a:outerShdw>
                </a:effectLst>
              </a:rPr>
              <a:t> a la </a:t>
            </a:r>
            <a:r>
              <a:rPr lang="en-US" sz="2000" b="1" dirty="0" err="1" smtClean="0">
                <a:solidFill>
                  <a:srgbClr val="FFFF00"/>
                </a:solidFill>
                <a:effectLst>
                  <a:outerShdw blurRad="38100" dist="38100" dir="2700000" algn="tl">
                    <a:srgbClr val="000000">
                      <a:alpha val="43137"/>
                    </a:srgbClr>
                  </a:outerShdw>
                </a:effectLst>
              </a:rPr>
              <a:t>jornada</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completa</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para</a:t>
            </a:r>
            <a:r>
              <a:rPr lang="en-US" sz="2000" b="1" dirty="0" smtClean="0">
                <a:solidFill>
                  <a:srgbClr val="FFFF00"/>
                </a:solidFill>
                <a:effectLst>
                  <a:outerShdw blurRad="38100" dist="38100" dir="2700000" algn="tl">
                    <a:srgbClr val="000000">
                      <a:alpha val="43137"/>
                    </a:srgbClr>
                  </a:outerShdw>
                </a:effectLst>
              </a:rPr>
              <a:t> el </a:t>
            </a:r>
            <a:r>
              <a:rPr lang="en-US" sz="2000" b="1" dirty="0" err="1" smtClean="0">
                <a:solidFill>
                  <a:srgbClr val="FFFF00"/>
                </a:solidFill>
                <a:effectLst>
                  <a:outerShdw blurRad="38100" dist="38100" dir="2700000" algn="tl">
                    <a:srgbClr val="000000">
                      <a:alpha val="43137"/>
                    </a:srgbClr>
                  </a:outerShdw>
                </a:effectLst>
              </a:rPr>
              <a:t>mes</a:t>
            </a:r>
            <a:r>
              <a:rPr lang="en-US" sz="2000" b="1" dirty="0" smtClean="0">
                <a:solidFill>
                  <a:srgbClr val="FFFF00"/>
                </a:solidFill>
                <a:effectLst>
                  <a:outerShdw blurRad="38100" dist="38100" dir="2700000" algn="tl">
                    <a:srgbClr val="000000">
                      <a:alpha val="43137"/>
                    </a:srgbClr>
                  </a:outerShdw>
                </a:effectLst>
              </a:rPr>
              <a:t> en </a:t>
            </a:r>
            <a:r>
              <a:rPr lang="en-US" sz="2000" b="1" dirty="0" err="1" smtClean="0">
                <a:solidFill>
                  <a:srgbClr val="FFFF00"/>
                </a:solidFill>
                <a:effectLst>
                  <a:outerShdw blurRad="38100" dist="38100" dir="2700000" algn="tl">
                    <a:srgbClr val="000000">
                      <a:alpha val="43137"/>
                    </a:srgbClr>
                  </a:outerShdw>
                </a:effectLst>
              </a:rPr>
              <a:t>que</a:t>
            </a:r>
            <a:r>
              <a:rPr lang="en-US" sz="2000" b="1" dirty="0" smtClean="0">
                <a:solidFill>
                  <a:srgbClr val="FFFF00"/>
                </a:solidFill>
                <a:effectLst>
                  <a:outerShdw blurRad="38100" dist="38100" dir="2700000" algn="tl">
                    <a:srgbClr val="000000">
                      <a:alpha val="43137"/>
                    </a:srgbClr>
                  </a:outerShdw>
                </a:effectLst>
              </a:rPr>
              <a:t> se </a:t>
            </a:r>
            <a:r>
              <a:rPr lang="en-US" sz="2000" b="1" dirty="0" err="1" smtClean="0">
                <a:solidFill>
                  <a:srgbClr val="FFFF00"/>
                </a:solidFill>
                <a:effectLst>
                  <a:outerShdw blurRad="38100" dist="38100" dir="2700000" algn="tl">
                    <a:srgbClr val="000000">
                      <a:alpha val="43137"/>
                    </a:srgbClr>
                  </a:outerShdw>
                </a:effectLst>
              </a:rPr>
              <a:t>hubiere</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efectivizado</a:t>
            </a:r>
            <a:r>
              <a:rPr lang="en-US" sz="2000" b="1" dirty="0" smtClean="0">
                <a:solidFill>
                  <a:srgbClr val="FFFF00"/>
                </a:solidFill>
                <a:effectLst>
                  <a:outerShdw blurRad="38100" dist="38100" dir="2700000" algn="tl">
                    <a:srgbClr val="000000">
                      <a:alpha val="43137"/>
                    </a:srgbClr>
                  </a:outerShdw>
                </a:effectLst>
              </a:rPr>
              <a:t> la </a:t>
            </a:r>
            <a:r>
              <a:rPr lang="en-US" sz="2000" b="1" dirty="0" err="1" smtClean="0">
                <a:solidFill>
                  <a:srgbClr val="FFFF00"/>
                </a:solidFill>
                <a:effectLst>
                  <a:outerShdw blurRad="38100" dist="38100" dir="2700000" algn="tl">
                    <a:srgbClr val="000000">
                      <a:alpha val="43137"/>
                    </a:srgbClr>
                  </a:outerShdw>
                </a:effectLst>
              </a:rPr>
              <a:t>misma</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ello</a:t>
            </a:r>
            <a:r>
              <a:rPr lang="en-US" sz="2000" b="1" dirty="0" smtClean="0">
                <a:solidFill>
                  <a:srgbClr val="FFFF00"/>
                </a:solidFill>
                <a:effectLst>
                  <a:outerShdw blurRad="38100" dist="38100" dir="2700000" algn="tl">
                    <a:srgbClr val="000000">
                      <a:alpha val="43137"/>
                    </a:srgbClr>
                  </a:outerShdw>
                </a:effectLst>
              </a:rPr>
              <a:t> sin </a:t>
            </a:r>
            <a:r>
              <a:rPr lang="en-US" sz="2000" b="1" dirty="0" err="1" smtClean="0">
                <a:solidFill>
                  <a:srgbClr val="FFFF00"/>
                </a:solidFill>
                <a:effectLst>
                  <a:outerShdw blurRad="38100" dist="38100" dir="2700000" algn="tl">
                    <a:srgbClr val="000000">
                      <a:alpha val="43137"/>
                    </a:srgbClr>
                  </a:outerShdw>
                </a:effectLst>
              </a:rPr>
              <a:t>perjuicio</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otras</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consecuencias</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que</a:t>
            </a:r>
            <a:r>
              <a:rPr lang="en-US" sz="2000" b="1" dirty="0" smtClean="0">
                <a:solidFill>
                  <a:srgbClr val="FFFF00"/>
                </a:solidFill>
                <a:effectLst>
                  <a:outerShdw blurRad="38100" dist="38100" dir="2700000" algn="tl">
                    <a:srgbClr val="000000">
                      <a:alpha val="43137"/>
                    </a:srgbClr>
                  </a:outerShdw>
                </a:effectLst>
              </a:rPr>
              <a:t> se </a:t>
            </a:r>
            <a:r>
              <a:rPr lang="en-US" sz="2000" b="1" dirty="0" err="1" smtClean="0">
                <a:solidFill>
                  <a:srgbClr val="FFFF00"/>
                </a:solidFill>
                <a:effectLst>
                  <a:outerShdw blurRad="38100" dist="38100" dir="2700000" algn="tl">
                    <a:srgbClr val="000000">
                      <a:alpha val="43137"/>
                    </a:srgbClr>
                  </a:outerShdw>
                </a:effectLst>
              </a:rPr>
              <a:t>deriven</a:t>
            </a:r>
            <a:r>
              <a:rPr lang="en-US" sz="2000" b="1" dirty="0" smtClean="0">
                <a:solidFill>
                  <a:srgbClr val="FFFF00"/>
                </a:solidFill>
                <a:effectLst>
                  <a:outerShdw blurRad="38100" dist="38100" dir="2700000" algn="tl">
                    <a:srgbClr val="000000">
                      <a:alpha val="43137"/>
                    </a:srgbClr>
                  </a:outerShdw>
                </a:effectLst>
              </a:rPr>
              <a:t> de </a:t>
            </a:r>
            <a:r>
              <a:rPr lang="en-US" sz="2000" b="1" dirty="0" err="1" smtClean="0">
                <a:solidFill>
                  <a:srgbClr val="FFFF00"/>
                </a:solidFill>
                <a:effectLst>
                  <a:outerShdw blurRad="38100" dist="38100" dir="2700000" algn="tl">
                    <a:srgbClr val="000000">
                      <a:alpha val="43137"/>
                    </a:srgbClr>
                  </a:outerShdw>
                </a:effectLst>
              </a:rPr>
              <a:t>este</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incumplimiento</a:t>
            </a:r>
            <a:r>
              <a:rPr lang="en-US" sz="2000" b="1" dirty="0" smtClean="0">
                <a:solidFill>
                  <a:srgbClr val="FFFF00"/>
                </a:solidFill>
                <a:effectLst>
                  <a:outerShdw blurRad="38100" dist="38100" dir="2700000" algn="tl">
                    <a:srgbClr val="000000">
                      <a:alpha val="43137"/>
                    </a:srgbClr>
                  </a:outerShdw>
                </a:effectLst>
              </a:rPr>
              <a:t>. </a:t>
            </a:r>
            <a:endParaRPr lang="es-AR" sz="2000" b="1" dirty="0" smtClean="0">
              <a:solidFill>
                <a:srgbClr val="FFFF00"/>
              </a:solidFill>
              <a:effectLst>
                <a:outerShdw blurRad="38100" dist="38100" dir="2700000" algn="tl">
                  <a:srgbClr val="000000">
                    <a:alpha val="43137"/>
                  </a:srgbClr>
                </a:outerShdw>
              </a:effectLst>
            </a:endParaRPr>
          </a:p>
          <a:p>
            <a:pPr algn="l" eaLnBrk="1" hangingPunct="1">
              <a:defRPr/>
            </a:pPr>
            <a:endParaRPr lang="en-US" sz="1800" b="1" dirty="0" smtClean="0">
              <a:solidFill>
                <a:srgbClr val="FFCC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530142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12291" name="Rectangle 3"/>
          <p:cNvSpPr>
            <a:spLocks noGrp="1" noChangeArrowheads="1"/>
          </p:cNvSpPr>
          <p:nvPr>
            <p:ph type="subTitle" idx="1"/>
          </p:nvPr>
        </p:nvSpPr>
        <p:spPr>
          <a:xfrm>
            <a:off x="685800" y="1371600"/>
            <a:ext cx="7772400" cy="4876800"/>
          </a:xfrm>
          <a:extLst/>
        </p:spPr>
        <p:txBody>
          <a:bodyPr/>
          <a:lstStyle/>
          <a:p>
            <a:pPr algn="l">
              <a:defRPr/>
            </a:pPr>
            <a:r>
              <a:rPr lang="en-US" sz="2000" b="1" dirty="0">
                <a:solidFill>
                  <a:srgbClr val="00FF00"/>
                </a:solidFill>
                <a:effectLst>
                  <a:outerShdw blurRad="38100" dist="38100" dir="2700000" algn="tl">
                    <a:srgbClr val="000000">
                      <a:alpha val="43137"/>
                    </a:srgbClr>
                  </a:outerShdw>
                </a:effectLst>
              </a:rPr>
              <a:t>CONTRATO A TIEMPO PARCIAL</a:t>
            </a:r>
          </a:p>
          <a:p>
            <a:pPr algn="l" eaLnBrk="1" hangingPunct="1">
              <a:defRPr/>
            </a:pPr>
            <a:endParaRPr lang="en-US" sz="2000" b="1" dirty="0" smtClean="0">
              <a:solidFill>
                <a:schemeClr val="hlink"/>
              </a:solidFill>
              <a:effectLst>
                <a:outerShdw blurRad="38100" dist="38100" dir="2700000" algn="tl">
                  <a:srgbClr val="000000">
                    <a:alpha val="43137"/>
                  </a:srgbClr>
                </a:outerShdw>
              </a:effectLst>
            </a:endParaRPr>
          </a:p>
          <a:p>
            <a:pPr algn="l" eaLnBrk="1" hangingPunct="1">
              <a:defRPr/>
            </a:pPr>
            <a:r>
              <a:rPr lang="en-US" sz="2000" b="1" dirty="0" smtClean="0">
                <a:solidFill>
                  <a:srgbClr val="00FFCC"/>
                </a:solidFill>
                <a:effectLst>
                  <a:outerShdw blurRad="38100" dist="38100" dir="2700000" algn="tl">
                    <a:srgbClr val="000000">
                      <a:alpha val="43137"/>
                    </a:srgbClr>
                  </a:outerShdw>
                </a:effectLst>
              </a:rPr>
              <a:t>Art. 92 </a:t>
            </a:r>
            <a:r>
              <a:rPr lang="en-US" sz="2000" b="1" dirty="0" err="1" smtClean="0">
                <a:solidFill>
                  <a:srgbClr val="00FFCC"/>
                </a:solidFill>
                <a:effectLst>
                  <a:outerShdw blurRad="38100" dist="38100" dir="2700000" algn="tl">
                    <a:srgbClr val="000000">
                      <a:alpha val="43137"/>
                    </a:srgbClr>
                  </a:outerShdw>
                </a:effectLst>
              </a:rPr>
              <a:t>ter</a:t>
            </a:r>
            <a:r>
              <a:rPr lang="en-US" sz="2000" b="1" dirty="0" smtClean="0">
                <a:solidFill>
                  <a:srgbClr val="00FFCC"/>
                </a:solidFill>
                <a:effectLst>
                  <a:outerShdw blurRad="38100" dist="38100" dir="2700000" algn="tl">
                    <a:srgbClr val="000000">
                      <a:alpha val="43137"/>
                    </a:srgbClr>
                  </a:outerShdw>
                </a:effectLst>
              </a:rPr>
              <a:t> - LCT</a:t>
            </a:r>
          </a:p>
          <a:p>
            <a:pPr algn="l" eaLnBrk="1" hangingPunct="1">
              <a:defRPr/>
            </a:pPr>
            <a:r>
              <a:rPr lang="en-US" sz="2000" dirty="0" smtClean="0">
                <a:effectLst>
                  <a:outerShdw blurRad="38100" dist="38100" dir="2700000" algn="tl">
                    <a:srgbClr val="000000">
                      <a:alpha val="43137"/>
                    </a:srgbClr>
                  </a:outerShdw>
                </a:effectLst>
              </a:rPr>
              <a:t>3. Las </a:t>
            </a:r>
            <a:r>
              <a:rPr lang="en-US" sz="2000" dirty="0" err="1" smtClean="0">
                <a:effectLst>
                  <a:outerShdw blurRad="38100" dist="38100" dir="2700000" algn="tl">
                    <a:srgbClr val="000000">
                      <a:alpha val="43137"/>
                    </a:srgbClr>
                  </a:outerShdw>
                </a:effectLst>
              </a:rPr>
              <a:t>cotizaciones</a:t>
            </a:r>
            <a:r>
              <a:rPr lang="en-US" sz="2000" dirty="0" smtClean="0">
                <a:effectLst>
                  <a:outerShdw blurRad="38100" dist="38100" dir="2700000" algn="tl">
                    <a:srgbClr val="000000">
                      <a:alpha val="43137"/>
                    </a:srgbClr>
                  </a:outerShdw>
                </a:effectLst>
              </a:rPr>
              <a:t> a la </a:t>
            </a:r>
            <a:r>
              <a:rPr lang="en-US" sz="2000" dirty="0" err="1" smtClean="0">
                <a:effectLst>
                  <a:outerShdw blurRad="38100" dist="38100" dir="2700000" algn="tl">
                    <a:srgbClr val="000000">
                      <a:alpha val="43137"/>
                    </a:srgbClr>
                  </a:outerShdw>
                </a:effectLst>
              </a:rPr>
              <a:t>seguridad</a:t>
            </a:r>
            <a:r>
              <a:rPr lang="en-US" sz="2000" dirty="0" smtClean="0">
                <a:effectLst>
                  <a:outerShdw blurRad="38100" dist="38100" dir="2700000" algn="tl">
                    <a:srgbClr val="000000">
                      <a:alpha val="43137"/>
                    </a:srgbClr>
                  </a:outerShdw>
                </a:effectLst>
              </a:rPr>
              <a:t> social y </a:t>
            </a:r>
            <a:r>
              <a:rPr lang="en-US" sz="2000" dirty="0" err="1" smtClean="0">
                <a:effectLst>
                  <a:outerShdw blurRad="38100" dist="38100" dir="2700000" algn="tl">
                    <a:srgbClr val="000000">
                      <a:alpha val="43137"/>
                    </a:srgbClr>
                  </a:outerShdw>
                </a:effectLst>
              </a:rPr>
              <a:t>las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demás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que</a:t>
            </a:r>
            <a:r>
              <a:rPr lang="en-US" sz="2000" dirty="0" smtClean="0">
                <a:effectLst>
                  <a:outerShdw blurRad="38100" dist="38100" dir="2700000" algn="tl">
                    <a:srgbClr val="000000">
                      <a:alpha val="43137"/>
                    </a:srgbClr>
                  </a:outerShdw>
                </a:effectLst>
              </a:rPr>
              <a:t> se </a:t>
            </a:r>
            <a:r>
              <a:rPr lang="en-US" sz="2000" dirty="0" err="1" smtClean="0">
                <a:effectLst>
                  <a:outerShdw blurRad="38100" dist="38100" dir="2700000" algn="tl">
                    <a:srgbClr val="000000">
                      <a:alpha val="43137"/>
                    </a:srgbClr>
                  </a:outerShdw>
                </a:effectLst>
              </a:rPr>
              <a:t>recaudan</a:t>
            </a:r>
            <a:r>
              <a:rPr lang="en-US" sz="2000" dirty="0" smtClean="0">
                <a:effectLst>
                  <a:outerShdw blurRad="38100" dist="38100" dir="2700000" algn="tl">
                    <a:srgbClr val="000000">
                      <a:alpha val="43137"/>
                    </a:srgbClr>
                  </a:outerShdw>
                </a:effectLst>
              </a:rPr>
              <a:t> con </a:t>
            </a:r>
            <a:r>
              <a:rPr lang="en-US" sz="2000" dirty="0" err="1" smtClean="0">
                <a:effectLst>
                  <a:outerShdw blurRad="38100" dist="38100" dir="2700000" algn="tl">
                    <a:srgbClr val="000000">
                      <a:alpha val="43137"/>
                    </a:srgbClr>
                  </a:outerShdw>
                </a:effectLst>
              </a:rPr>
              <a:t>ésta</a:t>
            </a:r>
            <a:r>
              <a:rPr lang="en-US" sz="2000" dirty="0" smtClean="0">
                <a:effectLst>
                  <a:outerShdw blurRad="38100" dist="38100" dir="2700000" algn="tl">
                    <a:srgbClr val="000000">
                      <a:alpha val="43137"/>
                    </a:srgbClr>
                  </a:outerShdw>
                </a:effectLst>
              </a:rPr>
              <a:t>, se </a:t>
            </a:r>
            <a:r>
              <a:rPr lang="en-US" sz="2000" dirty="0" err="1" smtClean="0">
                <a:effectLst>
                  <a:outerShdw blurRad="38100" dist="38100" dir="2700000" algn="tl">
                    <a:srgbClr val="000000">
                      <a:alpha val="43137"/>
                    </a:srgbClr>
                  </a:outerShdw>
                </a:effectLst>
              </a:rPr>
              <a:t>efectuarán</a:t>
            </a:r>
            <a:r>
              <a:rPr lang="en-US" sz="2000" dirty="0" smtClean="0">
                <a:effectLst>
                  <a:outerShdw blurRad="38100" dist="38100" dir="2700000" algn="tl">
                    <a:srgbClr val="000000">
                      <a:alpha val="43137"/>
                    </a:srgbClr>
                  </a:outerShdw>
                </a:effectLst>
              </a:rPr>
              <a:t> en </a:t>
            </a:r>
            <a:r>
              <a:rPr lang="en-US" sz="2000" dirty="0" err="1" smtClean="0">
                <a:effectLst>
                  <a:outerShdw blurRad="38100" dist="38100" dir="2700000" algn="tl">
                    <a:srgbClr val="000000">
                      <a:alpha val="43137"/>
                    </a:srgbClr>
                  </a:outerShdw>
                </a:effectLst>
              </a:rPr>
              <a:t>proporción</a:t>
            </a:r>
            <a:r>
              <a:rPr lang="en-US" sz="2000" dirty="0" smtClean="0">
                <a:effectLst>
                  <a:outerShdw blurRad="38100" dist="38100" dir="2700000" algn="tl">
                    <a:srgbClr val="000000">
                      <a:alpha val="43137"/>
                    </a:srgbClr>
                  </a:outerShdw>
                </a:effectLst>
              </a:rPr>
              <a:t> a la </a:t>
            </a:r>
            <a:r>
              <a:rPr lang="en-US" sz="2000" dirty="0" err="1" smtClean="0">
                <a:effectLst>
                  <a:outerShdw blurRad="38100" dist="38100" dir="2700000" algn="tl">
                    <a:srgbClr val="000000">
                      <a:alpha val="43137"/>
                    </a:srgbClr>
                  </a:outerShdw>
                </a:effectLst>
              </a:rPr>
              <a:t>remuneración</a:t>
            </a:r>
            <a:r>
              <a:rPr lang="en-US" sz="2000" dirty="0" smtClean="0">
                <a:effectLst>
                  <a:outerShdw blurRad="38100" dist="38100" dir="2700000" algn="tl">
                    <a:srgbClr val="000000">
                      <a:alpha val="43137"/>
                    </a:srgbClr>
                  </a:outerShdw>
                </a:effectLst>
              </a:rPr>
              <a:t> del </a:t>
            </a:r>
            <a:r>
              <a:rPr lang="en-US" sz="2000" dirty="0" err="1" smtClean="0">
                <a:effectLst>
                  <a:outerShdw blurRad="38100" dist="38100" dir="2700000" algn="tl">
                    <a:srgbClr val="000000">
                      <a:alpha val="43137"/>
                    </a:srgbClr>
                  </a:outerShdw>
                </a:effectLst>
              </a:rPr>
              <a:t>trabajador</a:t>
            </a:r>
            <a:r>
              <a:rPr lang="en-US" sz="2000" dirty="0" smtClean="0">
                <a:effectLst>
                  <a:outerShdw blurRad="38100" dist="38100" dir="2700000" algn="tl">
                    <a:srgbClr val="000000">
                      <a:alpha val="43137"/>
                    </a:srgbClr>
                  </a:outerShdw>
                </a:effectLst>
              </a:rPr>
              <a:t> y </a:t>
            </a:r>
            <a:r>
              <a:rPr lang="en-US" sz="2000" dirty="0" err="1" smtClean="0">
                <a:effectLst>
                  <a:outerShdw blurRad="38100" dist="38100" dir="2700000" algn="tl">
                    <a:srgbClr val="000000">
                      <a:alpha val="43137"/>
                    </a:srgbClr>
                  </a:outerShdw>
                </a:effectLst>
              </a:rPr>
              <a:t>serán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unificadas</a:t>
            </a:r>
            <a:r>
              <a:rPr lang="en-US" sz="2000" dirty="0" smtClean="0">
                <a:effectLst>
                  <a:outerShdw blurRad="38100" dist="38100" dir="2700000" algn="tl">
                    <a:srgbClr val="000000">
                      <a:alpha val="43137"/>
                    </a:srgbClr>
                  </a:outerShdw>
                </a:effectLst>
              </a:rPr>
              <a:t> en </a:t>
            </a:r>
            <a:r>
              <a:rPr lang="en-US" sz="2000" dirty="0" err="1" smtClean="0">
                <a:effectLst>
                  <a:outerShdw blurRad="38100" dist="38100" dir="2700000" algn="tl">
                    <a:srgbClr val="000000">
                      <a:alpha val="43137"/>
                    </a:srgbClr>
                  </a:outerShdw>
                </a:effectLst>
              </a:rPr>
              <a:t>caso</a:t>
            </a:r>
            <a:r>
              <a:rPr lang="en-US" sz="2000" dirty="0" smtClean="0">
                <a:effectLst>
                  <a:outerShdw blurRad="38100" dist="38100" dir="2700000" algn="tl">
                    <a:srgbClr val="000000">
                      <a:alpha val="43137"/>
                    </a:srgbClr>
                  </a:outerShdw>
                </a:effectLst>
              </a:rPr>
              <a:t> de </a:t>
            </a:r>
            <a:r>
              <a:rPr lang="en-US" sz="2000" dirty="0" err="1" smtClean="0">
                <a:effectLst>
                  <a:outerShdw blurRad="38100" dist="38100" dir="2700000" algn="tl">
                    <a:srgbClr val="000000">
                      <a:alpha val="43137"/>
                    </a:srgbClr>
                  </a:outerShdw>
                </a:effectLst>
              </a:rPr>
              <a:t>pluriempleo</a:t>
            </a:r>
            <a:r>
              <a:rPr lang="en-US" sz="2000" dirty="0" smtClean="0">
                <a:effectLst>
                  <a:outerShdw blurRad="38100" dist="38100" dir="2700000" algn="tl">
                    <a:srgbClr val="000000">
                      <a:alpha val="43137"/>
                    </a:srgbClr>
                  </a:outerShdw>
                </a:effectLst>
              </a:rPr>
              <a:t>. En </a:t>
            </a:r>
            <a:r>
              <a:rPr lang="en-US" sz="2000" dirty="0" err="1" smtClean="0">
                <a:effectLst>
                  <a:outerShdw blurRad="38100" dist="38100" dir="2700000" algn="tl">
                    <a:srgbClr val="000000">
                      <a:alpha val="43137"/>
                    </a:srgbClr>
                  </a:outerShdw>
                </a:effectLst>
              </a:rPr>
              <a:t>este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último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supuesto</a:t>
            </a:r>
            <a:r>
              <a:rPr lang="en-US" sz="2000" dirty="0" smtClean="0">
                <a:effectLst>
                  <a:outerShdw blurRad="38100" dist="38100" dir="2700000" algn="tl">
                    <a:srgbClr val="000000">
                      <a:alpha val="43137"/>
                    </a:srgbClr>
                  </a:outerShdw>
                </a:effectLst>
              </a:rPr>
              <a:t>, el </a:t>
            </a:r>
            <a:r>
              <a:rPr lang="en-US" sz="2000" dirty="0" err="1" smtClean="0">
                <a:effectLst>
                  <a:outerShdw blurRad="38100" dist="38100" dir="2700000" algn="tl">
                    <a:srgbClr val="000000">
                      <a:alpha val="43137"/>
                    </a:srgbClr>
                  </a:outerShdw>
                </a:effectLst>
              </a:rPr>
              <a:t>trabajador</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deberá</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elegir</a:t>
            </a:r>
            <a:r>
              <a:rPr lang="en-US" sz="2000" dirty="0" smtClean="0">
                <a:effectLst>
                  <a:outerShdw blurRad="38100" dist="38100" dir="2700000" algn="tl">
                    <a:srgbClr val="000000">
                      <a:alpha val="43137"/>
                    </a:srgbClr>
                  </a:outerShdw>
                </a:effectLst>
              </a:rPr>
              <a:t> entre </a:t>
            </a:r>
            <a:r>
              <a:rPr lang="en-US" sz="2000" dirty="0" err="1" smtClean="0">
                <a:effectLst>
                  <a:outerShdw blurRad="38100" dist="38100" dir="2700000" algn="tl">
                    <a:srgbClr val="000000">
                      <a:alpha val="43137"/>
                    </a:srgbClr>
                  </a:outerShdw>
                </a:effectLst>
              </a:rPr>
              <a:t>las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obras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sociales</a:t>
            </a:r>
            <a:r>
              <a:rPr lang="en-US" sz="2000" dirty="0" smtClean="0">
                <a:effectLst>
                  <a:outerShdw blurRad="38100" dist="38100" dir="2700000" algn="tl">
                    <a:srgbClr val="000000">
                      <a:alpha val="43137"/>
                    </a:srgbClr>
                  </a:outerShdw>
                </a:effectLst>
              </a:rPr>
              <a:t> a </a:t>
            </a:r>
            <a:r>
              <a:rPr lang="en-US" sz="2000" dirty="0" err="1" smtClean="0">
                <a:effectLst>
                  <a:outerShdw blurRad="38100" dist="38100" dir="2700000" algn="tl">
                    <a:srgbClr val="000000">
                      <a:alpha val="43137"/>
                    </a:srgbClr>
                  </a:outerShdw>
                </a:effectLst>
              </a:rPr>
              <a:t>las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que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aporte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aquella</a:t>
            </a:r>
            <a:r>
              <a:rPr lang="en-US" sz="2000" dirty="0" smtClean="0">
                <a:effectLst>
                  <a:outerShdw blurRad="38100" dist="38100" dir="2700000" algn="tl">
                    <a:srgbClr val="000000">
                      <a:alpha val="43137"/>
                    </a:srgbClr>
                  </a:outerShdw>
                </a:effectLst>
              </a:rPr>
              <a:t> a la </a:t>
            </a:r>
            <a:r>
              <a:rPr lang="en-US" sz="2000" dirty="0" err="1" smtClean="0">
                <a:effectLst>
                  <a:outerShdw blurRad="38100" dist="38100" dir="2700000" algn="tl">
                    <a:srgbClr val="000000">
                      <a:alpha val="43137"/>
                    </a:srgbClr>
                  </a:outerShdw>
                </a:effectLst>
              </a:rPr>
              <a:t>cual</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pertenecerá</a:t>
            </a:r>
            <a:r>
              <a:rPr lang="en-US" sz="2000" dirty="0" smtClean="0">
                <a:effectLst>
                  <a:outerShdw blurRad="38100" dist="38100" dir="2700000" algn="tl">
                    <a:srgbClr val="000000">
                      <a:alpha val="43137"/>
                    </a:srgbClr>
                  </a:outerShdw>
                </a:effectLst>
              </a:rPr>
              <a:t>. </a:t>
            </a:r>
            <a:endParaRPr lang="en-US" sz="2000" dirty="0" smtClean="0">
              <a:solidFill>
                <a:srgbClr val="FFCC00"/>
              </a:solidFill>
              <a:effectLst>
                <a:outerShdw blurRad="38100" dist="38100" dir="2700000" algn="tl">
                  <a:srgbClr val="000000">
                    <a:alpha val="43137"/>
                  </a:srgbClr>
                </a:outerShdw>
              </a:effectLst>
            </a:endParaRPr>
          </a:p>
          <a:p>
            <a:pPr algn="l" eaLnBrk="1" hangingPunct="1">
              <a:defRPr/>
            </a:pPr>
            <a:endParaRPr lang="en-US"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9654433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13315" name="Rectangle 3"/>
          <p:cNvSpPr>
            <a:spLocks noGrp="1" noChangeArrowheads="1"/>
          </p:cNvSpPr>
          <p:nvPr>
            <p:ph type="subTitle" idx="1"/>
          </p:nvPr>
        </p:nvSpPr>
        <p:spPr>
          <a:xfrm>
            <a:off x="685800" y="1371600"/>
            <a:ext cx="7772400" cy="4876800"/>
          </a:xfrm>
          <a:extLst/>
        </p:spPr>
        <p:txBody>
          <a:bodyPr/>
          <a:lstStyle/>
          <a:p>
            <a:pPr algn="l">
              <a:lnSpc>
                <a:spcPct val="90000"/>
              </a:lnSpc>
              <a:defRPr/>
            </a:pPr>
            <a:r>
              <a:rPr lang="en-US" sz="2000" b="1" dirty="0">
                <a:solidFill>
                  <a:srgbClr val="00FF00"/>
                </a:solidFill>
                <a:effectLst>
                  <a:outerShdw blurRad="38100" dist="38100" dir="2700000" algn="tl">
                    <a:srgbClr val="000000">
                      <a:alpha val="43137"/>
                    </a:srgbClr>
                  </a:outerShdw>
                </a:effectLst>
              </a:rPr>
              <a:t>CONTRATO A TIEMPO PARCIAL</a:t>
            </a:r>
          </a:p>
          <a:p>
            <a:pPr algn="l" eaLnBrk="1" hangingPunct="1">
              <a:lnSpc>
                <a:spcPct val="90000"/>
              </a:lnSpc>
              <a:defRPr/>
            </a:pPr>
            <a:endParaRPr lang="en-US" sz="2000" b="1" dirty="0" smtClean="0">
              <a:solidFill>
                <a:schemeClr val="hlink"/>
              </a:solidFill>
              <a:effectLst>
                <a:outerShdw blurRad="38100" dist="38100" dir="2700000" algn="tl">
                  <a:srgbClr val="000000">
                    <a:alpha val="43137"/>
                  </a:srgbClr>
                </a:outerShdw>
              </a:effectLst>
            </a:endParaRPr>
          </a:p>
          <a:p>
            <a:pPr algn="l" eaLnBrk="1" hangingPunct="1">
              <a:lnSpc>
                <a:spcPct val="90000"/>
              </a:lnSpc>
              <a:defRPr/>
            </a:pPr>
            <a:r>
              <a:rPr lang="en-US" sz="2000" b="1" dirty="0" smtClean="0">
                <a:solidFill>
                  <a:srgbClr val="00FFCC"/>
                </a:solidFill>
                <a:effectLst>
                  <a:outerShdw blurRad="38100" dist="38100" dir="2700000" algn="tl">
                    <a:srgbClr val="000000">
                      <a:alpha val="43137"/>
                    </a:srgbClr>
                  </a:outerShdw>
                </a:effectLst>
              </a:rPr>
              <a:t>Art. 92 </a:t>
            </a:r>
            <a:r>
              <a:rPr lang="en-US" sz="2000" b="1" dirty="0" err="1" smtClean="0">
                <a:solidFill>
                  <a:srgbClr val="00FFCC"/>
                </a:solidFill>
                <a:effectLst>
                  <a:outerShdw blurRad="38100" dist="38100" dir="2700000" algn="tl">
                    <a:srgbClr val="000000">
                      <a:alpha val="43137"/>
                    </a:srgbClr>
                  </a:outerShdw>
                </a:effectLst>
              </a:rPr>
              <a:t>ter</a:t>
            </a:r>
            <a:r>
              <a:rPr lang="en-US" sz="2000" b="1" dirty="0" smtClean="0">
                <a:solidFill>
                  <a:srgbClr val="00FFCC"/>
                </a:solidFill>
                <a:effectLst>
                  <a:outerShdw blurRad="38100" dist="38100" dir="2700000" algn="tl">
                    <a:srgbClr val="000000">
                      <a:alpha val="43137"/>
                    </a:srgbClr>
                  </a:outerShdw>
                </a:effectLst>
              </a:rPr>
              <a:t> – LCT</a:t>
            </a:r>
          </a:p>
          <a:p>
            <a:pPr algn="l" eaLnBrk="1" hangingPunct="1">
              <a:lnSpc>
                <a:spcPct val="90000"/>
              </a:lnSpc>
              <a:defRPr/>
            </a:pPr>
            <a:endParaRPr lang="en-US" sz="2000" b="1" dirty="0" smtClean="0">
              <a:solidFill>
                <a:schemeClr val="hlink"/>
              </a:solidFill>
              <a:effectLst>
                <a:outerShdw blurRad="38100" dist="38100" dir="2700000" algn="tl">
                  <a:srgbClr val="000000">
                    <a:alpha val="43137"/>
                  </a:srgbClr>
                </a:outerShdw>
              </a:effectLst>
            </a:endParaRPr>
          </a:p>
          <a:p>
            <a:pPr algn="l" eaLnBrk="1" hangingPunct="1">
              <a:lnSpc>
                <a:spcPct val="90000"/>
              </a:lnSpc>
              <a:defRPr/>
            </a:pPr>
            <a:r>
              <a:rPr lang="en-US" sz="2000" dirty="0" smtClean="0">
                <a:effectLst>
                  <a:outerShdw blurRad="38100" dist="38100" dir="2700000" algn="tl">
                    <a:srgbClr val="000000">
                      <a:alpha val="43137"/>
                    </a:srgbClr>
                  </a:outerShdw>
                </a:effectLst>
              </a:rPr>
              <a:t>4. Las </a:t>
            </a:r>
            <a:r>
              <a:rPr lang="en-US" sz="2000" dirty="0" err="1" smtClean="0">
                <a:effectLst>
                  <a:outerShdw blurRad="38100" dist="38100" dir="2700000" algn="tl">
                    <a:srgbClr val="000000">
                      <a:alpha val="43137"/>
                    </a:srgbClr>
                  </a:outerShdw>
                </a:effectLst>
              </a:rPr>
              <a:t>prestaciones</a:t>
            </a:r>
            <a:r>
              <a:rPr lang="en-US" sz="2000" dirty="0" smtClean="0">
                <a:effectLst>
                  <a:outerShdw blurRad="38100" dist="38100" dir="2700000" algn="tl">
                    <a:srgbClr val="000000">
                      <a:alpha val="43137"/>
                    </a:srgbClr>
                  </a:outerShdw>
                </a:effectLst>
              </a:rPr>
              <a:t> de la </a:t>
            </a:r>
            <a:r>
              <a:rPr lang="en-US" sz="2000" dirty="0" err="1" smtClean="0">
                <a:effectLst>
                  <a:outerShdw blurRad="38100" dist="38100" dir="2700000" algn="tl">
                    <a:srgbClr val="000000">
                      <a:alpha val="43137"/>
                    </a:srgbClr>
                  </a:outerShdw>
                </a:effectLst>
              </a:rPr>
              <a:t>seguridad</a:t>
            </a:r>
            <a:r>
              <a:rPr lang="en-US" sz="2000" dirty="0" smtClean="0">
                <a:effectLst>
                  <a:outerShdw blurRad="38100" dist="38100" dir="2700000" algn="tl">
                    <a:srgbClr val="000000">
                      <a:alpha val="43137"/>
                    </a:srgbClr>
                  </a:outerShdw>
                </a:effectLst>
              </a:rPr>
              <a:t> social se </a:t>
            </a:r>
            <a:r>
              <a:rPr lang="en-US" sz="2000" dirty="0" err="1" smtClean="0">
                <a:effectLst>
                  <a:outerShdw blurRad="38100" dist="38100" dir="2700000" algn="tl">
                    <a:srgbClr val="000000">
                      <a:alpha val="43137"/>
                    </a:srgbClr>
                  </a:outerShdw>
                </a:effectLst>
              </a:rPr>
              <a:t>determinarán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reglamentariamente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teniendo</a:t>
            </a:r>
            <a:r>
              <a:rPr lang="en-US" sz="2000" dirty="0" smtClean="0">
                <a:effectLst>
                  <a:outerShdw blurRad="38100" dist="38100" dir="2700000" algn="tl">
                    <a:srgbClr val="000000">
                      <a:alpha val="43137"/>
                    </a:srgbClr>
                  </a:outerShdw>
                </a:effectLst>
              </a:rPr>
              <a:t> en </a:t>
            </a:r>
            <a:r>
              <a:rPr lang="en-US" sz="2000" dirty="0" err="1" smtClean="0">
                <a:effectLst>
                  <a:outerShdw blurRad="38100" dist="38100" dir="2700000" algn="tl">
                    <a:srgbClr val="000000">
                      <a:alpha val="43137"/>
                    </a:srgbClr>
                  </a:outerShdw>
                </a:effectLst>
              </a:rPr>
              <a:t>cuenta</a:t>
            </a:r>
            <a:r>
              <a:rPr lang="en-US" sz="2000" dirty="0" smtClean="0">
                <a:effectLst>
                  <a:outerShdw blurRad="38100" dist="38100" dir="2700000" algn="tl">
                    <a:srgbClr val="000000">
                      <a:alpha val="43137"/>
                    </a:srgbClr>
                  </a:outerShdw>
                </a:effectLst>
              </a:rPr>
              <a:t> el </a:t>
            </a:r>
            <a:r>
              <a:rPr lang="en-US" sz="2000" dirty="0" err="1" smtClean="0">
                <a:effectLst>
                  <a:outerShdw blurRad="38100" dist="38100" dir="2700000" algn="tl">
                    <a:srgbClr val="000000">
                      <a:alpha val="43137"/>
                    </a:srgbClr>
                  </a:outerShdw>
                </a:effectLst>
              </a:rPr>
              <a:t>tiempo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trabajado</a:t>
            </a:r>
            <a:r>
              <a:rPr lang="en-US" sz="2000" dirty="0" smtClean="0">
                <a:effectLst>
                  <a:outerShdw blurRad="38100" dist="38100" dir="2700000" algn="tl">
                    <a:srgbClr val="000000">
                      <a:alpha val="43137"/>
                    </a:srgbClr>
                  </a:outerShdw>
                </a:effectLst>
              </a:rPr>
              <a:t>, los </a:t>
            </a:r>
            <a:r>
              <a:rPr lang="en-US" sz="2000" dirty="0" err="1" smtClean="0">
                <a:effectLst>
                  <a:outerShdw blurRad="38100" dist="38100" dir="2700000" algn="tl">
                    <a:srgbClr val="000000">
                      <a:alpha val="43137"/>
                    </a:srgbClr>
                  </a:outerShdw>
                </a:effectLst>
              </a:rPr>
              <a:t>aportes</a:t>
            </a:r>
            <a:r>
              <a:rPr lang="en-US" sz="2000" dirty="0" smtClean="0">
                <a:effectLst>
                  <a:outerShdw blurRad="38100" dist="38100" dir="2700000" algn="tl">
                    <a:srgbClr val="000000">
                      <a:alpha val="43137"/>
                    </a:srgbClr>
                  </a:outerShdw>
                </a:effectLst>
              </a:rPr>
              <a:t> y </a:t>
            </a:r>
            <a:r>
              <a:rPr lang="en-US" sz="2000" dirty="0" err="1" smtClean="0">
                <a:effectLst>
                  <a:outerShdw blurRad="38100" dist="38100" dir="2700000" algn="tl">
                    <a:srgbClr val="000000">
                      <a:alpha val="43137"/>
                    </a:srgbClr>
                  </a:outerShdw>
                </a:effectLst>
              </a:rPr>
              <a:t>las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contribuciones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efectuadas</a:t>
            </a:r>
            <a:r>
              <a:rPr lang="en-US" sz="2000" dirty="0" smtClean="0">
                <a:effectLst>
                  <a:outerShdw blurRad="38100" dist="38100" dir="2700000" algn="tl">
                    <a:srgbClr val="000000">
                      <a:alpha val="43137"/>
                    </a:srgbClr>
                  </a:outerShdw>
                </a:effectLst>
              </a:rPr>
              <a:t>. </a:t>
            </a:r>
            <a:r>
              <a:rPr lang="en-US" sz="2000" b="1" dirty="0" smtClean="0">
                <a:solidFill>
                  <a:srgbClr val="FFFF01"/>
                </a:solidFill>
                <a:effectLst>
                  <a:outerShdw blurRad="38100" dist="38100" dir="2700000" algn="tl">
                    <a:srgbClr val="000000">
                      <a:alpha val="43137"/>
                    </a:srgbClr>
                  </a:outerShdw>
                </a:effectLst>
              </a:rPr>
              <a:t>Los </a:t>
            </a:r>
            <a:r>
              <a:rPr lang="en-US" sz="2000" b="1" dirty="0" err="1" smtClean="0">
                <a:solidFill>
                  <a:srgbClr val="FFFF01"/>
                </a:solidFill>
                <a:effectLst>
                  <a:outerShdw blurRad="38100" dist="38100" dir="2700000" algn="tl">
                    <a:srgbClr val="000000">
                      <a:alpha val="43137"/>
                    </a:srgbClr>
                  </a:outerShdw>
                </a:effectLst>
              </a:rPr>
              <a:t>aportes</a:t>
            </a:r>
            <a:r>
              <a:rPr lang="en-US" sz="2000" b="1" dirty="0" smtClean="0">
                <a:solidFill>
                  <a:srgbClr val="FFFF01"/>
                </a:solidFill>
                <a:effectLst>
                  <a:outerShdw blurRad="38100" dist="38100" dir="2700000" algn="tl">
                    <a:srgbClr val="000000">
                      <a:alpha val="43137"/>
                    </a:srgbClr>
                  </a:outerShdw>
                </a:effectLst>
              </a:rPr>
              <a:t> y </a:t>
            </a:r>
            <a:r>
              <a:rPr lang="en-US" sz="2000" b="1" dirty="0" err="1" smtClean="0">
                <a:solidFill>
                  <a:srgbClr val="FFFF01"/>
                </a:solidFill>
                <a:effectLst>
                  <a:outerShdw blurRad="38100" dist="38100" dir="2700000" algn="tl">
                    <a:srgbClr val="000000">
                      <a:alpha val="43137"/>
                    </a:srgbClr>
                  </a:outerShdw>
                </a:effectLst>
              </a:rPr>
              <a:t>contribuciones</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para</a:t>
            </a:r>
            <a:r>
              <a:rPr lang="en-US" sz="2000" b="1" dirty="0" smtClean="0">
                <a:solidFill>
                  <a:srgbClr val="FFFF01"/>
                </a:solidFill>
                <a:effectLst>
                  <a:outerShdw blurRad="38100" dist="38100" dir="2700000" algn="tl">
                    <a:srgbClr val="000000">
                      <a:alpha val="43137"/>
                    </a:srgbClr>
                  </a:outerShdw>
                </a:effectLst>
              </a:rPr>
              <a:t> la </a:t>
            </a:r>
            <a:r>
              <a:rPr lang="en-US" sz="2000" b="1" dirty="0" err="1" smtClean="0">
                <a:solidFill>
                  <a:srgbClr val="FFFF01"/>
                </a:solidFill>
                <a:effectLst>
                  <a:outerShdw blurRad="38100" dist="38100" dir="2700000" algn="tl">
                    <a:srgbClr val="000000">
                      <a:alpha val="43137"/>
                    </a:srgbClr>
                  </a:outerShdw>
                </a:effectLst>
              </a:rPr>
              <a:t>obra</a:t>
            </a:r>
            <a:r>
              <a:rPr lang="en-US" sz="2000" b="1" dirty="0" smtClean="0">
                <a:solidFill>
                  <a:srgbClr val="FFFF01"/>
                </a:solidFill>
                <a:effectLst>
                  <a:outerShdw blurRad="38100" dist="38100" dir="2700000" algn="tl">
                    <a:srgbClr val="000000">
                      <a:alpha val="43137"/>
                    </a:srgbClr>
                  </a:outerShdw>
                </a:effectLst>
              </a:rPr>
              <a:t> social </a:t>
            </a:r>
            <a:r>
              <a:rPr lang="en-US" sz="2000" b="1" dirty="0" err="1" smtClean="0">
                <a:solidFill>
                  <a:srgbClr val="FFFF01"/>
                </a:solidFill>
                <a:effectLst>
                  <a:outerShdw blurRad="38100" dist="38100" dir="2700000" algn="tl">
                    <a:srgbClr val="000000">
                      <a:alpha val="43137"/>
                    </a:srgbClr>
                  </a:outerShdw>
                </a:effectLst>
              </a:rPr>
              <a:t>serán</a:t>
            </a:r>
            <a:r>
              <a:rPr lang="en-US" sz="2000" b="1" dirty="0" smtClean="0">
                <a:solidFill>
                  <a:srgbClr val="FFFF01"/>
                </a:solidFill>
                <a:effectLst>
                  <a:outerShdw blurRad="38100" dist="38100" dir="2700000" algn="tl">
                    <a:srgbClr val="000000">
                      <a:alpha val="43137"/>
                    </a:srgbClr>
                  </a:outerShdw>
                </a:effectLst>
              </a:rPr>
              <a:t> los </a:t>
            </a:r>
            <a:r>
              <a:rPr lang="en-US" sz="2000" b="1" dirty="0" err="1" smtClean="0">
                <a:solidFill>
                  <a:srgbClr val="FFFF01"/>
                </a:solidFill>
                <a:effectLst>
                  <a:outerShdw blurRad="38100" dist="38100" dir="2700000" algn="tl">
                    <a:srgbClr val="000000">
                      <a:alpha val="43137"/>
                    </a:srgbClr>
                  </a:outerShdw>
                </a:effectLst>
              </a:rPr>
              <a:t>que</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correspondan</a:t>
            </a:r>
            <a:r>
              <a:rPr lang="en-US" sz="2000" b="1" dirty="0" smtClean="0">
                <a:solidFill>
                  <a:srgbClr val="FFFF01"/>
                </a:solidFill>
                <a:effectLst>
                  <a:outerShdw blurRad="38100" dist="38100" dir="2700000" algn="tl">
                    <a:srgbClr val="000000">
                      <a:alpha val="43137"/>
                    </a:srgbClr>
                  </a:outerShdw>
                </a:effectLst>
              </a:rPr>
              <a:t> a un </a:t>
            </a:r>
            <a:r>
              <a:rPr lang="en-US" sz="2000" b="1" dirty="0" err="1" smtClean="0">
                <a:solidFill>
                  <a:srgbClr val="FFFF01"/>
                </a:solidFill>
                <a:effectLst>
                  <a:outerShdw blurRad="38100" dist="38100" dir="2700000" algn="tl">
                    <a:srgbClr val="000000">
                      <a:alpha val="43137"/>
                    </a:srgbClr>
                  </a:outerShdw>
                </a:effectLst>
              </a:rPr>
              <a:t>trabajador</a:t>
            </a:r>
            <a:r>
              <a:rPr lang="en-US" sz="2000" b="1" dirty="0" smtClean="0">
                <a:solidFill>
                  <a:srgbClr val="FFFF01"/>
                </a:solidFill>
                <a:effectLst>
                  <a:outerShdw blurRad="38100" dist="38100" dir="2700000" algn="tl">
                    <a:srgbClr val="000000">
                      <a:alpha val="43137"/>
                    </a:srgbClr>
                  </a:outerShdw>
                </a:effectLst>
              </a:rPr>
              <a:t>, de </a:t>
            </a:r>
            <a:r>
              <a:rPr lang="en-US" sz="2000" b="1" dirty="0" err="1" smtClean="0">
                <a:solidFill>
                  <a:srgbClr val="FFFF01"/>
                </a:solidFill>
                <a:effectLst>
                  <a:outerShdw blurRad="38100" dist="38100" dir="2700000" algn="tl">
                    <a:srgbClr val="000000">
                      <a:alpha val="43137"/>
                    </a:srgbClr>
                  </a:outerShdw>
                </a:effectLst>
              </a:rPr>
              <a:t>tiempo</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completo</a:t>
            </a:r>
            <a:r>
              <a:rPr lang="en-US" sz="2000" b="1" dirty="0" smtClean="0">
                <a:solidFill>
                  <a:srgbClr val="FFFF01"/>
                </a:solidFill>
                <a:effectLst>
                  <a:outerShdw blurRad="38100" dist="38100" dir="2700000" algn="tl">
                    <a:srgbClr val="000000">
                      <a:alpha val="43137"/>
                    </a:srgbClr>
                  </a:outerShdw>
                </a:effectLst>
              </a:rPr>
              <a:t> de la </a:t>
            </a:r>
            <a:r>
              <a:rPr lang="en-US" sz="2000" b="1" dirty="0" err="1" smtClean="0">
                <a:solidFill>
                  <a:srgbClr val="FFFF01"/>
                </a:solidFill>
                <a:effectLst>
                  <a:outerShdw blurRad="38100" dist="38100" dir="2700000" algn="tl">
                    <a:srgbClr val="000000">
                      <a:alpha val="43137"/>
                    </a:srgbClr>
                  </a:outerShdw>
                </a:effectLst>
              </a:rPr>
              <a:t>categoría</a:t>
            </a:r>
            <a:r>
              <a:rPr lang="en-US" sz="2000" b="1" dirty="0" smtClean="0">
                <a:solidFill>
                  <a:srgbClr val="FFFF01"/>
                </a:solidFill>
                <a:effectLst>
                  <a:outerShdw blurRad="38100" dist="38100" dir="2700000" algn="tl">
                    <a:srgbClr val="000000">
                      <a:alpha val="43137"/>
                    </a:srgbClr>
                  </a:outerShdw>
                </a:effectLst>
              </a:rPr>
              <a:t> en </a:t>
            </a:r>
            <a:r>
              <a:rPr lang="en-US" sz="2000" b="1" dirty="0" err="1" smtClean="0">
                <a:solidFill>
                  <a:srgbClr val="FFFF01"/>
                </a:solidFill>
                <a:effectLst>
                  <a:outerShdw blurRad="38100" dist="38100" dir="2700000" algn="tl">
                    <a:srgbClr val="000000">
                      <a:alpha val="43137"/>
                    </a:srgbClr>
                  </a:outerShdw>
                </a:effectLst>
              </a:rPr>
              <a:t>que</a:t>
            </a:r>
            <a:r>
              <a:rPr lang="en-US" sz="2000" b="1" dirty="0" smtClean="0">
                <a:solidFill>
                  <a:srgbClr val="FFFF01"/>
                </a:solidFill>
                <a:effectLst>
                  <a:outerShdw blurRad="38100" dist="38100" dir="2700000" algn="tl">
                    <a:srgbClr val="000000">
                      <a:alpha val="43137"/>
                    </a:srgbClr>
                  </a:outerShdw>
                </a:effectLst>
              </a:rPr>
              <a:t> se </a:t>
            </a:r>
            <a:r>
              <a:rPr lang="en-US" sz="2000" b="1" dirty="0" err="1" smtClean="0">
                <a:solidFill>
                  <a:srgbClr val="FFFF01"/>
                </a:solidFill>
                <a:effectLst>
                  <a:outerShdw blurRad="38100" dist="38100" dir="2700000" algn="tl">
                    <a:srgbClr val="000000">
                      <a:alpha val="43137"/>
                    </a:srgbClr>
                  </a:outerShdw>
                </a:effectLst>
              </a:rPr>
              <a:t>desempeña</a:t>
            </a:r>
            <a:r>
              <a:rPr lang="en-US" sz="2000" b="1" dirty="0" smtClean="0">
                <a:solidFill>
                  <a:srgbClr val="FFFF01"/>
                </a:solidFill>
                <a:effectLst>
                  <a:outerShdw blurRad="38100" dist="38100" dir="2700000" algn="tl">
                    <a:srgbClr val="000000">
                      <a:alpha val="43137"/>
                    </a:srgbClr>
                  </a:outerShdw>
                </a:effectLst>
              </a:rPr>
              <a:t> el </a:t>
            </a:r>
            <a:r>
              <a:rPr lang="en-US" sz="2000" b="1" dirty="0" err="1" smtClean="0">
                <a:solidFill>
                  <a:srgbClr val="FFFF01"/>
                </a:solidFill>
                <a:effectLst>
                  <a:outerShdw blurRad="38100" dist="38100" dir="2700000" algn="tl">
                    <a:srgbClr val="000000">
                      <a:alpha val="43137"/>
                    </a:srgbClr>
                  </a:outerShdw>
                </a:effectLst>
              </a:rPr>
              <a:t>trabajador</a:t>
            </a:r>
            <a:r>
              <a:rPr lang="en-US" sz="2000" b="1" dirty="0" smtClean="0">
                <a:solidFill>
                  <a:srgbClr val="FFFF01"/>
                </a:solidFill>
                <a:effectLst>
                  <a:outerShdw blurRad="38100" dist="38100" dir="2700000" algn="tl">
                    <a:srgbClr val="000000">
                      <a:alpha val="43137"/>
                    </a:srgbClr>
                  </a:outerShdw>
                </a:effectLst>
              </a:rPr>
              <a:t>. </a:t>
            </a:r>
          </a:p>
          <a:p>
            <a:pPr algn="l" eaLnBrk="1" hangingPunct="1">
              <a:lnSpc>
                <a:spcPct val="90000"/>
              </a:lnSpc>
              <a:defRPr/>
            </a:pPr>
            <a:endParaRPr lang="en-US" sz="1800" b="1" dirty="0" smtClean="0">
              <a:solidFill>
                <a:srgbClr val="FFCC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7640632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14339" name="Rectangle 3"/>
          <p:cNvSpPr>
            <a:spLocks noGrp="1" noChangeArrowheads="1"/>
          </p:cNvSpPr>
          <p:nvPr>
            <p:ph type="subTitle" idx="1"/>
          </p:nvPr>
        </p:nvSpPr>
        <p:spPr>
          <a:xfrm>
            <a:off x="685800" y="1371600"/>
            <a:ext cx="7772400" cy="4876800"/>
          </a:xfrm>
          <a:extLst/>
        </p:spPr>
        <p:txBody>
          <a:bodyPr/>
          <a:lstStyle/>
          <a:p>
            <a:pPr algn="l">
              <a:lnSpc>
                <a:spcPct val="90000"/>
              </a:lnSpc>
              <a:defRPr/>
            </a:pPr>
            <a:r>
              <a:rPr lang="en-US" sz="2000" b="1" dirty="0">
                <a:solidFill>
                  <a:srgbClr val="00FF00"/>
                </a:solidFill>
                <a:effectLst>
                  <a:outerShdw blurRad="38100" dist="38100" dir="2700000" algn="tl">
                    <a:srgbClr val="000000">
                      <a:alpha val="43137"/>
                    </a:srgbClr>
                  </a:outerShdw>
                </a:effectLst>
              </a:rPr>
              <a:t>CONTRATO A TIEMPO PARCIAL</a:t>
            </a:r>
          </a:p>
          <a:p>
            <a:pPr algn="l" eaLnBrk="1" hangingPunct="1">
              <a:lnSpc>
                <a:spcPct val="90000"/>
              </a:lnSpc>
              <a:defRPr/>
            </a:pPr>
            <a:endParaRPr lang="en-US" sz="2000" b="1" dirty="0" smtClean="0">
              <a:solidFill>
                <a:schemeClr val="hlink"/>
              </a:solidFill>
              <a:effectLst>
                <a:outerShdw blurRad="38100" dist="38100" dir="2700000" algn="tl">
                  <a:srgbClr val="000000">
                    <a:alpha val="43137"/>
                  </a:srgbClr>
                </a:outerShdw>
              </a:effectLst>
            </a:endParaRPr>
          </a:p>
          <a:p>
            <a:pPr algn="l" eaLnBrk="1" hangingPunct="1">
              <a:lnSpc>
                <a:spcPct val="90000"/>
              </a:lnSpc>
              <a:defRPr/>
            </a:pPr>
            <a:r>
              <a:rPr lang="en-US" sz="2000" b="1" dirty="0" smtClean="0">
                <a:solidFill>
                  <a:srgbClr val="00FFCC"/>
                </a:solidFill>
                <a:effectLst>
                  <a:outerShdw blurRad="38100" dist="38100" dir="2700000" algn="tl">
                    <a:srgbClr val="000000">
                      <a:alpha val="43137"/>
                    </a:srgbClr>
                  </a:outerShdw>
                </a:effectLst>
              </a:rPr>
              <a:t>Art. 92 </a:t>
            </a:r>
            <a:r>
              <a:rPr lang="en-US" sz="2000" b="1" dirty="0" err="1" smtClean="0">
                <a:solidFill>
                  <a:srgbClr val="00FFCC"/>
                </a:solidFill>
                <a:effectLst>
                  <a:outerShdw blurRad="38100" dist="38100" dir="2700000" algn="tl">
                    <a:srgbClr val="000000">
                      <a:alpha val="43137"/>
                    </a:srgbClr>
                  </a:outerShdw>
                </a:effectLst>
              </a:rPr>
              <a:t>ter</a:t>
            </a:r>
            <a:r>
              <a:rPr lang="en-US" sz="2000" b="1" dirty="0" smtClean="0">
                <a:solidFill>
                  <a:srgbClr val="00FFCC"/>
                </a:solidFill>
                <a:effectLst>
                  <a:outerShdw blurRad="38100" dist="38100" dir="2700000" algn="tl">
                    <a:srgbClr val="000000">
                      <a:alpha val="43137"/>
                    </a:srgbClr>
                  </a:outerShdw>
                </a:effectLst>
              </a:rPr>
              <a:t> – LCT</a:t>
            </a:r>
          </a:p>
          <a:p>
            <a:pPr algn="l" eaLnBrk="1" hangingPunct="1">
              <a:lnSpc>
                <a:spcPct val="90000"/>
              </a:lnSpc>
              <a:defRPr/>
            </a:pPr>
            <a:endParaRPr lang="en-US" sz="2000" dirty="0" smtClean="0">
              <a:effectLst>
                <a:outerShdw blurRad="38100" dist="38100" dir="2700000" algn="tl">
                  <a:srgbClr val="000000">
                    <a:alpha val="43137"/>
                  </a:srgbClr>
                </a:outerShdw>
              </a:effectLst>
            </a:endParaRPr>
          </a:p>
          <a:p>
            <a:pPr algn="l" eaLnBrk="1" hangingPunct="1">
              <a:lnSpc>
                <a:spcPct val="90000"/>
              </a:lnSpc>
              <a:defRPr/>
            </a:pPr>
            <a:endParaRPr lang="en-US" sz="2000" dirty="0" smtClean="0">
              <a:effectLst>
                <a:outerShdw blurRad="38100" dist="38100" dir="2700000" algn="tl">
                  <a:srgbClr val="000000">
                    <a:alpha val="43137"/>
                  </a:srgbClr>
                </a:outerShdw>
              </a:effectLst>
            </a:endParaRPr>
          </a:p>
          <a:p>
            <a:pPr algn="l" eaLnBrk="1" hangingPunct="1">
              <a:lnSpc>
                <a:spcPct val="90000"/>
              </a:lnSpc>
              <a:defRPr/>
            </a:pPr>
            <a:r>
              <a:rPr lang="en-US" sz="2000" dirty="0" smtClean="0">
                <a:effectLst>
                  <a:outerShdw blurRad="38100" dist="38100" dir="2700000" algn="tl">
                    <a:srgbClr val="000000">
                      <a:alpha val="43137"/>
                    </a:srgbClr>
                  </a:outerShdw>
                </a:effectLst>
              </a:rPr>
              <a:t>5. </a:t>
            </a:r>
            <a:r>
              <a:rPr lang="en-US" sz="2000" b="1" dirty="0" smtClean="0">
                <a:solidFill>
                  <a:srgbClr val="FFFF01"/>
                </a:solidFill>
                <a:effectLst>
                  <a:outerShdw blurRad="38100" dist="38100" dir="2700000" algn="tl">
                    <a:srgbClr val="000000">
                      <a:alpha val="43137"/>
                    </a:srgbClr>
                  </a:outerShdw>
                </a:effectLst>
              </a:rPr>
              <a:t>Los </a:t>
            </a:r>
            <a:r>
              <a:rPr lang="en-US" sz="2000" b="1" dirty="0" err="1" smtClean="0">
                <a:solidFill>
                  <a:srgbClr val="FFFF01"/>
                </a:solidFill>
                <a:effectLst>
                  <a:outerShdw blurRad="38100" dist="38100" dir="2700000" algn="tl">
                    <a:srgbClr val="000000">
                      <a:alpha val="43137"/>
                    </a:srgbClr>
                  </a:outerShdw>
                </a:effectLst>
              </a:rPr>
              <a:t>convenios</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colectivos</a:t>
            </a:r>
            <a:r>
              <a:rPr lang="en-US" sz="2000" b="1" dirty="0" smtClean="0">
                <a:solidFill>
                  <a:srgbClr val="FFFF01"/>
                </a:solidFill>
                <a:effectLst>
                  <a:outerShdw blurRad="38100" dist="38100" dir="2700000" algn="tl">
                    <a:srgbClr val="000000">
                      <a:alpha val="43137"/>
                    </a:srgbClr>
                  </a:outerShdw>
                </a:effectLst>
              </a:rPr>
              <a:t> de </a:t>
            </a:r>
            <a:r>
              <a:rPr lang="en-US" sz="2000" b="1" dirty="0" err="1" smtClean="0">
                <a:solidFill>
                  <a:srgbClr val="FFFF01"/>
                </a:solidFill>
                <a:effectLst>
                  <a:outerShdw blurRad="38100" dist="38100" dir="2700000" algn="tl">
                    <a:srgbClr val="000000">
                      <a:alpha val="43137"/>
                    </a:srgbClr>
                  </a:outerShdw>
                </a:effectLst>
              </a:rPr>
              <a:t>trabajo</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determinarán</a:t>
            </a:r>
            <a:r>
              <a:rPr lang="en-US" sz="2000" b="1" dirty="0" smtClean="0">
                <a:solidFill>
                  <a:srgbClr val="FFFF01"/>
                </a:solidFill>
                <a:effectLst>
                  <a:outerShdw blurRad="38100" dist="38100" dir="2700000" algn="tl">
                    <a:srgbClr val="000000">
                      <a:alpha val="43137"/>
                    </a:srgbClr>
                  </a:outerShdw>
                </a:effectLst>
              </a:rPr>
              <a:t> el </a:t>
            </a:r>
            <a:r>
              <a:rPr lang="en-US" sz="2000" b="1" dirty="0" err="1" smtClean="0">
                <a:solidFill>
                  <a:srgbClr val="FFFF01"/>
                </a:solidFill>
                <a:effectLst>
                  <a:outerShdw blurRad="38100" dist="38100" dir="2700000" algn="tl">
                    <a:srgbClr val="000000">
                      <a:alpha val="43137"/>
                    </a:srgbClr>
                  </a:outerShdw>
                </a:effectLst>
              </a:rPr>
              <a:t>porcentaje</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máximo</a:t>
            </a:r>
            <a:r>
              <a:rPr lang="en-US" sz="2000" b="1" dirty="0" smtClean="0">
                <a:solidFill>
                  <a:srgbClr val="FFFF01"/>
                </a:solidFill>
                <a:effectLst>
                  <a:outerShdw blurRad="38100" dist="38100" dir="2700000" algn="tl">
                    <a:srgbClr val="000000">
                      <a:alpha val="43137"/>
                    </a:srgbClr>
                  </a:outerShdw>
                </a:effectLst>
              </a:rPr>
              <a:t> de </a:t>
            </a:r>
            <a:r>
              <a:rPr lang="en-US" sz="2000" b="1" dirty="0" err="1" smtClean="0">
                <a:solidFill>
                  <a:srgbClr val="FFFF01"/>
                </a:solidFill>
                <a:effectLst>
                  <a:outerShdw blurRad="38100" dist="38100" dir="2700000" algn="tl">
                    <a:srgbClr val="000000">
                      <a:alpha val="43137"/>
                    </a:srgbClr>
                  </a:outerShdw>
                </a:effectLst>
              </a:rPr>
              <a:t>trabajadores</a:t>
            </a:r>
            <a:r>
              <a:rPr lang="en-US" sz="2000" b="1" dirty="0" smtClean="0">
                <a:solidFill>
                  <a:srgbClr val="FFFF01"/>
                </a:solidFill>
                <a:effectLst>
                  <a:outerShdw blurRad="38100" dist="38100" dir="2700000" algn="tl">
                    <a:srgbClr val="000000">
                      <a:alpha val="43137"/>
                    </a:srgbClr>
                  </a:outerShdw>
                </a:effectLst>
              </a:rPr>
              <a:t> a </a:t>
            </a:r>
            <a:r>
              <a:rPr lang="en-US" sz="2000" b="1" dirty="0" err="1" smtClean="0">
                <a:solidFill>
                  <a:srgbClr val="FFFF01"/>
                </a:solidFill>
                <a:effectLst>
                  <a:outerShdw blurRad="38100" dist="38100" dir="2700000" algn="tl">
                    <a:srgbClr val="000000">
                      <a:alpha val="43137"/>
                    </a:srgbClr>
                  </a:outerShdw>
                </a:effectLst>
              </a:rPr>
              <a:t>tiempo</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parcial</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que</a:t>
            </a:r>
            <a:r>
              <a:rPr lang="en-US" sz="2000" b="1" dirty="0" smtClean="0">
                <a:solidFill>
                  <a:srgbClr val="FFFF01"/>
                </a:solidFill>
                <a:effectLst>
                  <a:outerShdw blurRad="38100" dist="38100" dir="2700000" algn="tl">
                    <a:srgbClr val="000000">
                      <a:alpha val="43137"/>
                    </a:srgbClr>
                  </a:outerShdw>
                </a:effectLst>
              </a:rPr>
              <a:t> en </a:t>
            </a:r>
            <a:r>
              <a:rPr lang="en-US" sz="2000" b="1" dirty="0" err="1" smtClean="0">
                <a:solidFill>
                  <a:srgbClr val="FFFF01"/>
                </a:solidFill>
                <a:effectLst>
                  <a:outerShdw blurRad="38100" dist="38100" dir="2700000" algn="tl">
                    <a:srgbClr val="000000">
                      <a:alpha val="43137"/>
                    </a:srgbClr>
                  </a:outerShdw>
                </a:effectLst>
              </a:rPr>
              <a:t>cada</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establecimiento</a:t>
            </a:r>
            <a:r>
              <a:rPr lang="en-US" sz="2000" b="1" dirty="0" smtClean="0">
                <a:solidFill>
                  <a:srgbClr val="FFFF01"/>
                </a:solidFill>
                <a:effectLst>
                  <a:outerShdw blurRad="38100" dist="38100" dir="2700000" algn="tl">
                    <a:srgbClr val="000000">
                      <a:alpha val="43137"/>
                    </a:srgbClr>
                  </a:outerShdw>
                </a:effectLst>
              </a:rPr>
              <a:t> se </a:t>
            </a:r>
            <a:r>
              <a:rPr lang="en-US" sz="2000" b="1" dirty="0" err="1" smtClean="0">
                <a:solidFill>
                  <a:srgbClr val="FFFF01"/>
                </a:solidFill>
                <a:effectLst>
                  <a:outerShdw blurRad="38100" dist="38100" dir="2700000" algn="tl">
                    <a:srgbClr val="000000">
                      <a:alpha val="43137"/>
                    </a:srgbClr>
                  </a:outerShdw>
                </a:effectLst>
              </a:rPr>
              <a:t>desempeñarán</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bajo</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esta</a:t>
            </a:r>
            <a:r>
              <a:rPr lang="en-US" sz="2000" b="1" dirty="0" smtClean="0">
                <a:solidFill>
                  <a:srgbClr val="FFFF01"/>
                </a:solidFill>
                <a:effectLst>
                  <a:outerShdw blurRad="38100" dist="38100" dir="2700000" algn="tl">
                    <a:srgbClr val="000000">
                      <a:alpha val="43137"/>
                    </a:srgbClr>
                  </a:outerShdw>
                </a:effectLst>
              </a:rPr>
              <a:t> </a:t>
            </a:r>
            <a:r>
              <a:rPr lang="en-US" sz="2000" b="1" dirty="0" err="1" smtClean="0">
                <a:solidFill>
                  <a:srgbClr val="FFFF01"/>
                </a:solidFill>
                <a:effectLst>
                  <a:outerShdw blurRad="38100" dist="38100" dir="2700000" algn="tl">
                    <a:srgbClr val="000000">
                      <a:alpha val="43137"/>
                    </a:srgbClr>
                  </a:outerShdw>
                </a:effectLst>
              </a:rPr>
              <a:t>modalidad</a:t>
            </a:r>
            <a:r>
              <a:rPr lang="en-US" sz="2000" b="1" dirty="0" smtClean="0">
                <a:solidFill>
                  <a:srgbClr val="FFFF01"/>
                </a:solidFill>
                <a:effectLst>
                  <a:outerShdw blurRad="38100" dist="38100" dir="2700000" algn="tl">
                    <a:srgbClr val="000000">
                      <a:alpha val="43137"/>
                    </a:srgbClr>
                  </a:outerShdw>
                </a:effectLst>
              </a:rPr>
              <a:t> contractual.</a:t>
            </a:r>
            <a:r>
              <a:rPr lang="en-US" sz="2000" dirty="0" smtClean="0">
                <a:solidFill>
                  <a:srgbClr val="FFFF01"/>
                </a:solidFill>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Asimismo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podrán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establecer</a:t>
            </a:r>
            <a:r>
              <a:rPr lang="en-US" sz="2000" dirty="0" smtClean="0">
                <a:effectLst>
                  <a:outerShdw blurRad="38100" dist="38100" dir="2700000" algn="tl">
                    <a:srgbClr val="000000">
                      <a:alpha val="43137"/>
                    </a:srgbClr>
                  </a:outerShdw>
                </a:effectLst>
              </a:rPr>
              <a:t> la </a:t>
            </a:r>
            <a:r>
              <a:rPr lang="en-US" sz="2000" dirty="0" err="1" smtClean="0">
                <a:effectLst>
                  <a:outerShdw blurRad="38100" dist="38100" dir="2700000" algn="tl">
                    <a:srgbClr val="000000">
                      <a:alpha val="43137"/>
                    </a:srgbClr>
                  </a:outerShdw>
                </a:effectLst>
              </a:rPr>
              <a:t>prioridad</a:t>
            </a:r>
            <a:r>
              <a:rPr lang="en-US" sz="2000" dirty="0" smtClean="0">
                <a:effectLst>
                  <a:outerShdw blurRad="38100" dist="38100" dir="2700000" algn="tl">
                    <a:srgbClr val="000000">
                      <a:alpha val="43137"/>
                    </a:srgbClr>
                  </a:outerShdw>
                </a:effectLst>
              </a:rPr>
              <a:t> de los </a:t>
            </a:r>
            <a:r>
              <a:rPr lang="en-US" sz="2000" dirty="0" err="1" smtClean="0">
                <a:effectLst>
                  <a:outerShdw blurRad="38100" dist="38100" dir="2700000" algn="tl">
                    <a:srgbClr val="000000">
                      <a:alpha val="43137"/>
                    </a:srgbClr>
                  </a:outerShdw>
                </a:effectLst>
              </a:rPr>
              <a:t>mismos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para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ocupar</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las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vacantes</a:t>
            </a:r>
            <a:r>
              <a:rPr lang="en-US" sz="2000" dirty="0" smtClean="0">
                <a:effectLst>
                  <a:outerShdw blurRad="38100" dist="38100" dir="2700000" algn="tl">
                    <a:srgbClr val="000000">
                      <a:alpha val="43137"/>
                    </a:srgbClr>
                  </a:outerShdw>
                </a:effectLst>
              </a:rPr>
              <a:t> a </a:t>
            </a:r>
            <a:r>
              <a:rPr lang="en-US" sz="2000" dirty="0" err="1" smtClean="0">
                <a:effectLst>
                  <a:outerShdw blurRad="38100" dist="38100" dir="2700000" algn="tl">
                    <a:srgbClr val="000000">
                      <a:alpha val="43137"/>
                    </a:srgbClr>
                  </a:outerShdw>
                </a:effectLst>
              </a:rPr>
              <a:t>tiempo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completo</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que</a:t>
            </a:r>
            <a:r>
              <a:rPr lang="en-US" sz="2000" dirty="0" smtClean="0">
                <a:effectLst>
                  <a:outerShdw blurRad="38100" dist="38100" dir="2700000" algn="tl">
                    <a:srgbClr val="000000">
                      <a:alpha val="43137"/>
                    </a:srgbClr>
                  </a:outerShdw>
                </a:effectLst>
              </a:rPr>
              <a:t> se </a:t>
            </a:r>
            <a:r>
              <a:rPr lang="en-US" sz="2000" dirty="0" err="1" smtClean="0">
                <a:effectLst>
                  <a:outerShdw blurRad="38100" dist="38100" dir="2700000" algn="tl">
                    <a:srgbClr val="000000">
                      <a:alpha val="43137"/>
                    </a:srgbClr>
                  </a:outerShdw>
                </a:effectLst>
              </a:rPr>
              <a:t>produjeren</a:t>
            </a:r>
            <a:r>
              <a:rPr lang="en-US" sz="2000" dirty="0" smtClean="0">
                <a:effectLst>
                  <a:outerShdw blurRad="38100" dist="38100" dir="2700000" algn="tl">
                    <a:srgbClr val="000000">
                      <a:alpha val="43137"/>
                    </a:srgbClr>
                  </a:outerShdw>
                </a:effectLst>
              </a:rPr>
              <a:t> en la </a:t>
            </a:r>
            <a:r>
              <a:rPr lang="en-US" sz="2000" dirty="0" err="1" smtClean="0">
                <a:effectLst>
                  <a:outerShdw blurRad="38100" dist="38100" dir="2700000" algn="tl">
                    <a:srgbClr val="000000">
                      <a:alpha val="43137"/>
                    </a:srgbClr>
                  </a:outerShdw>
                </a:effectLst>
              </a:rPr>
              <a:t>empresa</a:t>
            </a:r>
            <a:r>
              <a:rPr lang="en-US" sz="2000" dirty="0" smtClean="0">
                <a:effectLst>
                  <a:outerShdw blurRad="38100" dist="38100" dir="2700000" algn="tl">
                    <a:srgbClr val="000000">
                      <a:alpha val="43137"/>
                    </a:srgbClr>
                  </a:outerShdw>
                </a:effectLst>
              </a:rPr>
              <a:t>. </a:t>
            </a:r>
          </a:p>
          <a:p>
            <a:pPr algn="l" eaLnBrk="1" hangingPunct="1">
              <a:lnSpc>
                <a:spcPct val="90000"/>
              </a:lnSpc>
              <a:defRPr/>
            </a:pPr>
            <a:endParaRPr lang="es-AR"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40967820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70403" name="Rectangle 3"/>
          <p:cNvSpPr>
            <a:spLocks noGrp="1" noChangeArrowheads="1"/>
          </p:cNvSpPr>
          <p:nvPr>
            <p:ph type="subTitle" idx="1"/>
          </p:nvPr>
        </p:nvSpPr>
        <p:spPr>
          <a:xfrm>
            <a:off x="685800" y="1371600"/>
            <a:ext cx="7772400" cy="4876800"/>
          </a:xfrm>
          <a:extLst/>
        </p:spPr>
        <p:txBody>
          <a:bodyPr>
            <a:normAutofit/>
          </a:bodyPr>
          <a:lstStyle/>
          <a:p>
            <a:pPr algn="l">
              <a:lnSpc>
                <a:spcPct val="90000"/>
              </a:lnSpc>
              <a:defRPr/>
            </a:pPr>
            <a:r>
              <a:rPr lang="en-US" sz="1800" b="1" dirty="0">
                <a:solidFill>
                  <a:srgbClr val="00FF00"/>
                </a:solidFill>
                <a:effectLst>
                  <a:outerShdw blurRad="38100" dist="38100" dir="2700000" algn="tl">
                    <a:srgbClr val="000000">
                      <a:alpha val="43137"/>
                    </a:srgbClr>
                  </a:outerShdw>
                </a:effectLst>
              </a:rPr>
              <a:t>CONTRATO A TIEMPO PARCIAL</a:t>
            </a: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JORNADA HABITUAL DE LA ACTIVIDAD Y JORNADA HABITUAL DEL ESTABLECIMIENTO</a:t>
            </a:r>
          </a:p>
          <a:p>
            <a:pPr algn="l" eaLnBrk="1" hangingPunct="1">
              <a:lnSpc>
                <a:spcPct val="90000"/>
              </a:lnSpc>
              <a:defRPr/>
            </a:pPr>
            <a:endParaRPr lang="es-AR" sz="1800" dirty="0" smtClean="0">
              <a:solidFill>
                <a:srgbClr val="FFFF00"/>
              </a:solidFill>
              <a:effectLst>
                <a:outerShdw blurRad="38100" dist="38100" dir="2700000" algn="tl">
                  <a:srgbClr val="000000">
                    <a:alpha val="43137"/>
                  </a:srgbClr>
                </a:outerShdw>
              </a:effectLst>
            </a:endParaRPr>
          </a:p>
          <a:p>
            <a:pPr algn="l" eaLnBrk="1" hangingPunct="1">
              <a:lnSpc>
                <a:spcPct val="90000"/>
              </a:lnSpc>
              <a:defRPr/>
            </a:pPr>
            <a:r>
              <a:rPr lang="es-AR" sz="1800" b="1" dirty="0" smtClean="0">
                <a:solidFill>
                  <a:srgbClr val="66FFFF"/>
                </a:solidFill>
                <a:effectLst>
                  <a:outerShdw blurRad="38100" dist="38100" dir="2700000" algn="tl">
                    <a:srgbClr val="000000">
                      <a:alpha val="43137"/>
                    </a:srgbClr>
                  </a:outerShdw>
                </a:effectLst>
              </a:rPr>
              <a:t>JORNADA HABITUAL DE LA ACTIVIDAD:</a:t>
            </a:r>
          </a:p>
          <a:p>
            <a:pPr algn="l" eaLnBrk="1" hangingPunct="1">
              <a:lnSpc>
                <a:spcPct val="90000"/>
              </a:lnSpc>
              <a:defRPr/>
            </a:pPr>
            <a:r>
              <a:rPr lang="es-AR" sz="1800" dirty="0" smtClean="0">
                <a:solidFill>
                  <a:srgbClr val="FFFF01"/>
                </a:solidFill>
                <a:effectLst>
                  <a:outerShdw blurRad="38100" dist="38100" dir="2700000" algn="tl">
                    <a:srgbClr val="000000">
                      <a:alpha val="43137"/>
                    </a:srgbClr>
                  </a:outerShdw>
                </a:effectLst>
              </a:rPr>
              <a:t>Es la que establece la ley de jornada de trabajo (L.11544) o la que especifiquen los convenios colectivos.</a:t>
            </a:r>
          </a:p>
          <a:p>
            <a:pPr algn="l" eaLnBrk="1" hangingPunct="1">
              <a:lnSpc>
                <a:spcPct val="90000"/>
              </a:lnSpc>
              <a:defRPr/>
            </a:pPr>
            <a:r>
              <a:rPr lang="es-AR" sz="1800" dirty="0" smtClean="0">
                <a:effectLst>
                  <a:outerShdw blurRad="38100" dist="38100" dir="2700000" algn="tl">
                    <a:srgbClr val="000000">
                      <a:alpha val="43137"/>
                    </a:srgbClr>
                  </a:outerShdw>
                </a:effectLst>
              </a:rPr>
              <a:t>- L. 11544 y LCT: 8 horas diarias, 48 horas semanales</a:t>
            </a:r>
          </a:p>
          <a:p>
            <a:pPr algn="l" eaLnBrk="1" hangingPunct="1">
              <a:lnSpc>
                <a:spcPct val="90000"/>
              </a:lnSpc>
              <a:buFontTx/>
              <a:buChar char="-"/>
              <a:defRPr/>
            </a:pPr>
            <a:r>
              <a:rPr lang="es-AR" sz="1800" dirty="0" smtClean="0">
                <a:effectLst>
                  <a:outerShdw blurRad="38100" dist="38100" dir="2700000" algn="tl">
                    <a:srgbClr val="000000">
                      <a:alpha val="43137"/>
                    </a:srgbClr>
                  </a:outerShdw>
                </a:effectLst>
              </a:rPr>
              <a:t> Posibilidad de distribución de horas durante la semana, hasta 9 horas  </a:t>
            </a: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 diarias.</a:t>
            </a:r>
          </a:p>
          <a:p>
            <a:pPr algn="l" eaLnBrk="1" hangingPunct="1">
              <a:lnSpc>
                <a:spcPct val="90000"/>
              </a:lnSpc>
              <a:buFontTx/>
              <a:buNone/>
              <a:defRPr/>
            </a:pPr>
            <a:r>
              <a:rPr lang="es-AR" sz="1800" b="1" dirty="0" smtClean="0">
                <a:solidFill>
                  <a:srgbClr val="66FFFF"/>
                </a:solidFill>
                <a:effectLst>
                  <a:outerShdw blurRad="38100" dist="38100" dir="2700000" algn="tl">
                    <a:srgbClr val="000000">
                      <a:alpha val="43137"/>
                    </a:srgbClr>
                  </a:outerShdw>
                </a:effectLst>
              </a:rPr>
              <a:t>LIMITES LEGALES</a:t>
            </a:r>
          </a:p>
          <a:p>
            <a:pPr algn="l" eaLnBrk="1" hangingPunct="1">
              <a:lnSpc>
                <a:spcPct val="90000"/>
              </a:lnSpc>
              <a:buFontTx/>
              <a:buNone/>
              <a:defRPr/>
            </a:pPr>
            <a:r>
              <a:rPr lang="es-AR" sz="1800" b="1" dirty="0" smtClean="0">
                <a:effectLst>
                  <a:outerShdw blurRad="38100" dist="38100" dir="2700000" algn="tl">
                    <a:srgbClr val="000000">
                      <a:alpha val="43137"/>
                    </a:srgbClr>
                  </a:outerShdw>
                </a:effectLst>
              </a:rPr>
              <a:t>- Si la jornada diaria es de </a:t>
            </a:r>
            <a:r>
              <a:rPr lang="es-AR" sz="1800" b="1" dirty="0" smtClean="0">
                <a:solidFill>
                  <a:srgbClr val="FFFF01"/>
                </a:solidFill>
                <a:effectLst>
                  <a:outerShdw blurRad="38100" dist="38100" dir="2700000" algn="tl">
                    <a:srgbClr val="000000">
                      <a:alpha val="43137"/>
                    </a:srgbClr>
                  </a:outerShdw>
                </a:effectLst>
              </a:rPr>
              <a:t>8 horas</a:t>
            </a:r>
            <a:r>
              <a:rPr lang="es-AR" sz="1800" b="1" dirty="0" smtClean="0">
                <a:effectLst>
                  <a:outerShdw blurRad="38100" dist="38100" dir="2700000" algn="tl">
                    <a:srgbClr val="000000">
                      <a:alpha val="43137"/>
                    </a:srgbClr>
                  </a:outerShdw>
                </a:effectLst>
              </a:rPr>
              <a:t>, el límite deberá ser inferior a</a:t>
            </a:r>
            <a:r>
              <a:rPr lang="es-AR" sz="1800" b="1" dirty="0" smtClean="0">
                <a:solidFill>
                  <a:srgbClr val="FFCC00"/>
                </a:solidFill>
                <a:effectLst>
                  <a:outerShdw blurRad="38100" dist="38100" dir="2700000" algn="tl">
                    <a:srgbClr val="000000">
                      <a:alpha val="43137"/>
                    </a:srgbClr>
                  </a:outerShdw>
                </a:effectLst>
              </a:rPr>
              <a:t> </a:t>
            </a:r>
            <a:r>
              <a:rPr lang="es-AR" sz="1800" b="1" dirty="0" smtClean="0">
                <a:solidFill>
                  <a:srgbClr val="FFFF01"/>
                </a:solidFill>
                <a:effectLst>
                  <a:outerShdw blurRad="38100" dist="38100" dir="2700000" algn="tl">
                    <a:srgbClr val="000000">
                      <a:alpha val="43137"/>
                    </a:srgbClr>
                  </a:outerShdw>
                </a:effectLst>
              </a:rPr>
              <a:t>5,33   </a:t>
            </a:r>
          </a:p>
          <a:p>
            <a:pPr algn="l" eaLnBrk="1" hangingPunct="1">
              <a:lnSpc>
                <a:spcPct val="90000"/>
              </a:lnSpc>
              <a:buFontTx/>
              <a:buNone/>
              <a:defRPr/>
            </a:pPr>
            <a:r>
              <a:rPr lang="es-AR" sz="1800" b="1" dirty="0" smtClean="0">
                <a:solidFill>
                  <a:srgbClr val="FFFF01"/>
                </a:solidFill>
                <a:effectLst>
                  <a:outerShdw blurRad="38100" dist="38100" dir="2700000" algn="tl">
                    <a:srgbClr val="000000">
                      <a:alpha val="43137"/>
                    </a:srgbClr>
                  </a:outerShdw>
                </a:effectLst>
              </a:rPr>
              <a:t>  horas</a:t>
            </a:r>
          </a:p>
          <a:p>
            <a:pPr algn="l" eaLnBrk="1" hangingPunct="1">
              <a:lnSpc>
                <a:spcPct val="90000"/>
              </a:lnSpc>
              <a:buFontTx/>
              <a:buChar char="-"/>
              <a:defRPr/>
            </a:pPr>
            <a:r>
              <a:rPr lang="es-AR" sz="1800" b="1" dirty="0" smtClean="0">
                <a:effectLst>
                  <a:outerShdw blurRad="38100" dist="38100" dir="2700000" algn="tl">
                    <a:srgbClr val="000000">
                      <a:alpha val="43137"/>
                    </a:srgbClr>
                  </a:outerShdw>
                </a:effectLst>
              </a:rPr>
              <a:t> Si la jornada diaria es de </a:t>
            </a:r>
            <a:r>
              <a:rPr lang="es-AR" sz="1800" b="1" dirty="0" smtClean="0">
                <a:solidFill>
                  <a:srgbClr val="FFFF01"/>
                </a:solidFill>
                <a:effectLst>
                  <a:outerShdw blurRad="38100" dist="38100" dir="2700000" algn="tl">
                    <a:srgbClr val="000000">
                      <a:alpha val="43137"/>
                    </a:srgbClr>
                  </a:outerShdw>
                </a:effectLst>
              </a:rPr>
              <a:t>9 horas</a:t>
            </a:r>
            <a:r>
              <a:rPr lang="es-AR" sz="1800" b="1" dirty="0" smtClean="0">
                <a:effectLst>
                  <a:outerShdw blurRad="38100" dist="38100" dir="2700000" algn="tl">
                    <a:srgbClr val="000000">
                      <a:alpha val="43137"/>
                    </a:srgbClr>
                  </a:outerShdw>
                </a:effectLst>
              </a:rPr>
              <a:t>, dicho límite deberá ser inferior a    </a:t>
            </a:r>
          </a:p>
          <a:p>
            <a:pPr algn="l" eaLnBrk="1" hangingPunct="1">
              <a:lnSpc>
                <a:spcPct val="90000"/>
              </a:lnSpc>
              <a:buFontTx/>
              <a:buNone/>
              <a:defRPr/>
            </a:pPr>
            <a:r>
              <a:rPr lang="es-AR" sz="1800" b="1" dirty="0" smtClean="0">
                <a:effectLst>
                  <a:outerShdw blurRad="38100" dist="38100" dir="2700000" algn="tl">
                    <a:srgbClr val="000000">
                      <a:alpha val="43137"/>
                    </a:srgbClr>
                  </a:outerShdw>
                </a:effectLst>
              </a:rPr>
              <a:t>  </a:t>
            </a:r>
            <a:r>
              <a:rPr lang="es-AR" sz="1800" b="1" dirty="0" smtClean="0">
                <a:solidFill>
                  <a:srgbClr val="FFCC00"/>
                </a:solidFill>
                <a:effectLst>
                  <a:outerShdw blurRad="38100" dist="38100" dir="2700000" algn="tl">
                    <a:srgbClr val="000000">
                      <a:alpha val="43137"/>
                    </a:srgbClr>
                  </a:outerShdw>
                </a:effectLst>
              </a:rPr>
              <a:t>6 horas</a:t>
            </a:r>
          </a:p>
          <a:p>
            <a:pPr algn="l" eaLnBrk="1" hangingPunct="1">
              <a:lnSpc>
                <a:spcPct val="90000"/>
              </a:lnSpc>
              <a:defRPr/>
            </a:pPr>
            <a:r>
              <a:rPr lang="es-AR" sz="1800" b="1" dirty="0" smtClean="0">
                <a:effectLst>
                  <a:outerShdw blurRad="38100" dist="38100" dir="2700000" algn="tl">
                    <a:srgbClr val="000000">
                      <a:alpha val="43137"/>
                    </a:srgbClr>
                  </a:outerShdw>
                </a:effectLst>
              </a:rPr>
              <a:t>- La jornada semanal deberá ser inferior a </a:t>
            </a:r>
            <a:r>
              <a:rPr lang="es-AR" sz="1800" b="1" dirty="0" smtClean="0">
                <a:solidFill>
                  <a:srgbClr val="FFFF01"/>
                </a:solidFill>
                <a:effectLst>
                  <a:outerShdw blurRad="38100" dist="38100" dir="2700000" algn="tl">
                    <a:srgbClr val="000000">
                      <a:alpha val="43137"/>
                    </a:srgbClr>
                  </a:outerShdw>
                </a:effectLst>
              </a:rPr>
              <a:t>32 horas</a:t>
            </a:r>
          </a:p>
          <a:p>
            <a:pPr algn="l" eaLnBrk="1" hangingPunct="1">
              <a:lnSpc>
                <a:spcPct val="90000"/>
              </a:lnSpc>
              <a:defRPr/>
            </a:pPr>
            <a:endParaRPr lang="en-US" sz="18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9972976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22531" name="Rectangle 3"/>
          <p:cNvSpPr>
            <a:spLocks noGrp="1" noChangeArrowheads="1"/>
          </p:cNvSpPr>
          <p:nvPr>
            <p:ph type="subTitle" idx="1"/>
          </p:nvPr>
        </p:nvSpPr>
        <p:spPr>
          <a:xfrm>
            <a:off x="685800" y="1371600"/>
            <a:ext cx="7772400" cy="4876800"/>
          </a:xfrm>
          <a:extLst/>
        </p:spPr>
        <p:txBody>
          <a:bodyPr>
            <a:normAutofit lnSpcReduction="10000"/>
          </a:bodyPr>
          <a:lstStyle/>
          <a:p>
            <a:pPr algn="l">
              <a:lnSpc>
                <a:spcPct val="90000"/>
              </a:lnSpc>
              <a:defRPr/>
            </a:pPr>
            <a:r>
              <a:rPr lang="en-US" sz="1800" b="1" dirty="0">
                <a:solidFill>
                  <a:srgbClr val="00FF00"/>
                </a:solidFill>
                <a:effectLst>
                  <a:outerShdw blurRad="38100" dist="38100" dir="2700000" algn="tl">
                    <a:srgbClr val="000000">
                      <a:alpha val="43137"/>
                    </a:srgbClr>
                  </a:outerShdw>
                </a:effectLst>
              </a:rPr>
              <a:t>CONTRATO A TIEMPO PARCIAL</a:t>
            </a:r>
          </a:p>
          <a:p>
            <a:pPr algn="l" eaLnBrk="1" hangingPunct="1">
              <a:lnSpc>
                <a:spcPct val="90000"/>
              </a:lnSpc>
              <a:defRPr/>
            </a:pPr>
            <a:r>
              <a:rPr lang="es-AR" sz="1800" b="1" dirty="0" smtClean="0">
                <a:solidFill>
                  <a:srgbClr val="FFFF01"/>
                </a:solidFill>
                <a:effectLst>
                  <a:outerShdw blurRad="38100" dist="38100" dir="2700000" algn="tl">
                    <a:srgbClr val="000000">
                      <a:alpha val="43137"/>
                    </a:srgbClr>
                  </a:outerShdw>
                </a:effectLst>
              </a:rPr>
              <a:t>JORNADA HABITUAL DE LA ACTIVIDAD Y JORNADA HABITUAL DEL ESTABLECIMIENTO</a:t>
            </a:r>
          </a:p>
          <a:p>
            <a:pPr algn="l" eaLnBrk="1" hangingPunct="1">
              <a:lnSpc>
                <a:spcPct val="90000"/>
              </a:lnSpc>
              <a:defRPr/>
            </a:pPr>
            <a:r>
              <a:rPr lang="es-AR" sz="1800" b="1" dirty="0" smtClean="0">
                <a:solidFill>
                  <a:srgbClr val="00FFCC"/>
                </a:solidFill>
                <a:effectLst>
                  <a:outerShdw blurRad="38100" dist="38100" dir="2700000" algn="tl">
                    <a:srgbClr val="000000">
                      <a:alpha val="43137"/>
                    </a:srgbClr>
                  </a:outerShdw>
                </a:effectLst>
              </a:rPr>
              <a:t>CLASIFICACIÓN DE OTROS CASOS DE JORNADA HABITUAL DE LA ACTIVIDAD</a:t>
            </a:r>
          </a:p>
          <a:p>
            <a:pPr algn="l" eaLnBrk="1" hangingPunct="1">
              <a:lnSpc>
                <a:spcPct val="90000"/>
              </a:lnSpc>
              <a:defRPr/>
            </a:pPr>
            <a:endParaRPr lang="es-AR" sz="1800" b="1" dirty="0" smtClean="0">
              <a:solidFill>
                <a:srgbClr val="FFCC00"/>
              </a:solidFill>
              <a:effectLst>
                <a:outerShdw blurRad="38100" dist="38100" dir="2700000" algn="tl">
                  <a:srgbClr val="000000">
                    <a:alpha val="43137"/>
                  </a:srgbClr>
                </a:outerShdw>
              </a:effectLst>
            </a:endParaRP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1) Por la calidad del SUJETO</a:t>
            </a:r>
          </a:p>
          <a:p>
            <a:pPr algn="l" eaLnBrk="1" hangingPunct="1">
              <a:lnSpc>
                <a:spcPct val="90000"/>
              </a:lnSpc>
              <a:defRPr/>
            </a:pPr>
            <a:r>
              <a:rPr lang="es-AR" sz="1800" b="1" dirty="0" smtClean="0">
                <a:solidFill>
                  <a:srgbClr val="00FF00"/>
                </a:solidFill>
                <a:effectLst>
                  <a:outerShdw blurRad="38100" dist="38100" dir="2700000" algn="tl">
                    <a:srgbClr val="000000">
                      <a:alpha val="43137"/>
                    </a:srgbClr>
                  </a:outerShdw>
                </a:effectLst>
              </a:rPr>
              <a:t>- Trabajo de menores: </a:t>
            </a:r>
            <a:r>
              <a:rPr lang="es-AR" sz="1800" dirty="0" smtClean="0">
                <a:effectLst>
                  <a:outerShdw blurRad="38100" dist="38100" dir="2700000" algn="tl">
                    <a:srgbClr val="000000">
                      <a:alpha val="43137"/>
                    </a:srgbClr>
                  </a:outerShdw>
                </a:effectLst>
              </a:rPr>
              <a:t>6 horas diarias y 36 horas semanales</a:t>
            </a:r>
          </a:p>
          <a:p>
            <a:pPr algn="l" eaLnBrk="1" hangingPunct="1">
              <a:lnSpc>
                <a:spcPct val="90000"/>
              </a:lnSpc>
              <a:defRPr/>
            </a:pPr>
            <a:r>
              <a:rPr lang="es-AR" sz="1800" b="1" dirty="0" smtClean="0">
                <a:solidFill>
                  <a:srgbClr val="00FF00"/>
                </a:solidFill>
                <a:effectLst>
                  <a:outerShdw blurRad="38100" dist="38100" dir="2700000" algn="tl">
                    <a:srgbClr val="000000">
                      <a:alpha val="43137"/>
                    </a:srgbClr>
                  </a:outerShdw>
                </a:effectLst>
              </a:rPr>
              <a:t>  T. Parcial: </a:t>
            </a:r>
            <a:r>
              <a:rPr lang="es-AR" sz="1800" dirty="0" smtClean="0">
                <a:effectLst>
                  <a:outerShdw blurRad="38100" dist="38100" dir="2700000" algn="tl">
                    <a:srgbClr val="000000">
                      <a:alpha val="43137"/>
                    </a:srgbClr>
                  </a:outerShdw>
                </a:effectLst>
              </a:rPr>
              <a:t>Menos de 4 horas diarias o menos de 24 horas semanales</a:t>
            </a:r>
          </a:p>
          <a:p>
            <a:pPr algn="l" eaLnBrk="1" hangingPunct="1">
              <a:lnSpc>
                <a:spcPct val="90000"/>
              </a:lnSpc>
              <a:defRPr/>
            </a:pPr>
            <a:endParaRPr lang="es-AR" sz="1800" b="1" dirty="0" smtClean="0">
              <a:effectLst>
                <a:outerShdw blurRad="38100" dist="38100" dir="2700000" algn="tl">
                  <a:srgbClr val="000000">
                    <a:alpha val="43137"/>
                  </a:srgbClr>
                </a:outerShdw>
              </a:effectLst>
            </a:endParaRPr>
          </a:p>
          <a:p>
            <a:pPr algn="l" eaLnBrk="1" hangingPunct="1">
              <a:lnSpc>
                <a:spcPct val="90000"/>
              </a:lnSpc>
              <a:defRPr/>
            </a:pPr>
            <a:r>
              <a:rPr lang="es-AR" sz="1800" b="1" dirty="0" smtClean="0">
                <a:solidFill>
                  <a:srgbClr val="FFFF00"/>
                </a:solidFill>
                <a:effectLst>
                  <a:outerShdw blurRad="38100" dist="38100" dir="2700000" algn="tl">
                    <a:srgbClr val="000000">
                      <a:alpha val="43137"/>
                    </a:srgbClr>
                  </a:outerShdw>
                </a:effectLst>
              </a:rPr>
              <a:t>2) Por el HORARIO de la actividad</a:t>
            </a:r>
          </a:p>
          <a:p>
            <a:pPr algn="l" eaLnBrk="1" hangingPunct="1">
              <a:lnSpc>
                <a:spcPct val="90000"/>
              </a:lnSpc>
              <a:buFontTx/>
              <a:buChar char="-"/>
              <a:defRPr/>
            </a:pPr>
            <a:r>
              <a:rPr lang="es-AR" sz="1800" b="1" dirty="0" smtClean="0">
                <a:solidFill>
                  <a:srgbClr val="00FF00"/>
                </a:solidFill>
                <a:effectLst>
                  <a:outerShdw blurRad="38100" dist="38100" dir="2700000" algn="tl">
                    <a:srgbClr val="000000">
                      <a:alpha val="43137"/>
                    </a:srgbClr>
                  </a:outerShdw>
                </a:effectLst>
              </a:rPr>
              <a:t> Jornada nocturna: </a:t>
            </a:r>
            <a:r>
              <a:rPr lang="es-AR" sz="1800" dirty="0" smtClean="0">
                <a:effectLst>
                  <a:outerShdw blurRad="38100" dist="38100" dir="2700000" algn="tl">
                    <a:srgbClr val="000000">
                      <a:alpha val="43137"/>
                    </a:srgbClr>
                  </a:outerShdw>
                </a:effectLst>
              </a:rPr>
              <a:t>7 horas diarias y 42 horas semanales</a:t>
            </a:r>
          </a:p>
          <a:p>
            <a:pPr algn="l" eaLnBrk="1" hangingPunct="1">
              <a:lnSpc>
                <a:spcPct val="90000"/>
              </a:lnSpc>
              <a:buFontTx/>
              <a:buNone/>
              <a:defRPr/>
            </a:pPr>
            <a:r>
              <a:rPr lang="es-AR" sz="1800" b="1" dirty="0" smtClean="0">
                <a:solidFill>
                  <a:srgbClr val="00FF00"/>
                </a:solidFill>
                <a:effectLst>
                  <a:outerShdw blurRad="38100" dist="38100" dir="2700000" algn="tl">
                    <a:srgbClr val="000000">
                      <a:alpha val="43137"/>
                    </a:srgbClr>
                  </a:outerShdw>
                </a:effectLst>
              </a:rPr>
              <a:t>  T. Parcial:  </a:t>
            </a:r>
            <a:r>
              <a:rPr lang="es-AR" sz="1800" dirty="0" smtClean="0">
                <a:effectLst>
                  <a:outerShdw blurRad="38100" dist="38100" dir="2700000" algn="tl">
                    <a:srgbClr val="000000">
                      <a:alpha val="43137"/>
                    </a:srgbClr>
                  </a:outerShdw>
                </a:effectLst>
              </a:rPr>
              <a:t>Menos de 4,66 horas diarias o menos de 28 horas semanales</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b="1" dirty="0" smtClean="0">
                <a:solidFill>
                  <a:srgbClr val="FFFF00"/>
                </a:solidFill>
                <a:effectLst>
                  <a:outerShdw blurRad="38100" dist="38100" dir="2700000" algn="tl">
                    <a:srgbClr val="000000">
                      <a:alpha val="43137"/>
                    </a:srgbClr>
                  </a:outerShdw>
                </a:effectLst>
              </a:rPr>
              <a:t>3) Por la INDOLE de las tareas</a:t>
            </a:r>
          </a:p>
          <a:p>
            <a:pPr algn="l" eaLnBrk="1" hangingPunct="1">
              <a:lnSpc>
                <a:spcPct val="90000"/>
              </a:lnSpc>
              <a:buFontTx/>
              <a:buChar char="-"/>
              <a:defRPr/>
            </a:pPr>
            <a:r>
              <a:rPr lang="es-AR" sz="1800" b="1" dirty="0" smtClean="0">
                <a:solidFill>
                  <a:srgbClr val="00FF00"/>
                </a:solidFill>
                <a:effectLst>
                  <a:outerShdw blurRad="38100" dist="38100" dir="2700000" algn="tl">
                    <a:srgbClr val="000000">
                      <a:alpha val="43137"/>
                    </a:srgbClr>
                  </a:outerShdw>
                </a:effectLst>
              </a:rPr>
              <a:t>Trabajo insalubre: </a:t>
            </a:r>
            <a:r>
              <a:rPr lang="es-AR" sz="1800" dirty="0" smtClean="0">
                <a:effectLst>
                  <a:outerShdw blurRad="38100" dist="38100" dir="2700000" algn="tl">
                    <a:srgbClr val="000000">
                      <a:alpha val="43137"/>
                    </a:srgbClr>
                  </a:outerShdw>
                </a:effectLst>
              </a:rPr>
              <a:t>6 horas diarias y 36 horas semanales</a:t>
            </a:r>
          </a:p>
          <a:p>
            <a:pPr algn="l" eaLnBrk="1" hangingPunct="1">
              <a:lnSpc>
                <a:spcPct val="90000"/>
              </a:lnSpc>
              <a:buFontTx/>
              <a:buNone/>
              <a:defRPr/>
            </a:pPr>
            <a:r>
              <a:rPr lang="es-AR" sz="1800" b="1" dirty="0" smtClean="0">
                <a:solidFill>
                  <a:srgbClr val="00FF00"/>
                </a:solidFill>
                <a:effectLst>
                  <a:outerShdw blurRad="38100" dist="38100" dir="2700000" algn="tl">
                    <a:srgbClr val="000000">
                      <a:alpha val="43137"/>
                    </a:srgbClr>
                  </a:outerShdw>
                </a:effectLst>
              </a:rPr>
              <a:t> T. Parcial: </a:t>
            </a:r>
            <a:r>
              <a:rPr lang="es-AR" sz="1800" dirty="0" smtClean="0">
                <a:effectLst>
                  <a:outerShdw blurRad="38100" dist="38100" dir="2700000" algn="tl">
                    <a:srgbClr val="000000">
                      <a:alpha val="43137"/>
                    </a:srgbClr>
                  </a:outerShdw>
                </a:effectLst>
              </a:rPr>
              <a:t>Menos de 4 horas diarias o menos de 24 horas semanales</a:t>
            </a: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1945544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29699" name="Rectangle 3"/>
          <p:cNvSpPr>
            <a:spLocks noGrp="1" noChangeArrowheads="1"/>
          </p:cNvSpPr>
          <p:nvPr>
            <p:ph type="subTitle" idx="1"/>
          </p:nvPr>
        </p:nvSpPr>
        <p:spPr>
          <a:xfrm>
            <a:off x="685800" y="1371600"/>
            <a:ext cx="7772400" cy="4876800"/>
          </a:xfrm>
          <a:extLst/>
        </p:spPr>
        <p:txBody>
          <a:bodyPr/>
          <a:lstStyle/>
          <a:p>
            <a:pPr algn="l">
              <a:defRPr/>
            </a:pPr>
            <a:r>
              <a:rPr lang="en-US" sz="1800" b="1" dirty="0">
                <a:solidFill>
                  <a:srgbClr val="00FF00"/>
                </a:solidFill>
                <a:effectLst>
                  <a:outerShdw blurRad="38100" dist="38100" dir="2700000" algn="tl">
                    <a:srgbClr val="000000">
                      <a:alpha val="43137"/>
                    </a:srgbClr>
                  </a:outerShdw>
                </a:effectLst>
              </a:rPr>
              <a:t>CONTRATO A TIEMPO PARCIAL</a:t>
            </a:r>
          </a:p>
          <a:p>
            <a:pPr algn="l" eaLnBrk="1" hangingPunct="1">
              <a:defRPr/>
            </a:pPr>
            <a:r>
              <a:rPr lang="es-AR" sz="1800" b="1" dirty="0" smtClean="0">
                <a:solidFill>
                  <a:srgbClr val="FFFF00"/>
                </a:solidFill>
                <a:effectLst>
                  <a:outerShdw blurRad="38100" dist="38100" dir="2700000" algn="tl">
                    <a:srgbClr val="000000">
                      <a:alpha val="43137"/>
                    </a:srgbClr>
                  </a:outerShdw>
                </a:effectLst>
              </a:rPr>
              <a:t>TRATAMIENTO DE LA REMUNERACIÓN</a:t>
            </a:r>
          </a:p>
          <a:p>
            <a:pPr algn="l" eaLnBrk="1" hangingPunct="1">
              <a:defRPr/>
            </a:pPr>
            <a:r>
              <a:rPr lang="es-AR" sz="1800" b="1" dirty="0" smtClean="0">
                <a:solidFill>
                  <a:srgbClr val="00FFCC"/>
                </a:solidFill>
                <a:effectLst>
                  <a:outerShdw blurRad="38100" dist="38100" dir="2700000" algn="tl">
                    <a:srgbClr val="000000">
                      <a:alpha val="43137"/>
                    </a:srgbClr>
                  </a:outerShdw>
                </a:effectLst>
              </a:rPr>
              <a:t>HORAS SUPLEMENTARIAS Y HORAS EXTRAORDINARIAS</a:t>
            </a:r>
          </a:p>
          <a:p>
            <a:pPr algn="l" eaLnBrk="1" hangingPunct="1">
              <a:buFontTx/>
              <a:buNone/>
              <a:defRPr/>
            </a:pPr>
            <a:endParaRPr lang="es-AR" sz="1800" dirty="0" smtClean="0">
              <a:effectLst>
                <a:outerShdw blurRad="38100" dist="38100" dir="2700000" algn="tl">
                  <a:srgbClr val="000000">
                    <a:alpha val="43137"/>
                  </a:srgbClr>
                </a:outerShdw>
              </a:effectLst>
            </a:endParaRPr>
          </a:p>
          <a:p>
            <a:pPr algn="l" eaLnBrk="1" hangingPunct="1">
              <a:buFontTx/>
              <a:buNone/>
              <a:defRPr/>
            </a:pPr>
            <a:r>
              <a:rPr lang="es-AR" sz="1800" dirty="0" smtClean="0">
                <a:effectLst>
                  <a:outerShdw blurRad="38100" dist="38100" dir="2700000" algn="tl">
                    <a:srgbClr val="000000">
                      <a:alpha val="43137"/>
                    </a:srgbClr>
                  </a:outerShdw>
                </a:effectLst>
              </a:rPr>
              <a:t>El apartado 2</a:t>
            </a:r>
            <a:r>
              <a:rPr lang="es-AR" sz="1800" b="1" dirty="0" smtClean="0">
                <a:solidFill>
                  <a:srgbClr val="FFFF01"/>
                </a:solidFill>
                <a:effectLst>
                  <a:outerShdw blurRad="38100" dist="38100" dir="2700000" algn="tl">
                    <a:srgbClr val="000000">
                      <a:alpha val="43137"/>
                    </a:srgbClr>
                  </a:outerShdw>
                </a:effectLst>
              </a:rPr>
              <a:t> </a:t>
            </a:r>
            <a:r>
              <a:rPr lang="es-AR" sz="1800" b="1" dirty="0" err="1" smtClean="0">
                <a:solidFill>
                  <a:srgbClr val="FFFF01"/>
                </a:solidFill>
                <a:effectLst>
                  <a:outerShdw blurRad="38100" dist="38100" dir="2700000" algn="tl">
                    <a:srgbClr val="000000">
                      <a:alpha val="43137"/>
                    </a:srgbClr>
                  </a:outerShdw>
                </a:effectLst>
              </a:rPr>
              <a:t>prohibe</a:t>
            </a:r>
            <a:r>
              <a:rPr lang="es-AR" sz="1800" b="1" dirty="0" smtClean="0">
                <a:solidFill>
                  <a:srgbClr val="FFFF01"/>
                </a:solidFill>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la realización de horas suplementarias o extraordinarias.</a:t>
            </a:r>
          </a:p>
          <a:p>
            <a:pPr algn="l" eaLnBrk="1" hangingPunct="1">
              <a:buFontTx/>
              <a:buNone/>
              <a:defRPr/>
            </a:pPr>
            <a:endParaRPr lang="es-AR"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29246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TRABAJO DISCONTINUO – CONTRATO A TIEMPO PARCIAL</a:t>
            </a:r>
          </a:p>
          <a:p>
            <a:pPr algn="l"/>
            <a:endParaRPr lang="es-AR" sz="1800" b="1" dirty="0" smtClean="0">
              <a:solidFill>
                <a:srgbClr val="00FF99"/>
              </a:solidFill>
              <a:effectLst>
                <a:outerShdw blurRad="38100" dist="38100" dir="2700000" algn="tl">
                  <a:srgbClr val="000000">
                    <a:alpha val="43137"/>
                  </a:srgbClr>
                </a:outerShdw>
              </a:effectLst>
            </a:endParaRPr>
          </a:p>
          <a:p>
            <a:pPr algn="l"/>
            <a:r>
              <a:rPr lang="es-AR" sz="1800" b="1" dirty="0" smtClean="0">
                <a:solidFill>
                  <a:srgbClr val="00FF99"/>
                </a:solidFill>
                <a:effectLst>
                  <a:outerShdw blurRad="38100" dist="38100" dir="2700000" algn="tl">
                    <a:srgbClr val="000000">
                      <a:alpha val="43137"/>
                    </a:srgbClr>
                  </a:outerShdw>
                </a:effectLst>
              </a:rPr>
              <a:t>Tercero</a:t>
            </a:r>
            <a:r>
              <a:rPr lang="es-AR" sz="1800" b="1" dirty="0">
                <a:solidFill>
                  <a:srgbClr val="00FF99"/>
                </a:solidFill>
                <a:effectLst>
                  <a:outerShdw blurRad="38100" dist="38100" dir="2700000" algn="tl">
                    <a:srgbClr val="000000">
                      <a:alpha val="43137"/>
                    </a:srgbClr>
                  </a:outerShdw>
                </a:effectLst>
              </a:rPr>
              <a:t>:</a:t>
            </a:r>
          </a:p>
          <a:p>
            <a:pPr algn="l"/>
            <a:r>
              <a:rPr lang="es-AR" sz="1800" dirty="0">
                <a:effectLst>
                  <a:outerShdw blurRad="38100" dist="38100" dir="2700000" algn="tl">
                    <a:srgbClr val="000000">
                      <a:alpha val="43137"/>
                    </a:srgbClr>
                  </a:outerShdw>
                </a:effectLst>
              </a:rPr>
              <a:t>Para el caso de trabajadores que laboren en </a:t>
            </a:r>
            <a:r>
              <a:rPr lang="es-AR" sz="1800" b="1" dirty="0">
                <a:solidFill>
                  <a:srgbClr val="FFFF00"/>
                </a:solidFill>
                <a:effectLst>
                  <a:outerShdw blurRad="38100" dist="38100" dir="2700000" algn="tl">
                    <a:srgbClr val="000000">
                      <a:alpha val="43137"/>
                    </a:srgbClr>
                  </a:outerShdw>
                </a:effectLst>
              </a:rPr>
              <a:t>tarea discontinua o a tiempo parcial </a:t>
            </a:r>
            <a:r>
              <a:rPr lang="es-AR" sz="1800" dirty="0">
                <a:effectLst>
                  <a:outerShdw blurRad="38100" dist="38100" dir="2700000" algn="tl">
                    <a:srgbClr val="000000">
                      <a:alpha val="43137"/>
                    </a:srgbClr>
                  </a:outerShdw>
                </a:effectLst>
              </a:rPr>
              <a:t>o bajo el régimen de jornada reducida, legal o convencional, tanto </a:t>
            </a:r>
            <a:r>
              <a:rPr lang="es-AR" sz="1800" dirty="0">
                <a:solidFill>
                  <a:srgbClr val="FF9900"/>
                </a:solidFill>
                <a:effectLst>
                  <a:outerShdw blurRad="38100" dist="38100" dir="2700000" algn="tl">
                    <a:srgbClr val="000000">
                      <a:alpha val="43137"/>
                    </a:srgbClr>
                  </a:outerShdw>
                </a:effectLst>
              </a:rPr>
              <a:t>la asignación extraordinaria por única vez como el incremento salarial pactado </a:t>
            </a:r>
            <a:r>
              <a:rPr lang="es-AR" sz="1800" b="1" dirty="0">
                <a:solidFill>
                  <a:srgbClr val="00FFCC"/>
                </a:solidFill>
                <a:effectLst>
                  <a:outerShdw blurRad="38100" dist="38100" dir="2700000" algn="tl">
                    <a:srgbClr val="000000">
                      <a:alpha val="43137"/>
                    </a:srgbClr>
                  </a:outerShdw>
                </a:effectLst>
              </a:rPr>
              <a:t>serán proporcionales a la jornada laboral cumplida.</a:t>
            </a:r>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11152927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p>
        </p:txBody>
      </p:sp>
      <p:sp>
        <p:nvSpPr>
          <p:cNvPr id="60419" name="Rectangle 3"/>
          <p:cNvSpPr>
            <a:spLocks noGrp="1" noChangeArrowheads="1"/>
          </p:cNvSpPr>
          <p:nvPr>
            <p:ph type="subTitle" idx="1"/>
          </p:nvPr>
        </p:nvSpPr>
        <p:spPr>
          <a:xfrm>
            <a:off x="685800" y="1371600"/>
            <a:ext cx="7772400" cy="4876800"/>
          </a:xfrm>
          <a:extLst/>
        </p:spPr>
        <p:txBody>
          <a:bodyPr>
            <a:normAutofit/>
          </a:bodyPr>
          <a:lstStyle/>
          <a:p>
            <a:pPr algn="l">
              <a:lnSpc>
                <a:spcPct val="90000"/>
              </a:lnSpc>
              <a:defRPr/>
            </a:pPr>
            <a:r>
              <a:rPr lang="en-US" sz="1800" b="1" dirty="0">
                <a:solidFill>
                  <a:srgbClr val="00FF00"/>
                </a:solidFill>
                <a:effectLst>
                  <a:outerShdw blurRad="38100" dist="38100" dir="2700000" algn="tl">
                    <a:srgbClr val="000000">
                      <a:alpha val="43137"/>
                    </a:srgbClr>
                  </a:outerShdw>
                </a:effectLst>
              </a:rPr>
              <a:t>CONTRATO A TIEMPO PARCIAL</a:t>
            </a:r>
          </a:p>
          <a:p>
            <a:pPr algn="l" eaLnBrk="1" hangingPunct="1">
              <a:lnSpc>
                <a:spcPct val="90000"/>
              </a:lnSpc>
              <a:defRPr/>
            </a:pPr>
            <a:r>
              <a:rPr lang="es-AR" sz="1800" b="1" dirty="0" smtClean="0">
                <a:solidFill>
                  <a:srgbClr val="FFFF01"/>
                </a:solidFill>
                <a:effectLst>
                  <a:outerShdw blurRad="38100" dist="38100" dir="2700000" algn="tl">
                    <a:srgbClr val="000000">
                      <a:alpha val="43137"/>
                    </a:srgbClr>
                  </a:outerShdw>
                </a:effectLst>
              </a:rPr>
              <a:t>TRATAMIENTO DE LA REMUNERACIÓN</a:t>
            </a:r>
          </a:p>
          <a:p>
            <a:pPr algn="l" eaLnBrk="1" hangingPunct="1">
              <a:lnSpc>
                <a:spcPct val="90000"/>
              </a:lnSpc>
              <a:defRPr/>
            </a:pPr>
            <a:r>
              <a:rPr lang="es-AR" sz="1800" b="1" dirty="0" smtClean="0">
                <a:solidFill>
                  <a:srgbClr val="FFCC00"/>
                </a:solidFill>
                <a:effectLst>
                  <a:outerShdw blurRad="38100" dist="38100" dir="2700000" algn="tl">
                    <a:srgbClr val="000000">
                      <a:alpha val="43137"/>
                    </a:srgbClr>
                  </a:outerShdw>
                </a:effectLst>
              </a:rPr>
              <a:t>HORAS SUPLEMENTARIAS Y HORAS EXTRAORDINARIAS</a:t>
            </a:r>
          </a:p>
          <a:p>
            <a:pPr algn="l" eaLnBrk="1" hangingPunct="1">
              <a:lnSpc>
                <a:spcPct val="90000"/>
              </a:lnSpc>
              <a:buFontTx/>
              <a:buNone/>
              <a:defRPr/>
            </a:pPr>
            <a:r>
              <a:rPr lang="es-AR" sz="1800" b="1" dirty="0" smtClean="0">
                <a:solidFill>
                  <a:srgbClr val="FFFF00"/>
                </a:solidFill>
                <a:effectLst>
                  <a:outerShdw blurRad="38100" dist="38100" dir="2700000" algn="tl">
                    <a:srgbClr val="000000">
                      <a:alpha val="43137"/>
                    </a:srgbClr>
                  </a:outerShdw>
                </a:effectLst>
              </a:rPr>
              <a:t>Contrato a tiempo parcial</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Quedan exceptuados los casos del artículo 89 LCT: </a:t>
            </a:r>
          </a:p>
          <a:p>
            <a:pPr algn="l" eaLnBrk="1" hangingPunct="1">
              <a:lnSpc>
                <a:spcPct val="90000"/>
              </a:lnSpc>
              <a:buFontTx/>
              <a:buNone/>
              <a:defRPr/>
            </a:pPr>
            <a:r>
              <a:rPr lang="es-AR" sz="1800" i="1" dirty="0" smtClean="0">
                <a:effectLst>
                  <a:outerShdw blurRad="38100" dist="38100" dir="2700000" algn="tl">
                    <a:srgbClr val="000000">
                      <a:alpha val="43137"/>
                    </a:srgbClr>
                  </a:outerShdw>
                </a:effectLst>
              </a:rPr>
              <a:t>“El trabajador estará obligado a prestar los auxilios que se requieran en caso de peligro grave o inminente para las personas o para las cosas incorporadas a la empresa.”</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Char char="-"/>
              <a:defRPr/>
            </a:pPr>
            <a:r>
              <a:rPr lang="es-AR" sz="1800" b="1" dirty="0" smtClean="0">
                <a:solidFill>
                  <a:srgbClr val="FFFF00"/>
                </a:solidFill>
                <a:effectLst>
                  <a:outerShdw blurRad="38100" dist="38100" dir="2700000" algn="tl">
                    <a:srgbClr val="000000">
                      <a:alpha val="43137"/>
                    </a:srgbClr>
                  </a:outerShdw>
                </a:effectLst>
              </a:rPr>
              <a:t>Sanción: </a:t>
            </a:r>
          </a:p>
          <a:p>
            <a:pPr algn="l" eaLnBrk="1" hangingPunct="1">
              <a:lnSpc>
                <a:spcPct val="90000"/>
              </a:lnSpc>
              <a:buFontTx/>
              <a:buNone/>
              <a:defRPr/>
            </a:pPr>
            <a:r>
              <a:rPr lang="en-US" sz="1800" dirty="0" smtClean="0">
                <a:effectLst>
                  <a:outerShdw blurRad="38100" dist="38100" dir="2700000" algn="tl">
                    <a:srgbClr val="000000">
                      <a:alpha val="43137"/>
                    </a:srgbClr>
                  </a:outerShdw>
                </a:effectLst>
              </a:rPr>
              <a:t>La </a:t>
            </a:r>
            <a:r>
              <a:rPr lang="en-US" sz="1800" dirty="0" err="1" smtClean="0">
                <a:effectLst>
                  <a:outerShdw blurRad="38100" dist="38100" dir="2700000" algn="tl">
                    <a:srgbClr val="000000">
                      <a:alpha val="43137"/>
                    </a:srgbClr>
                  </a:outerShdw>
                </a:effectLst>
              </a:rPr>
              <a:t>violación</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límite</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jornada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establecido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para</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contrato</a:t>
            </a:r>
            <a:r>
              <a:rPr lang="en-US" sz="1800" dirty="0" smtClean="0">
                <a:effectLst>
                  <a:outerShdw blurRad="38100" dist="38100" dir="2700000" algn="tl">
                    <a:srgbClr val="000000">
                      <a:alpha val="43137"/>
                    </a:srgbClr>
                  </a:outerShdw>
                </a:effectLst>
              </a:rPr>
              <a:t> a </a:t>
            </a:r>
            <a:r>
              <a:rPr lang="en-US" sz="1800" dirty="0" err="1" smtClean="0">
                <a:effectLst>
                  <a:outerShdw blurRad="38100" dist="38100" dir="2700000" algn="tl">
                    <a:srgbClr val="000000">
                      <a:alpha val="43137"/>
                    </a:srgbClr>
                  </a:outerShdw>
                </a:effectLst>
              </a:rPr>
              <a:t>tiempo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parcial</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generará</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obligación</a:t>
            </a:r>
            <a:r>
              <a:rPr lang="en-US" sz="1800" dirty="0" smtClean="0">
                <a:effectLst>
                  <a:outerShdw blurRad="38100" dist="38100" dir="2700000" algn="tl">
                    <a:srgbClr val="000000">
                      <a:alpha val="43137"/>
                    </a:srgbClr>
                  </a:outerShdw>
                </a:effectLst>
              </a:rPr>
              <a:t> del </a:t>
            </a:r>
            <a:r>
              <a:rPr lang="en-US" sz="1800" dirty="0" err="1" smtClean="0">
                <a:effectLst>
                  <a:outerShdw blurRad="38100" dist="38100" dir="2700000" algn="tl">
                    <a:srgbClr val="000000">
                      <a:alpha val="43137"/>
                    </a:srgbClr>
                  </a:outerShdw>
                </a:effectLst>
              </a:rPr>
              <a:t>empleador</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abonar</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salario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correspondiente</a:t>
            </a:r>
            <a:r>
              <a:rPr lang="en-US" sz="1800" dirty="0" smtClean="0">
                <a:effectLst>
                  <a:outerShdw blurRad="38100" dist="38100" dir="2700000" algn="tl">
                    <a:srgbClr val="000000">
                      <a:alpha val="43137"/>
                    </a:srgbClr>
                  </a:outerShdw>
                </a:effectLst>
              </a:rPr>
              <a:t> a </a:t>
            </a:r>
            <a:r>
              <a:rPr lang="en-US" sz="1800" b="1" dirty="0" smtClean="0">
                <a:solidFill>
                  <a:srgbClr val="FFFF01"/>
                </a:solidFill>
                <a:effectLst>
                  <a:outerShdw blurRad="38100" dist="38100" dir="2700000" algn="tl">
                    <a:srgbClr val="000000">
                      <a:alpha val="43137"/>
                    </a:srgbClr>
                  </a:outerShdw>
                </a:effectLst>
              </a:rPr>
              <a:t>la </a:t>
            </a:r>
            <a:r>
              <a:rPr lang="en-US" sz="1800" b="1" dirty="0" err="1" smtClean="0">
                <a:solidFill>
                  <a:srgbClr val="FFFF01"/>
                </a:solidFill>
                <a:effectLst>
                  <a:outerShdw blurRad="38100" dist="38100" dir="2700000" algn="tl">
                    <a:srgbClr val="000000">
                      <a:alpha val="43137"/>
                    </a:srgbClr>
                  </a:outerShdw>
                </a:effectLst>
              </a:rPr>
              <a:t>jornada</a:t>
            </a:r>
            <a:r>
              <a:rPr lang="en-US" sz="1800" b="1" dirty="0" smtClean="0">
                <a:solidFill>
                  <a:srgbClr val="FFFF01"/>
                </a:solidFill>
                <a:effectLst>
                  <a:outerShdw blurRad="38100" dist="38100" dir="2700000" algn="tl">
                    <a:srgbClr val="000000">
                      <a:alpha val="43137"/>
                    </a:srgbClr>
                  </a:outerShdw>
                </a:effectLst>
              </a:rPr>
              <a:t> </a:t>
            </a:r>
            <a:r>
              <a:rPr lang="en-US" sz="1800" b="1" dirty="0" err="1" smtClean="0">
                <a:solidFill>
                  <a:srgbClr val="FFFF01"/>
                </a:solidFill>
                <a:effectLst>
                  <a:outerShdw blurRad="38100" dist="38100" dir="2700000" algn="tl">
                    <a:srgbClr val="000000">
                      <a:alpha val="43137"/>
                    </a:srgbClr>
                  </a:outerShdw>
                </a:effectLst>
              </a:rPr>
              <a:t>completa</a:t>
            </a:r>
            <a:r>
              <a:rPr lang="en-US" sz="1800" b="1" dirty="0" smtClean="0">
                <a:solidFill>
                  <a:srgbClr val="FFFF01"/>
                </a:solidFill>
                <a:effectLst>
                  <a:outerShdw blurRad="38100" dist="38100" dir="2700000" algn="tl">
                    <a:srgbClr val="000000">
                      <a:alpha val="43137"/>
                    </a:srgbClr>
                  </a:outerShdw>
                </a:effectLst>
              </a:rPr>
              <a:t> </a:t>
            </a:r>
            <a:r>
              <a:rPr lang="en-US" sz="1800" b="1" dirty="0" err="1" smtClean="0">
                <a:solidFill>
                  <a:srgbClr val="FFFF01"/>
                </a:solidFill>
                <a:effectLst>
                  <a:outerShdw blurRad="38100" dist="38100" dir="2700000" algn="tl">
                    <a:srgbClr val="000000">
                      <a:alpha val="43137"/>
                    </a:srgbClr>
                  </a:outerShdw>
                </a:effectLst>
              </a:rPr>
              <a:t>para</a:t>
            </a:r>
            <a:r>
              <a:rPr lang="en-US" sz="1800" b="1" dirty="0" smtClean="0">
                <a:solidFill>
                  <a:srgbClr val="FFFF01"/>
                </a:solidFill>
                <a:effectLst>
                  <a:outerShdw blurRad="38100" dist="38100" dir="2700000" algn="tl">
                    <a:srgbClr val="000000">
                      <a:alpha val="43137"/>
                    </a:srgbClr>
                  </a:outerShdw>
                </a:effectLst>
              </a:rPr>
              <a:t> el </a:t>
            </a:r>
            <a:r>
              <a:rPr lang="en-US" sz="1800" b="1" dirty="0" err="1" smtClean="0">
                <a:solidFill>
                  <a:srgbClr val="FFFF01"/>
                </a:solidFill>
                <a:effectLst>
                  <a:outerShdw blurRad="38100" dist="38100" dir="2700000" algn="tl">
                    <a:srgbClr val="000000">
                      <a:alpha val="43137"/>
                    </a:srgbClr>
                  </a:outerShdw>
                </a:effectLst>
              </a:rPr>
              <a:t>mes</a:t>
            </a:r>
            <a:r>
              <a:rPr lang="en-US" sz="1800" b="1" dirty="0" smtClean="0">
                <a:solidFill>
                  <a:srgbClr val="FFFF01"/>
                </a:solidFill>
                <a:effectLst>
                  <a:outerShdw blurRad="38100" dist="38100" dir="2700000" algn="tl">
                    <a:srgbClr val="000000">
                      <a:alpha val="43137"/>
                    </a:srgbClr>
                  </a:outerShdw>
                </a:effectLst>
              </a:rPr>
              <a:t> en </a:t>
            </a:r>
            <a:r>
              <a:rPr lang="en-US" sz="1800" b="1" dirty="0" err="1" smtClean="0">
                <a:solidFill>
                  <a:srgbClr val="FFFF01"/>
                </a:solidFill>
                <a:effectLst>
                  <a:outerShdw blurRad="38100" dist="38100" dir="2700000" algn="tl">
                    <a:srgbClr val="000000">
                      <a:alpha val="43137"/>
                    </a:srgbClr>
                  </a:outerShdw>
                </a:effectLst>
              </a:rPr>
              <a:t>que</a:t>
            </a:r>
            <a:r>
              <a:rPr lang="en-US" sz="1800" b="1" dirty="0" smtClean="0">
                <a:solidFill>
                  <a:srgbClr val="FFFF01"/>
                </a:solidFill>
                <a:effectLst>
                  <a:outerShdw blurRad="38100" dist="38100" dir="2700000" algn="tl">
                    <a:srgbClr val="000000">
                      <a:alpha val="43137"/>
                    </a:srgbClr>
                  </a:outerShdw>
                </a:effectLst>
              </a:rPr>
              <a:t> se </a:t>
            </a:r>
            <a:r>
              <a:rPr lang="en-US" sz="1800" b="1" dirty="0" err="1" smtClean="0">
                <a:solidFill>
                  <a:srgbClr val="FFFF01"/>
                </a:solidFill>
                <a:effectLst>
                  <a:outerShdw blurRad="38100" dist="38100" dir="2700000" algn="tl">
                    <a:srgbClr val="000000">
                      <a:alpha val="43137"/>
                    </a:srgbClr>
                  </a:outerShdw>
                </a:effectLst>
              </a:rPr>
              <a:t>hubiere</a:t>
            </a:r>
            <a:r>
              <a:rPr lang="en-US" sz="1800" b="1" dirty="0" smtClean="0">
                <a:solidFill>
                  <a:srgbClr val="FFFF01"/>
                </a:solidFill>
                <a:effectLst>
                  <a:outerShdw blurRad="38100" dist="38100" dir="2700000" algn="tl">
                    <a:srgbClr val="000000">
                      <a:alpha val="43137"/>
                    </a:srgbClr>
                  </a:outerShdw>
                </a:effectLst>
              </a:rPr>
              <a:t> </a:t>
            </a:r>
            <a:r>
              <a:rPr lang="en-US" sz="1800" b="1" dirty="0" err="1" smtClean="0">
                <a:solidFill>
                  <a:srgbClr val="FFFF01"/>
                </a:solidFill>
                <a:effectLst>
                  <a:outerShdw blurRad="38100" dist="38100" dir="2700000" algn="tl">
                    <a:srgbClr val="000000">
                      <a:alpha val="43137"/>
                    </a:srgbClr>
                  </a:outerShdw>
                </a:effectLst>
              </a:rPr>
              <a:t>efectivizado</a:t>
            </a:r>
            <a:r>
              <a:rPr lang="en-US" sz="1800" b="1" dirty="0" smtClean="0">
                <a:solidFill>
                  <a:srgbClr val="FFFF01"/>
                </a:solidFill>
                <a:effectLst>
                  <a:outerShdw blurRad="38100" dist="38100" dir="2700000" algn="tl">
                    <a:srgbClr val="000000">
                      <a:alpha val="43137"/>
                    </a:srgbClr>
                  </a:outerShdw>
                </a:effectLst>
              </a:rPr>
              <a:t> la </a:t>
            </a:r>
            <a:r>
              <a:rPr lang="en-US" sz="1800" b="1" dirty="0" err="1" smtClean="0">
                <a:solidFill>
                  <a:srgbClr val="FFFF01"/>
                </a:solidFill>
                <a:effectLst>
                  <a:outerShdw blurRad="38100" dist="38100" dir="2700000" algn="tl">
                    <a:srgbClr val="000000">
                      <a:alpha val="43137"/>
                    </a:srgbClr>
                  </a:outerShdw>
                </a:effectLst>
              </a:rPr>
              <a:t>misma</a:t>
            </a:r>
            <a:r>
              <a:rPr lang="en-US" sz="1800" dirty="0" smtClean="0">
                <a:solidFill>
                  <a:srgbClr val="FFFF01"/>
                </a:solidFill>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ello</a:t>
            </a:r>
            <a:r>
              <a:rPr lang="en-US" sz="1800" dirty="0" smtClean="0">
                <a:effectLst>
                  <a:outerShdw blurRad="38100" dist="38100" dir="2700000" algn="tl">
                    <a:srgbClr val="000000">
                      <a:alpha val="43137"/>
                    </a:srgbClr>
                  </a:outerShdw>
                </a:effectLst>
              </a:rPr>
              <a:t> sin </a:t>
            </a:r>
            <a:r>
              <a:rPr lang="en-US" sz="1800" dirty="0" err="1" smtClean="0">
                <a:effectLst>
                  <a:outerShdw blurRad="38100" dist="38100" dir="2700000" algn="tl">
                    <a:srgbClr val="000000">
                      <a:alpha val="43137"/>
                    </a:srgbClr>
                  </a:outerShdw>
                </a:effectLst>
              </a:rPr>
              <a:t>perjuicio</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otras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consecuencias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deriven</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este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incumplimiento</a:t>
            </a:r>
            <a:r>
              <a:rPr lang="en-US" sz="1800" dirty="0" smtClean="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endParaRPr lang="es-AR" sz="2000" dirty="0" smtClean="0"/>
          </a:p>
          <a:p>
            <a:pPr algn="l" eaLnBrk="1" hangingPunct="1">
              <a:lnSpc>
                <a:spcPct val="90000"/>
              </a:lnSpc>
              <a:buFontTx/>
              <a:buNone/>
              <a:defRPr/>
            </a:pPr>
            <a:endParaRPr lang="en-US" sz="20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528705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lstStyle/>
          <a:p>
            <a:pPr eaLnBrk="1" hangingPunct="1">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r>
              <a:rPr lang="es-AR" sz="2800" b="1" dirty="0" smtClean="0">
                <a:solidFill>
                  <a:srgbClr val="00FF00"/>
                </a:solidFill>
                <a:latin typeface="Papyrus" pitchFamily="66" charset="0"/>
              </a:rPr>
              <a:t>CONTRATO DE TEMPORADA</a:t>
            </a:r>
          </a:p>
          <a:p>
            <a:pPr eaLnBrk="1" hangingPunct="1">
              <a:defRPr/>
            </a:pPr>
            <a:endParaRPr lang="es-AR" sz="2800" b="1" dirty="0" smtClean="0">
              <a:solidFill>
                <a:schemeClr val="accent1">
                  <a:lumMod val="40000"/>
                  <a:lumOff val="60000"/>
                </a:schemeClr>
              </a:solidFill>
            </a:endParaRPr>
          </a:p>
          <a:p>
            <a:pPr eaLnBrk="1" hangingPunct="1">
              <a:defRPr/>
            </a:pPr>
            <a:endParaRPr lang="es-AR"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1405423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AR" sz="1800" b="1" dirty="0" smtClean="0">
                <a:solidFill>
                  <a:srgbClr val="00FF00"/>
                </a:solidFill>
                <a:effectLst>
                  <a:outerShdw blurRad="38100" dist="38100" dir="2700000" algn="tl">
                    <a:srgbClr val="000000">
                      <a:alpha val="43137"/>
                    </a:srgbClr>
                  </a:outerShdw>
                </a:effectLst>
              </a:rPr>
              <a:t>CARACTERIZACIÓN</a:t>
            </a:r>
          </a:p>
          <a:p>
            <a:pPr algn="l" eaLnBrk="1" hangingPunct="1">
              <a:defRPr/>
            </a:pPr>
            <a:endParaRPr lang="es-AR" sz="1800" b="1" dirty="0" smtClean="0">
              <a:solidFill>
                <a:srgbClr val="66FFFF"/>
              </a:solidFill>
              <a:effectLst>
                <a:outerShdw blurRad="38100" dist="38100" dir="2700000" algn="tl">
                  <a:srgbClr val="000000">
                    <a:alpha val="43137"/>
                  </a:srgbClr>
                </a:outerShdw>
              </a:effectLst>
            </a:endParaRPr>
          </a:p>
          <a:p>
            <a:pPr algn="l" eaLnBrk="1" hangingPunct="1">
              <a:defRPr/>
            </a:pPr>
            <a:r>
              <a:rPr lang="es-AR" sz="1800" b="1" dirty="0" smtClean="0">
                <a:solidFill>
                  <a:srgbClr val="00FFCC"/>
                </a:solidFill>
                <a:effectLst>
                  <a:outerShdw blurRad="38100" dist="38100" dir="2700000" algn="tl">
                    <a:srgbClr val="000000">
                      <a:alpha val="43137"/>
                    </a:srgbClr>
                  </a:outerShdw>
                </a:effectLst>
              </a:rPr>
              <a:t>Art. 96 LCT –</a:t>
            </a:r>
            <a:r>
              <a:rPr lang="es-AR" sz="1800" dirty="0" smtClean="0">
                <a:solidFill>
                  <a:srgbClr val="00FFCC"/>
                </a:solidFill>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Habrá contrato de temporada cuando la relación entre las partes originada por actividades propias del giro normal de la empresa o explotación, se cumpla en determinadas épocas del año solamente y esté sujeta a repetirse en cada ciclo en razón de la naturaleza de la actividad.</a:t>
            </a:r>
          </a:p>
          <a:p>
            <a:pPr algn="l" eaLnBrk="1" hangingPunct="1">
              <a:buFontTx/>
              <a:buNone/>
              <a:defRPr/>
            </a:pPr>
            <a:endParaRPr lang="es-AR" sz="1800" b="1" dirty="0" smtClean="0">
              <a:solidFill>
                <a:schemeClr val="hlink"/>
              </a:solidFill>
              <a:effectLst>
                <a:outerShdw blurRad="38100" dist="38100" dir="2700000" algn="tl">
                  <a:srgbClr val="000000">
                    <a:alpha val="43137"/>
                  </a:srgbClr>
                </a:outerShdw>
              </a:effectLst>
            </a:endParaRPr>
          </a:p>
          <a:p>
            <a:pPr algn="l" eaLnBrk="1" hangingPunct="1">
              <a:buFontTx/>
              <a:buNone/>
              <a:defRPr/>
            </a:pPr>
            <a:r>
              <a:rPr lang="es-AR" sz="1800" b="1" dirty="0" smtClean="0">
                <a:solidFill>
                  <a:srgbClr val="FFFF00"/>
                </a:solidFill>
                <a:effectLst>
                  <a:outerShdw blurRad="38100" dist="38100" dir="2700000" algn="tl">
                    <a:srgbClr val="000000">
                      <a:alpha val="43137"/>
                    </a:srgbClr>
                  </a:outerShdw>
                </a:effectLst>
              </a:rPr>
              <a:t>Es un contrato por tiempo indeterminado de ejecución discontinua</a:t>
            </a:r>
          </a:p>
          <a:p>
            <a:pPr algn="l" eaLnBrk="1" hangingPunct="1">
              <a:buFontTx/>
              <a:buNone/>
              <a:defRPr/>
            </a:pPr>
            <a:endParaRPr lang="es-ES" sz="1800" b="1" dirty="0">
              <a:solidFill>
                <a:srgbClr val="FFFF00"/>
              </a:solidFill>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a) Contrato de temporada típico: </a:t>
            </a:r>
            <a:r>
              <a:rPr lang="es-ES" sz="1800" dirty="0" smtClean="0">
                <a:effectLst>
                  <a:outerShdw blurRad="38100" dist="38100" dir="2700000" algn="tl">
                    <a:srgbClr val="000000">
                      <a:alpha val="43137"/>
                    </a:srgbClr>
                  </a:outerShdw>
                </a:effectLst>
              </a:rPr>
              <a:t>Se agota con la temporada</a:t>
            </a:r>
            <a:endParaRPr lang="es-AR" sz="1800" b="1" dirty="0" smtClean="0">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b) Contrato de temporada atípico: </a:t>
            </a:r>
            <a:r>
              <a:rPr lang="es-ES" sz="1800" dirty="0" smtClean="0">
                <a:effectLst>
                  <a:outerShdw blurRad="38100" dist="38100" dir="2700000" algn="tl">
                    <a:srgbClr val="000000">
                      <a:alpha val="43137"/>
                    </a:srgbClr>
                  </a:outerShdw>
                </a:effectLst>
              </a:rPr>
              <a:t>Finaliza la temporada pero continúa la </a:t>
            </a:r>
            <a:r>
              <a:rPr lang="es-ES" sz="1800" dirty="0" err="1" smtClean="0">
                <a:effectLst>
                  <a:outerShdw blurRad="38100" dist="38100" dir="2700000" algn="tl">
                    <a:srgbClr val="000000">
                      <a:alpha val="43137"/>
                    </a:srgbClr>
                  </a:outerShdw>
                </a:effectLst>
              </a:rPr>
              <a:t>activiada</a:t>
            </a:r>
            <a:r>
              <a:rPr lang="es-ES" sz="1800" dirty="0" smtClean="0">
                <a:effectLst>
                  <a:outerShdw blurRad="38100" dist="38100" dir="2700000" algn="tl">
                    <a:srgbClr val="000000">
                      <a:alpha val="43137"/>
                    </a:srgbClr>
                  </a:outerShdw>
                </a:effectLst>
              </a:rPr>
              <a:t> en la empresa.</a:t>
            </a:r>
            <a:endParaRPr lang="es-ES" sz="1800" b="1" dirty="0" smtClean="0">
              <a:effectLst>
                <a:outerShdw blurRad="38100" dist="38100" dir="2700000" algn="tl">
                  <a:srgbClr val="000000">
                    <a:alpha val="43137"/>
                  </a:srgbClr>
                </a:outerShdw>
              </a:effectLst>
            </a:endParaRPr>
          </a:p>
          <a:p>
            <a:pPr algn="l" eaLnBrk="1" hangingPunct="1">
              <a:buFontTx/>
              <a:buNone/>
              <a:defRPr/>
            </a:pPr>
            <a:endParaRPr lang="es-AR" sz="1400" b="1" dirty="0" smtClean="0">
              <a:solidFill>
                <a:schemeClr val="hlink"/>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673473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00FF00"/>
                </a:solidFill>
                <a:effectLst>
                  <a:outerShdw blurRad="38100" dist="38100" dir="2700000" algn="tl">
                    <a:srgbClr val="000000">
                      <a:alpha val="43137"/>
                    </a:srgbClr>
                  </a:outerShdw>
                </a:effectLst>
              </a:rPr>
              <a:t>CONTRATO DE TEMPORADA</a:t>
            </a:r>
          </a:p>
          <a:p>
            <a:pPr algn="l" eaLnBrk="1" hangingPunct="1">
              <a:defRPr/>
            </a:pPr>
            <a:r>
              <a:rPr lang="es-AR" sz="1800" b="1" dirty="0" smtClean="0">
                <a:solidFill>
                  <a:srgbClr val="66FFFF"/>
                </a:solidFill>
                <a:effectLst>
                  <a:outerShdw blurRad="38100" dist="38100" dir="2700000" algn="tl">
                    <a:srgbClr val="000000">
                      <a:alpha val="43137"/>
                    </a:srgbClr>
                  </a:outerShdw>
                </a:effectLst>
              </a:rPr>
              <a:t>SITUACIONES A TENER EN CUENTA</a:t>
            </a:r>
          </a:p>
          <a:p>
            <a:pPr algn="l" eaLnBrk="1" hangingPunct="1">
              <a:defRPr/>
            </a:pPr>
            <a:endParaRPr lang="es-AR" sz="1800" b="1" dirty="0" smtClean="0">
              <a:solidFill>
                <a:srgbClr val="66FFFF"/>
              </a:solidFill>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a) Transformación  </a:t>
            </a:r>
            <a:r>
              <a:rPr lang="es-ES" sz="1800" dirty="0" smtClean="0">
                <a:effectLst>
                  <a:outerShdw blurRad="38100" dist="38100" dir="2700000" algn="tl">
                    <a:srgbClr val="000000">
                      <a:alpha val="43137"/>
                    </a:srgbClr>
                  </a:outerShdw>
                </a:effectLst>
              </a:rPr>
              <a:t>del contrato en contrato permanente </a:t>
            </a:r>
            <a:r>
              <a:rPr lang="es-ES" sz="1800" dirty="0" err="1" smtClean="0">
                <a:effectLst>
                  <a:outerShdw blurRad="38100" dist="38100" dir="2700000" algn="tl">
                    <a:srgbClr val="000000">
                      <a:alpha val="43137"/>
                    </a:srgbClr>
                  </a:outerShdw>
                </a:effectLst>
              </a:rPr>
              <a:t>contínuo</a:t>
            </a:r>
            <a:r>
              <a:rPr lang="es-ES" sz="1800" dirty="0" smtClean="0">
                <a:effectLst>
                  <a:outerShdw blurRad="38100" dist="38100" dir="2700000" algn="tl">
                    <a:srgbClr val="000000">
                      <a:alpha val="43137"/>
                    </a:srgbClr>
                  </a:outerShdw>
                </a:effectLst>
              </a:rPr>
              <a:t>, por realización de tareas permanentes.</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b) Duración de la temporada: </a:t>
            </a:r>
            <a:r>
              <a:rPr lang="es-ES" sz="1800" dirty="0" smtClean="0">
                <a:effectLst>
                  <a:outerShdw blurRad="38100" dist="38100" dir="2700000" algn="tl">
                    <a:srgbClr val="000000">
                      <a:alpha val="43137"/>
                    </a:srgbClr>
                  </a:outerShdw>
                </a:effectLst>
              </a:rPr>
              <a:t>dependerá del ciclo estacional o de productividad</a:t>
            </a:r>
            <a:endParaRPr lang="es-AR" sz="1800" dirty="0" smtClean="0">
              <a:effectLst>
                <a:outerShdw blurRad="38100" dist="38100" dir="2700000" algn="tl">
                  <a:srgbClr val="000000">
                    <a:alpha val="43137"/>
                  </a:srgbClr>
                </a:outerShdw>
              </a:effectLst>
            </a:endParaRPr>
          </a:p>
          <a:p>
            <a:pPr algn="l" eaLnBrk="1" hangingPunct="1">
              <a:defRPr/>
            </a:pPr>
            <a:endParaRPr lang="es-AR" sz="1800" dirty="0" smtClean="0">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c) Ciclos de actividad y de receso: </a:t>
            </a:r>
            <a:r>
              <a:rPr lang="es-ES" sz="1800" dirty="0" smtClean="0">
                <a:effectLst>
                  <a:outerShdw blurRad="38100" dist="38100" dir="2700000" algn="tl">
                    <a:srgbClr val="000000">
                      <a:alpha val="43137"/>
                    </a:srgbClr>
                  </a:outerShdw>
                </a:effectLst>
              </a:rPr>
              <a:t>puede continuar la actividad en el establecimiento.   </a:t>
            </a:r>
          </a:p>
          <a:p>
            <a:pPr algn="l" eaLnBrk="1" hangingPunct="1">
              <a:buFontTx/>
              <a:buNone/>
              <a:defRPr/>
            </a:pPr>
            <a:endParaRPr lang="es-ES" sz="1800" dirty="0" smtClean="0">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d) Subsistencia de las obligaciones de conducta: </a:t>
            </a:r>
            <a:r>
              <a:rPr lang="es-ES" sz="1800" dirty="0" smtClean="0">
                <a:effectLst>
                  <a:outerShdw blurRad="38100" dist="38100" dir="2700000" algn="tl">
                    <a:srgbClr val="000000">
                      <a:alpha val="43137"/>
                    </a:srgbClr>
                  </a:outerShdw>
                </a:effectLst>
              </a:rPr>
              <a:t>Subsisten los deberes de fidelidad (art. 85) y los de consideración recíproca (arts. 62 y 63 LCT – Buena fe y obligaciones genéricas de las partes)</a:t>
            </a:r>
          </a:p>
          <a:p>
            <a:pPr algn="l" eaLnBrk="1" hangingPunct="1">
              <a:buFontTx/>
              <a:buNone/>
              <a:defRPr/>
            </a:pPr>
            <a:endParaRPr lang="es-ES" sz="1800" dirty="0"/>
          </a:p>
          <a:p>
            <a:pPr algn="l" eaLnBrk="1" hangingPunct="1">
              <a:buFontTx/>
              <a:buNone/>
              <a:defRPr/>
            </a:pPr>
            <a:endParaRPr lang="es-ES" sz="1600" dirty="0"/>
          </a:p>
          <a:p>
            <a:pPr algn="l" eaLnBrk="1" hangingPunct="1">
              <a:buFontTx/>
              <a:buNone/>
              <a:defRPr/>
            </a:pPr>
            <a:endParaRPr lang="es-AR"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52721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AR" sz="1800" b="1" dirty="0" smtClean="0">
                <a:solidFill>
                  <a:srgbClr val="00FF00"/>
                </a:solidFill>
                <a:effectLst>
                  <a:outerShdw blurRad="38100" dist="38100" dir="2700000" algn="tl">
                    <a:srgbClr val="000000">
                      <a:alpha val="43137"/>
                    </a:srgbClr>
                  </a:outerShdw>
                </a:effectLst>
              </a:rPr>
              <a:t>SITUACIONES A TENER EN CUENTA</a:t>
            </a:r>
          </a:p>
          <a:p>
            <a:pPr algn="l" eaLnBrk="1" hangingPunct="1">
              <a:buFontTx/>
              <a:buNone/>
              <a:defRPr/>
            </a:pPr>
            <a:endParaRPr lang="es-ES" sz="1800" dirty="0">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e) Indemnización por fallecimiento: </a:t>
            </a:r>
            <a:r>
              <a:rPr lang="es-ES" sz="1800" dirty="0" smtClean="0">
                <a:effectLst>
                  <a:outerShdw blurRad="38100" dist="38100" dir="2700000" algn="tl">
                    <a:srgbClr val="000000">
                      <a:alpha val="43137"/>
                    </a:srgbClr>
                  </a:outerShdw>
                </a:effectLst>
              </a:rPr>
              <a:t>Período de receso y período de actividad</a:t>
            </a:r>
          </a:p>
          <a:p>
            <a:pPr algn="l" eaLnBrk="1" hangingPunct="1">
              <a:buFontTx/>
              <a:buNone/>
              <a:defRPr/>
            </a:pPr>
            <a:endParaRPr lang="es-ES" sz="1800" dirty="0" smtClean="0">
              <a:effectLst>
                <a:outerShdw blurRad="38100" dist="38100" dir="2700000" algn="tl">
                  <a:srgbClr val="000000">
                    <a:alpha val="43137"/>
                  </a:srgbClr>
                </a:outerShdw>
              </a:effectLst>
            </a:endParaRPr>
          </a:p>
          <a:p>
            <a:pPr algn="l" eaLnBrk="1" hangingPunct="1">
              <a:buFontTx/>
              <a:buNone/>
              <a:defRPr/>
            </a:pPr>
            <a:r>
              <a:rPr lang="es-ES" sz="1800" b="1" dirty="0" smtClean="0">
                <a:solidFill>
                  <a:srgbClr val="FFFF00"/>
                </a:solidFill>
                <a:effectLst>
                  <a:outerShdw blurRad="38100" dist="38100" dir="2700000" algn="tl">
                    <a:srgbClr val="000000">
                      <a:alpha val="43137"/>
                    </a:srgbClr>
                  </a:outerShdw>
                </a:effectLst>
              </a:rPr>
              <a:t>f) Indemnización por incapacidad absoluta: </a:t>
            </a:r>
            <a:r>
              <a:rPr lang="es-ES" sz="1800" dirty="0" smtClean="0">
                <a:effectLst>
                  <a:outerShdw blurRad="38100" dist="38100" dir="2700000" algn="tl">
                    <a:srgbClr val="000000">
                      <a:alpha val="43137"/>
                    </a:srgbClr>
                  </a:outerShdw>
                </a:effectLst>
              </a:rPr>
              <a:t>Período de receso y período de actividad</a:t>
            </a:r>
            <a:endParaRPr lang="es-ES" sz="1800" dirty="0">
              <a:effectLst>
                <a:outerShdw blurRad="38100" dist="38100" dir="2700000" algn="tl">
                  <a:srgbClr val="000000">
                    <a:alpha val="43137"/>
                  </a:srgbClr>
                </a:outerShdw>
              </a:effectLst>
            </a:endParaRPr>
          </a:p>
          <a:p>
            <a:pPr algn="l" eaLnBrk="1" hangingPunct="1">
              <a:buFontTx/>
              <a:buNone/>
              <a:defRPr/>
            </a:pPr>
            <a:endParaRPr lang="es-ES" sz="1600" dirty="0" smtClean="0"/>
          </a:p>
          <a:p>
            <a:pPr algn="l" eaLnBrk="1" hangingPunct="1">
              <a:buFontTx/>
              <a:buNone/>
              <a:defRPr/>
            </a:pPr>
            <a:endParaRPr lang="es-ES" sz="1600" dirty="0"/>
          </a:p>
          <a:p>
            <a:pPr algn="l" eaLnBrk="1" hangingPunct="1">
              <a:buFontTx/>
              <a:buNone/>
              <a:defRPr/>
            </a:pPr>
            <a:endParaRPr lang="es-AR"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206123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AR" sz="1800" b="1" dirty="0" smtClean="0">
                <a:solidFill>
                  <a:srgbClr val="00FF00"/>
                </a:solidFill>
                <a:effectLst>
                  <a:outerShdw blurRad="38100" dist="38100" dir="2700000" algn="tl">
                    <a:srgbClr val="000000">
                      <a:alpha val="43137"/>
                    </a:srgbClr>
                  </a:outerShdw>
                </a:effectLst>
              </a:rPr>
              <a:t>SITUACIONES A TENER EN CUENTA</a:t>
            </a:r>
          </a:p>
          <a:p>
            <a:pPr algn="l" eaLnBrk="1" hangingPunct="1">
              <a:defRPr/>
            </a:pPr>
            <a:endParaRPr lang="es-ES" sz="1800" b="1"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a) Pago de vacaciones: </a:t>
            </a:r>
            <a:r>
              <a:rPr lang="es-ES" sz="1800" dirty="0" smtClean="0">
                <a:effectLst>
                  <a:outerShdw blurRad="38100" dist="38100" dir="2700000" algn="tl">
                    <a:srgbClr val="000000">
                      <a:alpha val="43137"/>
                    </a:srgbClr>
                  </a:outerShdw>
                </a:effectLst>
              </a:rPr>
              <a:t>Se otorgan para su goce y se paga el anticipo vacacional al finalizar la temporada. Generalmente son vacaciones proporcionales porque el trabajador no alcanza a trabajar la mitad de los días hábiles del año calendario y/o aniversario</a:t>
            </a:r>
          </a:p>
          <a:p>
            <a:pPr algn="l" eaLnBrk="1" hangingPunct="1">
              <a:defRPr/>
            </a:pPr>
            <a:r>
              <a:rPr lang="es-ES" sz="1800" b="1" dirty="0" smtClean="0">
                <a:solidFill>
                  <a:srgbClr val="FFFF00"/>
                </a:solidFill>
                <a:effectLst>
                  <a:outerShdw blurRad="38100" dist="38100" dir="2700000" algn="tl">
                    <a:srgbClr val="000000">
                      <a:alpha val="43137"/>
                    </a:srgbClr>
                  </a:outerShdw>
                </a:effectLst>
              </a:rPr>
              <a:t>b) Pago del SAC: </a:t>
            </a:r>
            <a:r>
              <a:rPr lang="es-ES" sz="1800" dirty="0" smtClean="0">
                <a:effectLst>
                  <a:outerShdw blurRad="38100" dist="38100" dir="2700000" algn="tl">
                    <a:srgbClr val="000000">
                      <a:alpha val="43137"/>
                    </a:srgbClr>
                  </a:outerShdw>
                </a:effectLst>
              </a:rPr>
              <a:t>se paga al finalizar la temporada</a:t>
            </a:r>
          </a:p>
          <a:p>
            <a:pPr algn="l" eaLnBrk="1" hangingPunct="1">
              <a:defRPr/>
            </a:pPr>
            <a:endParaRPr lang="es-ES" sz="1800"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c) Salarios por enfermedad inculpable</a:t>
            </a:r>
            <a:r>
              <a:rPr lang="es-ES" sz="1800" dirty="0" smtClean="0">
                <a:effectLst>
                  <a:outerShdw blurRad="38100" dist="38100" dir="2700000" algn="tl">
                    <a:srgbClr val="000000">
                      <a:alpha val="43137"/>
                    </a:srgbClr>
                  </a:outerShdw>
                </a:effectLst>
              </a:rPr>
              <a:t>: art. 208 LCT, solo durante el período de actividad, se suspenden al iniciarse el período de receso.</a:t>
            </a:r>
          </a:p>
          <a:p>
            <a:pPr algn="l" eaLnBrk="1" hangingPunct="1">
              <a:defRPr/>
            </a:pPr>
            <a:endParaRPr lang="es-ES" sz="1800"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d) Accidentes de trabajo. </a:t>
            </a:r>
            <a:r>
              <a:rPr lang="es-ES" sz="1800" dirty="0" smtClean="0">
                <a:effectLst>
                  <a:outerShdw blurRad="38100" dist="38100" dir="2700000" algn="tl">
                    <a:srgbClr val="000000">
                      <a:alpha val="43137"/>
                    </a:srgbClr>
                  </a:outerShdw>
                </a:effectLst>
              </a:rPr>
              <a:t>Durante la temporada, o cuando el trabajador trata de retomar su empleo. Abarca tanto el período de actividad como el período de receso.</a:t>
            </a:r>
          </a:p>
          <a:p>
            <a:pPr algn="l" eaLnBrk="1" hangingPunct="1">
              <a:defRPr/>
            </a:pPr>
            <a:r>
              <a:rPr lang="es-ES" sz="1800" b="1" dirty="0" smtClean="0">
                <a:solidFill>
                  <a:srgbClr val="FFFF00"/>
                </a:solidFill>
                <a:effectLst>
                  <a:outerShdw blurRad="38100" dist="38100" dir="2700000" algn="tl">
                    <a:srgbClr val="000000">
                      <a:alpha val="43137"/>
                    </a:srgbClr>
                  </a:outerShdw>
                </a:effectLst>
              </a:rPr>
              <a:t>e) Obra social: </a:t>
            </a:r>
            <a:r>
              <a:rPr lang="es-ES" sz="1800" dirty="0" smtClean="0">
                <a:effectLst>
                  <a:outerShdw blurRad="38100" dist="38100" dir="2700000" algn="tl">
                    <a:srgbClr val="000000">
                      <a:alpha val="43137"/>
                    </a:srgbClr>
                  </a:outerShdw>
                </a:effectLst>
              </a:rPr>
              <a:t>Período de receso, deberá cumplir con las obligaciones a  cargo del empleador y del trabajador.</a:t>
            </a:r>
          </a:p>
          <a:p>
            <a:pPr algn="l" eaLnBrk="1" hangingPunct="1">
              <a:buFontTx/>
              <a:buNone/>
              <a:defRPr/>
            </a:pPr>
            <a:endParaRPr lang="es-ES" sz="1600" dirty="0"/>
          </a:p>
          <a:p>
            <a:pPr algn="l" eaLnBrk="1" hangingPunct="1">
              <a:buFontTx/>
              <a:buNone/>
              <a:defRPr/>
            </a:pPr>
            <a:endParaRPr lang="es-AR"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116421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lstStyle/>
          <a:p>
            <a:pPr algn="l" eaLnBrk="1" hangingPunct="1">
              <a:defRPr/>
            </a:pPr>
            <a:r>
              <a:rPr lang="en-US" sz="20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AR" sz="2000" b="1" dirty="0" smtClean="0">
                <a:solidFill>
                  <a:srgbClr val="00FF00"/>
                </a:solidFill>
                <a:effectLst>
                  <a:outerShdw blurRad="38100" dist="38100" dir="2700000" algn="tl">
                    <a:srgbClr val="000000">
                      <a:alpha val="43137"/>
                    </a:srgbClr>
                  </a:outerShdw>
                </a:effectLst>
              </a:rPr>
              <a:t>SITUACIONES A TENER EN CUENTA</a:t>
            </a:r>
          </a:p>
          <a:p>
            <a:pPr algn="l" eaLnBrk="1" hangingPunct="1">
              <a:defRPr/>
            </a:pPr>
            <a:endParaRPr lang="es-ES" sz="2000" b="1" dirty="0">
              <a:effectLst>
                <a:outerShdw blurRad="38100" dist="38100" dir="2700000" algn="tl">
                  <a:srgbClr val="000000">
                    <a:alpha val="43137"/>
                  </a:srgbClr>
                </a:outerShdw>
              </a:effectLst>
            </a:endParaRPr>
          </a:p>
          <a:p>
            <a:pPr algn="l" eaLnBrk="1" hangingPunct="1">
              <a:defRPr/>
            </a:pPr>
            <a:endParaRPr lang="es-ES" sz="2000" b="1" dirty="0" smtClean="0">
              <a:solidFill>
                <a:srgbClr val="FFFF00"/>
              </a:solidFill>
              <a:effectLst>
                <a:outerShdw blurRad="38100" dist="38100" dir="2700000" algn="tl">
                  <a:srgbClr val="000000">
                    <a:alpha val="43137"/>
                  </a:srgbClr>
                </a:outerShdw>
              </a:effectLst>
            </a:endParaRPr>
          </a:p>
          <a:p>
            <a:pPr algn="l" eaLnBrk="1" hangingPunct="1">
              <a:defRPr/>
            </a:pPr>
            <a:r>
              <a:rPr lang="es-ES" sz="2000" b="1" dirty="0" smtClean="0">
                <a:solidFill>
                  <a:srgbClr val="FFFF00"/>
                </a:solidFill>
                <a:effectLst>
                  <a:outerShdw blurRad="38100" dist="38100" dir="2700000" algn="tl">
                    <a:srgbClr val="000000">
                      <a:alpha val="43137"/>
                    </a:srgbClr>
                  </a:outerShdw>
                </a:effectLst>
              </a:rPr>
              <a:t>a) Antigüedad: </a:t>
            </a:r>
            <a:r>
              <a:rPr lang="es-ES" sz="2000" dirty="0" smtClean="0">
                <a:effectLst>
                  <a:outerShdw blurRad="38100" dist="38100" dir="2700000" algn="tl">
                    <a:srgbClr val="000000">
                      <a:alpha val="43137"/>
                    </a:srgbClr>
                  </a:outerShdw>
                </a:effectLst>
              </a:rPr>
              <a:t>aplicación del art. 18 LCT, es decir que es la que surge del cómputo del tiempo efectivamente trabajado.</a:t>
            </a:r>
          </a:p>
          <a:p>
            <a:pPr algn="l" eaLnBrk="1" hangingPunct="1">
              <a:defRPr/>
            </a:pPr>
            <a:endParaRPr lang="es-ES" sz="2000" dirty="0" smtClean="0">
              <a:effectLst>
                <a:outerShdw blurRad="38100" dist="38100" dir="2700000" algn="tl">
                  <a:srgbClr val="000000">
                    <a:alpha val="43137"/>
                  </a:srgbClr>
                </a:outerShdw>
              </a:effectLst>
            </a:endParaRPr>
          </a:p>
          <a:p>
            <a:pPr algn="l" eaLnBrk="1" hangingPunct="1">
              <a:defRPr/>
            </a:pPr>
            <a:endParaRPr lang="es-ES" sz="2000" b="1" dirty="0" smtClean="0">
              <a:solidFill>
                <a:srgbClr val="FFFF00"/>
              </a:solidFill>
              <a:effectLst>
                <a:outerShdw blurRad="38100" dist="38100" dir="2700000" algn="tl">
                  <a:srgbClr val="000000">
                    <a:alpha val="43137"/>
                  </a:srgbClr>
                </a:outerShdw>
              </a:effectLst>
            </a:endParaRPr>
          </a:p>
          <a:p>
            <a:pPr algn="l" eaLnBrk="1" hangingPunct="1">
              <a:defRPr/>
            </a:pPr>
            <a:r>
              <a:rPr lang="es-ES" sz="2000" b="1" dirty="0" smtClean="0">
                <a:solidFill>
                  <a:srgbClr val="FFFF00"/>
                </a:solidFill>
                <a:effectLst>
                  <a:outerShdw blurRad="38100" dist="38100" dir="2700000" algn="tl">
                    <a:srgbClr val="000000">
                      <a:alpha val="43137"/>
                    </a:srgbClr>
                  </a:outerShdw>
                </a:effectLst>
              </a:rPr>
              <a:t>b) Indemnizaciones</a:t>
            </a:r>
            <a:r>
              <a:rPr lang="es-ES" sz="2000" dirty="0" smtClean="0">
                <a:effectLst>
                  <a:outerShdw blurRad="38100" dist="38100" dir="2700000" algn="tl">
                    <a:srgbClr val="000000">
                      <a:alpha val="43137"/>
                    </a:srgbClr>
                  </a:outerShdw>
                </a:effectLst>
              </a:rPr>
              <a:t>: Art. 97 LCT.</a:t>
            </a:r>
            <a:endParaRPr lang="es-ES" sz="2000" dirty="0">
              <a:effectLst>
                <a:outerShdw blurRad="38100" dist="38100" dir="2700000" algn="tl">
                  <a:srgbClr val="000000">
                    <a:alpha val="43137"/>
                  </a:srgbClr>
                </a:outerShdw>
              </a:effectLst>
            </a:endParaRPr>
          </a:p>
          <a:p>
            <a:pPr algn="l" eaLnBrk="1" hangingPunct="1">
              <a:buFontTx/>
              <a:buNone/>
              <a:defRPr/>
            </a:pPr>
            <a:endParaRPr lang="es-AR" sz="16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3408785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ES" sz="1800" b="1" dirty="0" smtClean="0">
                <a:solidFill>
                  <a:srgbClr val="00FF00"/>
                </a:solidFill>
                <a:effectLst>
                  <a:outerShdw blurRad="38100" dist="38100" dir="2700000" algn="tl">
                    <a:srgbClr val="000000">
                      <a:alpha val="43137"/>
                    </a:srgbClr>
                  </a:outerShdw>
                </a:effectLst>
              </a:rPr>
              <a:t>EQUIPARACIÓN A LOS CONTRATOS A PLAZO FIJO - PERMANENCIA</a:t>
            </a:r>
            <a:endParaRPr lang="es-AR" sz="1800" b="1" dirty="0" smtClean="0">
              <a:solidFill>
                <a:srgbClr val="00FF00"/>
              </a:solidFill>
              <a:effectLst>
                <a:outerShdw blurRad="38100" dist="38100" dir="2700000" algn="tl">
                  <a:srgbClr val="000000">
                    <a:alpha val="43137"/>
                  </a:srgbClr>
                </a:outerShdw>
              </a:effectLst>
            </a:endParaRPr>
          </a:p>
          <a:p>
            <a:pPr algn="l" eaLnBrk="1" hangingPunct="1">
              <a:defRPr/>
            </a:pPr>
            <a:r>
              <a:rPr lang="es-ES" sz="1800" b="1" dirty="0" smtClean="0">
                <a:solidFill>
                  <a:srgbClr val="00FF00"/>
                </a:solidFill>
                <a:effectLst>
                  <a:outerShdw blurRad="38100" dist="38100" dir="2700000" algn="tl">
                    <a:srgbClr val="000000">
                      <a:alpha val="43137"/>
                    </a:srgbClr>
                  </a:outerShdw>
                </a:effectLst>
              </a:rPr>
              <a:t>EXTINCIÓN</a:t>
            </a:r>
          </a:p>
          <a:p>
            <a:pPr algn="l" eaLnBrk="1" hangingPunct="1">
              <a:defRPr/>
            </a:pPr>
            <a:endParaRPr lang="es-AR" sz="1800" b="1" dirty="0" smtClean="0">
              <a:solidFill>
                <a:srgbClr val="66FFFF"/>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97 -  </a:t>
            </a:r>
            <a:r>
              <a:rPr lang="es-ES" sz="1800" dirty="0" smtClean="0">
                <a:effectLst>
                  <a:outerShdw blurRad="38100" dist="38100" dir="2700000" algn="tl">
                    <a:srgbClr val="000000">
                      <a:alpha val="43137"/>
                    </a:srgbClr>
                  </a:outerShdw>
                </a:effectLst>
              </a:rPr>
              <a:t>El </a:t>
            </a:r>
            <a:r>
              <a:rPr lang="es-ES" sz="1800" b="1" dirty="0" smtClean="0">
                <a:solidFill>
                  <a:srgbClr val="FFFF01"/>
                </a:solidFill>
                <a:effectLst>
                  <a:outerShdw blurRad="38100" dist="38100" dir="2700000" algn="tl">
                    <a:srgbClr val="000000">
                      <a:alpha val="43137"/>
                    </a:srgbClr>
                  </a:outerShdw>
                </a:effectLst>
              </a:rPr>
              <a:t>despido sin causa </a:t>
            </a:r>
            <a:r>
              <a:rPr lang="es-ES" sz="1800" dirty="0" smtClean="0">
                <a:effectLst>
                  <a:outerShdw blurRad="38100" dist="38100" dir="2700000" algn="tl">
                    <a:srgbClr val="000000">
                      <a:alpha val="43137"/>
                    </a:srgbClr>
                  </a:outerShdw>
                </a:effectLst>
              </a:rPr>
              <a:t>del trabajador, pendiente los plazos previstos o previsibles del ciclo o temporada en los que estuviere prestando servicios, </a:t>
            </a:r>
            <a:r>
              <a:rPr lang="es-ES" sz="1800" b="1" dirty="0" smtClean="0">
                <a:solidFill>
                  <a:srgbClr val="FFFF01"/>
                </a:solidFill>
                <a:effectLst>
                  <a:outerShdw blurRad="38100" dist="38100" dir="2700000" algn="tl">
                    <a:srgbClr val="000000">
                      <a:alpha val="43137"/>
                    </a:srgbClr>
                  </a:outerShdw>
                </a:effectLst>
              </a:rPr>
              <a:t>dará lugar al pago de los resarcimientos establecidos en el artículo 95</a:t>
            </a:r>
            <a:r>
              <a:rPr lang="es-ES" sz="1800" dirty="0" smtClean="0">
                <a:effectLst>
                  <a:outerShdw blurRad="38100" dist="38100" dir="2700000" algn="tl">
                    <a:srgbClr val="000000">
                      <a:alpha val="43137"/>
                    </a:srgbClr>
                  </a:outerShdw>
                </a:effectLst>
              </a:rPr>
              <a:t>, primer párrafo, de esta ley.</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El trabajador adquiere los derechos que esta ley asigna a los trabajadores permanentes de prestación continua, a partir de su contratación en la primera temporada, si ello respondiera a necesidades también permanentes de la empresa o explotación ejercida, con la modalidad prevista en este Capítulo.</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2839873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ES" sz="1800" b="1" dirty="0" smtClean="0">
                <a:solidFill>
                  <a:srgbClr val="00FF00"/>
                </a:solidFill>
                <a:effectLst>
                  <a:outerShdw blurRad="38100" dist="38100" dir="2700000" algn="tl">
                    <a:srgbClr val="000000">
                      <a:alpha val="43137"/>
                    </a:srgbClr>
                  </a:outerShdw>
                </a:effectLst>
              </a:rPr>
              <a:t>EQUIPARACIÓN A LOS CONTRATOS A PLAZO FIJO - PERMANENCIA</a:t>
            </a:r>
            <a:endParaRPr lang="es-AR" sz="1800" b="1" dirty="0" smtClean="0">
              <a:solidFill>
                <a:srgbClr val="00FF00"/>
              </a:solidFill>
              <a:effectLst>
                <a:outerShdw blurRad="38100" dist="38100" dir="2700000" algn="tl">
                  <a:srgbClr val="000000">
                    <a:alpha val="43137"/>
                  </a:srgbClr>
                </a:outerShdw>
              </a:effectLst>
            </a:endParaRPr>
          </a:p>
          <a:p>
            <a:pPr algn="l" eaLnBrk="1" hangingPunct="1">
              <a:defRPr/>
            </a:pPr>
            <a:r>
              <a:rPr lang="es-ES" sz="1800" b="1" dirty="0" smtClean="0">
                <a:solidFill>
                  <a:srgbClr val="00FF00"/>
                </a:solidFill>
                <a:effectLst>
                  <a:outerShdw blurRad="38100" dist="38100" dir="2700000" algn="tl">
                    <a:srgbClr val="000000">
                      <a:alpha val="43137"/>
                    </a:srgbClr>
                  </a:outerShdw>
                </a:effectLst>
              </a:rPr>
              <a:t>EXTINCIÓN</a:t>
            </a:r>
          </a:p>
          <a:p>
            <a:pPr algn="l" eaLnBrk="1" hangingPunct="1">
              <a:defRPr/>
            </a:pPr>
            <a:endParaRPr lang="es-ES" sz="1800" b="1" dirty="0" smtClean="0">
              <a:solidFill>
                <a:srgbClr val="00FF00"/>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95 -  </a:t>
            </a:r>
            <a:r>
              <a:rPr lang="es-ES" sz="1800" dirty="0" smtClean="0">
                <a:effectLst>
                  <a:outerShdw blurRad="38100" dist="38100" dir="2700000" algn="tl">
                    <a:srgbClr val="000000">
                      <a:alpha val="43137"/>
                    </a:srgbClr>
                  </a:outerShdw>
                </a:effectLst>
              </a:rPr>
              <a:t>En </a:t>
            </a:r>
            <a:r>
              <a:rPr lang="es-ES" sz="1800" dirty="0">
                <a:effectLst>
                  <a:outerShdw blurRad="38100" dist="38100" dir="2700000" algn="tl">
                    <a:srgbClr val="000000">
                      <a:alpha val="43137"/>
                    </a:srgbClr>
                  </a:outerShdw>
                </a:effectLst>
              </a:rPr>
              <a:t>los contratos </a:t>
            </a:r>
            <a:r>
              <a:rPr lang="es-ES" sz="1800" b="1" dirty="0">
                <a:solidFill>
                  <a:srgbClr val="FFFF00"/>
                </a:solidFill>
                <a:effectLst>
                  <a:outerShdw blurRad="38100" dist="38100" dir="2700000" algn="tl">
                    <a:srgbClr val="000000">
                      <a:alpha val="43137"/>
                    </a:srgbClr>
                  </a:outerShdw>
                </a:effectLst>
              </a:rPr>
              <a:t>a plazo fijo, el despido injustificado dispuesto antes del vencimiento del plazo, dará derecho al trabajador, además de las indemnizaciones que correspondan por extinción del contrato en tales condiciones a la de daños y perjuicios provenientes del derecho común</a:t>
            </a:r>
            <a:r>
              <a:rPr lang="es-ES" sz="1800" dirty="0">
                <a:effectLst>
                  <a:outerShdw blurRad="38100" dist="38100" dir="2700000" algn="tl">
                    <a:srgbClr val="000000">
                      <a:alpha val="43137"/>
                    </a:srgbClr>
                  </a:outerShdw>
                </a:effectLst>
              </a:rPr>
              <a:t>, la que se fijará en función directa de los que justifique haber sufrido quien los alegue o los que, a falta de demostración, fije el juez o tribunal prudencialmente, por la sola ruptura anticipada del contrato</a:t>
            </a:r>
            <a:r>
              <a:rPr lang="es-ES" sz="1800" dirty="0" smtClean="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480576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ES" sz="1800" b="1" dirty="0" smtClean="0">
                <a:solidFill>
                  <a:srgbClr val="00FF00"/>
                </a:solidFill>
                <a:effectLst>
                  <a:outerShdw blurRad="38100" dist="38100" dir="2700000" algn="tl">
                    <a:srgbClr val="000000">
                      <a:alpha val="43137"/>
                    </a:srgbClr>
                  </a:outerShdw>
                </a:effectLst>
              </a:rPr>
              <a:t>COMPORTAMIENTO DE LAS PARTES A LA EPOCA DE REINICIACION DEL TRABAJO. RESPONSABILIDAD</a:t>
            </a:r>
            <a:endParaRPr lang="es-AR" sz="1800" b="1" dirty="0" smtClean="0">
              <a:solidFill>
                <a:srgbClr val="00FF00"/>
              </a:solidFill>
              <a:effectLst>
                <a:outerShdw blurRad="38100" dist="38100" dir="2700000" algn="tl">
                  <a:srgbClr val="000000">
                    <a:alpha val="43137"/>
                  </a:srgbClr>
                </a:outerShdw>
              </a:effectLst>
            </a:endParaRPr>
          </a:p>
          <a:p>
            <a:pPr algn="l" eaLnBrk="1" hangingPunct="1">
              <a:defRPr/>
            </a:pPr>
            <a:endParaRPr lang="es-AR" sz="1800" b="1" dirty="0" smtClean="0">
              <a:solidFill>
                <a:srgbClr val="66FFFF"/>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98 -  </a:t>
            </a:r>
            <a:r>
              <a:rPr lang="es-ES" sz="1800" b="1" dirty="0" smtClean="0">
                <a:solidFill>
                  <a:srgbClr val="FFFF00"/>
                </a:solidFill>
                <a:effectLst>
                  <a:outerShdw blurRad="38100" dist="38100" dir="2700000" algn="tl">
                    <a:srgbClr val="000000">
                      <a:alpha val="43137"/>
                    </a:srgbClr>
                  </a:outerShdw>
                </a:effectLst>
              </a:rPr>
              <a:t>Con una antelación no menor a 30 (treinta) días respecto del inicio de cada temporada, el empleador deberá notificar </a:t>
            </a:r>
            <a:r>
              <a:rPr lang="es-ES" sz="1800" dirty="0" smtClean="0">
                <a:effectLst>
                  <a:outerShdw blurRad="38100" dist="38100" dir="2700000" algn="tl">
                    <a:srgbClr val="000000">
                      <a:alpha val="43137"/>
                    </a:srgbClr>
                  </a:outerShdw>
                </a:effectLst>
              </a:rPr>
              <a:t>en forma personal o por medios públicos idóneos a los trabajadores de su voluntad de reiterar la relación o contrato en los términos del ciclo anterior. </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El trabajador deberá manifestar su decisión de continuar o no la relación laboral en un plazo de 5 (cinco) </a:t>
            </a:r>
            <a:r>
              <a:rPr lang="es-ES" sz="1800" dirty="0" smtClean="0">
                <a:effectLst>
                  <a:outerShdw blurRad="38100" dist="38100" dir="2700000" algn="tl">
                    <a:srgbClr val="000000">
                      <a:alpha val="43137"/>
                    </a:srgbClr>
                  </a:outerShdw>
                </a:effectLst>
              </a:rPr>
              <a:t>días de notificado, sea por escrito o presentándose ante el empleador. </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En caso que el empleador no cursara la notificación a que se hace referencia en el párrafo anterior, se considerará que rescinde unilateralmente el contrato y, por lo tanto, responderá por las consecuencias de la extinción del mismo.</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6901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fontScale="92500" lnSpcReduction="20000"/>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ADICIONAL ESPECIAL CAJEROS GRANDES SUPERFICIES</a:t>
            </a:r>
          </a:p>
          <a:p>
            <a:pPr algn="l"/>
            <a:r>
              <a:rPr lang="es-AR" sz="1800" b="1" dirty="0">
                <a:solidFill>
                  <a:srgbClr val="00FF99"/>
                </a:solidFill>
                <a:effectLst>
                  <a:outerShdw blurRad="38100" dist="38100" dir="2700000" algn="tl">
                    <a:srgbClr val="000000">
                      <a:alpha val="43137"/>
                    </a:srgbClr>
                  </a:outerShdw>
                </a:effectLst>
              </a:rPr>
              <a:t>Cuarto:</a:t>
            </a:r>
          </a:p>
          <a:p>
            <a:pPr algn="l"/>
            <a:r>
              <a:rPr lang="es-AR" sz="1800" dirty="0">
                <a:effectLst>
                  <a:outerShdw blurRad="38100" dist="38100" dir="2700000" algn="tl">
                    <a:srgbClr val="000000">
                      <a:alpha val="43137"/>
                    </a:srgbClr>
                  </a:outerShdw>
                </a:effectLst>
              </a:rPr>
              <a:t>El adicional especial previsto en el artículo 18 del Acuerdo Colectivo suscripto entre las mismas partes con fecha 22 de junio de 2011, se establece por acuerdo de partes en </a:t>
            </a:r>
            <a:r>
              <a:rPr lang="es-AR" sz="1800" dirty="0">
                <a:solidFill>
                  <a:srgbClr val="FF9900"/>
                </a:solidFill>
                <a:effectLst>
                  <a:outerShdw blurRad="38100" dist="38100" dir="2700000" algn="tl">
                    <a:srgbClr val="000000">
                      <a:alpha val="43137"/>
                    </a:srgbClr>
                  </a:outerShdw>
                </a:effectLst>
              </a:rPr>
              <a:t>$ 15.773,23 </a:t>
            </a:r>
            <a:r>
              <a:rPr lang="es-AR" sz="1800" dirty="0">
                <a:effectLst>
                  <a:outerShdw blurRad="38100" dist="38100" dir="2700000" algn="tl">
                    <a:srgbClr val="000000">
                      <a:alpha val="43137"/>
                    </a:srgbClr>
                  </a:outerShdw>
                </a:effectLst>
              </a:rPr>
              <a:t>(pesos quince mil setecientos setenta y tres con veintitrés) anuales a partir del mes de </a:t>
            </a:r>
            <a:r>
              <a:rPr lang="es-AR" sz="1800" dirty="0">
                <a:solidFill>
                  <a:srgbClr val="FFFF00"/>
                </a:solidFill>
                <a:effectLst>
                  <a:outerShdw blurRad="38100" dist="38100" dir="2700000" algn="tl">
                    <a:srgbClr val="000000">
                      <a:alpha val="43137"/>
                    </a:srgbClr>
                  </a:outerShdw>
                </a:effectLst>
              </a:rPr>
              <a:t>mayo de 2019 hasta el 30 de junio </a:t>
            </a:r>
            <a:r>
              <a:rPr lang="es-AR" sz="1800" dirty="0">
                <a:effectLst>
                  <a:outerShdw blurRad="38100" dist="38100" dir="2700000" algn="tl">
                    <a:srgbClr val="000000">
                      <a:alpha val="43137"/>
                    </a:srgbClr>
                  </a:outerShdw>
                </a:effectLst>
              </a:rPr>
              <a:t>de 2019. </a:t>
            </a:r>
            <a:endParaRPr lang="es-AR" sz="1800" dirty="0" smtClean="0">
              <a:effectLst>
                <a:outerShdw blurRad="38100" dist="38100" dir="2700000" algn="tl">
                  <a:srgbClr val="000000">
                    <a:alpha val="43137"/>
                  </a:srgbClr>
                </a:outerShdw>
              </a:effectLst>
            </a:endParaRPr>
          </a:p>
          <a:p>
            <a:pPr algn="l"/>
            <a:endParaRPr lang="es-AR" sz="1800" dirty="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partir del mes </a:t>
            </a:r>
            <a:r>
              <a:rPr lang="es-AR" sz="1800" dirty="0">
                <a:solidFill>
                  <a:srgbClr val="FFFF00"/>
                </a:solidFill>
                <a:effectLst>
                  <a:outerShdw blurRad="38100" dist="38100" dir="2700000" algn="tl">
                    <a:srgbClr val="000000">
                      <a:alpha val="43137"/>
                    </a:srgbClr>
                  </a:outerShdw>
                </a:effectLst>
              </a:rPr>
              <a:t>de julio de 2019 </a:t>
            </a:r>
            <a:r>
              <a:rPr lang="es-AR" sz="1800" dirty="0">
                <a:effectLst>
                  <a:outerShdw blurRad="38100" dist="38100" dir="2700000" algn="tl">
                    <a:srgbClr val="000000">
                      <a:alpha val="43137"/>
                    </a:srgbClr>
                  </a:outerShdw>
                </a:effectLst>
              </a:rPr>
              <a:t>pasará a </a:t>
            </a:r>
            <a:r>
              <a:rPr lang="es-AR" sz="1800" dirty="0">
                <a:solidFill>
                  <a:srgbClr val="FF9900"/>
                </a:solidFill>
                <a:effectLst>
                  <a:outerShdw blurRad="38100" dist="38100" dir="2700000" algn="tl">
                    <a:srgbClr val="000000">
                      <a:alpha val="43137"/>
                    </a:srgbClr>
                  </a:outerShdw>
                </a:effectLst>
              </a:rPr>
              <a:t>$16.452,46 </a:t>
            </a:r>
            <a:r>
              <a:rPr lang="es-AR" sz="1800" dirty="0">
                <a:effectLst>
                  <a:outerShdw blurRad="38100" dist="38100" dir="2700000" algn="tl">
                    <a:srgbClr val="000000">
                      <a:alpha val="43137"/>
                    </a:srgbClr>
                  </a:outerShdw>
                </a:effectLst>
              </a:rPr>
              <a:t>(pesos dieciséis mil cuatrocientos cincuenta y dos con cuarenta y seis) hasta el 31 de agosto de 2019</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A partir del mes de </a:t>
            </a:r>
            <a:r>
              <a:rPr lang="es-AR" sz="1800" dirty="0">
                <a:solidFill>
                  <a:srgbClr val="FFFF00"/>
                </a:solidFill>
                <a:effectLst>
                  <a:outerShdw blurRad="38100" dist="38100" dir="2700000" algn="tl">
                    <a:srgbClr val="000000">
                      <a:alpha val="43137"/>
                    </a:srgbClr>
                  </a:outerShdw>
                </a:effectLst>
              </a:rPr>
              <a:t>setiembre </a:t>
            </a:r>
            <a:r>
              <a:rPr lang="es-AR" sz="1800" dirty="0">
                <a:effectLst>
                  <a:outerShdw blurRad="38100" dist="38100" dir="2700000" algn="tl">
                    <a:srgbClr val="000000">
                      <a:alpha val="43137"/>
                    </a:srgbClr>
                  </a:outerShdw>
                </a:effectLst>
              </a:rPr>
              <a:t>de 2019 pasará a </a:t>
            </a:r>
            <a:r>
              <a:rPr lang="es-AR" sz="1800" dirty="0">
                <a:solidFill>
                  <a:srgbClr val="FF9900"/>
                </a:solidFill>
                <a:effectLst>
                  <a:outerShdw blurRad="38100" dist="38100" dir="2700000" algn="tl">
                    <a:srgbClr val="000000">
                      <a:alpha val="43137"/>
                    </a:srgbClr>
                  </a:outerShdw>
                </a:effectLst>
              </a:rPr>
              <a:t>$ 17.131,69 </a:t>
            </a:r>
            <a:r>
              <a:rPr lang="es-AR" sz="1800" dirty="0">
                <a:effectLst>
                  <a:outerShdw blurRad="38100" dist="38100" dir="2700000" algn="tl">
                    <a:srgbClr val="000000">
                      <a:alpha val="43137"/>
                    </a:srgbClr>
                  </a:outerShdw>
                </a:effectLst>
              </a:rPr>
              <a:t>(pesos diecisiete mil ciento treinta y uno con sesenta y nueve) hasta el 31 de octubre de 2019.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partir del mes de </a:t>
            </a:r>
            <a:r>
              <a:rPr lang="es-AR" sz="1800" dirty="0">
                <a:solidFill>
                  <a:srgbClr val="FFFF00"/>
                </a:solidFill>
                <a:effectLst>
                  <a:outerShdw blurRad="38100" dist="38100" dir="2700000" algn="tl">
                    <a:srgbClr val="000000">
                      <a:alpha val="43137"/>
                    </a:srgbClr>
                  </a:outerShdw>
                </a:effectLst>
              </a:rPr>
              <a:t>noviembre </a:t>
            </a:r>
            <a:r>
              <a:rPr lang="es-AR" sz="1800" dirty="0">
                <a:effectLst>
                  <a:outerShdw blurRad="38100" dist="38100" dir="2700000" algn="tl">
                    <a:srgbClr val="000000">
                      <a:alpha val="43137"/>
                    </a:srgbClr>
                  </a:outerShdw>
                </a:effectLst>
              </a:rPr>
              <a:t>de 2019 pasará a </a:t>
            </a:r>
            <a:r>
              <a:rPr lang="es-AR" sz="1800" dirty="0">
                <a:solidFill>
                  <a:srgbClr val="FF9900"/>
                </a:solidFill>
                <a:effectLst>
                  <a:outerShdw blurRad="38100" dist="38100" dir="2700000" algn="tl">
                    <a:srgbClr val="000000">
                      <a:alpha val="43137"/>
                    </a:srgbClr>
                  </a:outerShdw>
                </a:effectLst>
              </a:rPr>
              <a:t>$ 17.810,92 </a:t>
            </a:r>
            <a:r>
              <a:rPr lang="es-AR" sz="1800" dirty="0">
                <a:effectLst>
                  <a:outerShdw blurRad="38100" dist="38100" dir="2700000" algn="tl">
                    <a:srgbClr val="000000">
                      <a:alpha val="43137"/>
                    </a:srgbClr>
                  </a:outerShdw>
                </a:effectLst>
              </a:rPr>
              <a:t>(pesos diecisiete mil ochocientos diez con noventa y dos) hasta el 31 de diciembre.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partir de </a:t>
            </a:r>
            <a:r>
              <a:rPr lang="es-AR" sz="1800" dirty="0">
                <a:solidFill>
                  <a:srgbClr val="FFFF00"/>
                </a:solidFill>
                <a:effectLst>
                  <a:outerShdw blurRad="38100" dist="38100" dir="2700000" algn="tl">
                    <a:srgbClr val="000000">
                      <a:alpha val="43137"/>
                    </a:srgbClr>
                  </a:outerShdw>
                </a:effectLst>
              </a:rPr>
              <a:t>enero</a:t>
            </a:r>
            <a:r>
              <a:rPr lang="es-AR" sz="1800" dirty="0">
                <a:effectLst>
                  <a:outerShdw blurRad="38100" dist="38100" dir="2700000" algn="tl">
                    <a:srgbClr val="000000">
                      <a:alpha val="43137"/>
                    </a:srgbClr>
                  </a:outerShdw>
                </a:effectLst>
              </a:rPr>
              <a:t> de 2020 pasará a </a:t>
            </a:r>
            <a:r>
              <a:rPr lang="es-AR" sz="1800" dirty="0">
                <a:solidFill>
                  <a:srgbClr val="FF9900"/>
                </a:solidFill>
                <a:effectLst>
                  <a:outerShdw blurRad="38100" dist="38100" dir="2700000" algn="tl">
                    <a:srgbClr val="000000">
                      <a:alpha val="43137"/>
                    </a:srgbClr>
                  </a:outerShdw>
                </a:effectLst>
              </a:rPr>
              <a:t>$ 18.490,15 </a:t>
            </a:r>
            <a:r>
              <a:rPr lang="es-AR" sz="1800" dirty="0">
                <a:effectLst>
                  <a:outerShdw blurRad="38100" dist="38100" dir="2700000" algn="tl">
                    <a:srgbClr val="000000">
                      <a:alpha val="43137"/>
                    </a:srgbClr>
                  </a:outerShdw>
                </a:effectLst>
              </a:rPr>
              <a:t>(dieciocho mil cuatrocientos noventa con quince) hasta el 29 de febrero de 2020.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partir del mes de </a:t>
            </a:r>
            <a:r>
              <a:rPr lang="es-AR" sz="1800" dirty="0">
                <a:solidFill>
                  <a:srgbClr val="FFFF00"/>
                </a:solidFill>
                <a:effectLst>
                  <a:outerShdw blurRad="38100" dist="38100" dir="2700000" algn="tl">
                    <a:srgbClr val="000000">
                      <a:alpha val="43137"/>
                    </a:srgbClr>
                  </a:outerShdw>
                </a:effectLst>
              </a:rPr>
              <a:t>marzo</a:t>
            </a:r>
            <a:r>
              <a:rPr lang="es-AR" sz="1800" dirty="0">
                <a:effectLst>
                  <a:outerShdw blurRad="38100" dist="38100" dir="2700000" algn="tl">
                    <a:srgbClr val="000000">
                      <a:alpha val="43137"/>
                    </a:srgbClr>
                  </a:outerShdw>
                </a:effectLst>
              </a:rPr>
              <a:t> de 2020 pasará a </a:t>
            </a:r>
            <a:r>
              <a:rPr lang="es-AR" sz="1800" dirty="0">
                <a:solidFill>
                  <a:srgbClr val="FF9900"/>
                </a:solidFill>
                <a:effectLst>
                  <a:outerShdw blurRad="38100" dist="38100" dir="2700000" algn="tl">
                    <a:srgbClr val="000000">
                      <a:alpha val="43137"/>
                    </a:srgbClr>
                  </a:outerShdw>
                </a:effectLst>
              </a:rPr>
              <a:t>$ 19.622,20 </a:t>
            </a:r>
            <a:r>
              <a:rPr lang="es-AR" sz="1800" dirty="0">
                <a:effectLst>
                  <a:outerShdw blurRad="38100" dist="38100" dir="2700000" algn="tl">
                    <a:srgbClr val="000000">
                      <a:alpha val="43137"/>
                    </a:srgbClr>
                  </a:outerShdw>
                </a:effectLst>
              </a:rPr>
              <a:t>(pesos diecinueve mil seiscientos veintidós con veinte).</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59878375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ES" sz="1800" b="1" dirty="0" smtClean="0">
                <a:solidFill>
                  <a:srgbClr val="00FF00"/>
                </a:solidFill>
                <a:effectLst>
                  <a:outerShdw blurRad="38100" dist="38100" dir="2700000" algn="tl">
                    <a:srgbClr val="000000">
                      <a:alpha val="43137"/>
                    </a:srgbClr>
                  </a:outerShdw>
                </a:effectLst>
              </a:rPr>
              <a:t>COMPORTAMIENTO DE LAS PARTES A LA EPOCA DE REINICIACION DEL TRABAJO. RESPONSABILIDAD</a:t>
            </a:r>
            <a:endParaRPr lang="es-AR" sz="1800" b="1" dirty="0" smtClean="0">
              <a:solidFill>
                <a:srgbClr val="00FF00"/>
              </a:solidFill>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Notificación:</a:t>
            </a:r>
            <a:endParaRPr lang="es-ES" sz="1800" dirty="0" smtClean="0">
              <a:solidFill>
                <a:srgbClr val="FFFF00"/>
              </a:solidFill>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En forma personal o por otros medios </a:t>
            </a:r>
            <a:r>
              <a:rPr lang="es-ES" sz="1800" dirty="0" err="1" smtClean="0">
                <a:effectLst>
                  <a:outerShdw blurRad="38100" dist="38100" dir="2700000" algn="tl">
                    <a:srgbClr val="000000">
                      <a:alpha val="43137"/>
                    </a:srgbClr>
                  </a:outerShdw>
                </a:effectLst>
              </a:rPr>
              <a:t>idoneos</a:t>
            </a:r>
            <a:endParaRPr lang="es-ES" sz="1800" dirty="0" smtClean="0">
              <a:effectLst>
                <a:outerShdw blurRad="38100" dist="38100" dir="2700000" algn="tl">
                  <a:srgbClr val="000000">
                    <a:alpha val="43137"/>
                  </a:srgbClr>
                </a:outerShdw>
              </a:effectLst>
            </a:endParaRP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Silencio del trabajador:</a:t>
            </a:r>
          </a:p>
          <a:p>
            <a:pPr algn="l" eaLnBrk="1" hangingPunct="1">
              <a:defRPr/>
            </a:pPr>
            <a:r>
              <a:rPr lang="es-ES" sz="1800" dirty="0" smtClean="0">
                <a:effectLst>
                  <a:outerShdw blurRad="38100" dist="38100" dir="2700000" algn="tl">
                    <a:srgbClr val="000000">
                      <a:alpha val="43137"/>
                    </a:srgbClr>
                  </a:outerShdw>
                </a:effectLst>
              </a:rPr>
              <a:t>Presunción de renuncia. Si el trabajador no responde al llamado del empleador, este deberá intimarlo bajo apercibimiento de considerarlo incurso en abandono de trabajo.</a:t>
            </a:r>
          </a:p>
          <a:p>
            <a:pPr algn="l" eaLnBrk="1" hangingPunct="1">
              <a:defRPr/>
            </a:pPr>
            <a:endParaRPr lang="es-ES" sz="1800"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Responsabilidad en caso de no admisión: </a:t>
            </a:r>
            <a:r>
              <a:rPr lang="es-ES" sz="1800" dirty="0" smtClean="0">
                <a:effectLst>
                  <a:outerShdw blurRad="38100" dist="38100" dir="2700000" algn="tl">
                    <a:srgbClr val="000000">
                      <a:alpha val="43137"/>
                    </a:srgbClr>
                  </a:outerShdw>
                </a:effectLst>
              </a:rPr>
              <a:t>El empleador </a:t>
            </a:r>
            <a:r>
              <a:rPr lang="es-ES" sz="1800" dirty="0" err="1" smtClean="0">
                <a:effectLst>
                  <a:outerShdw blurRad="38100" dist="38100" dir="2700000" algn="tl">
                    <a:srgbClr val="000000">
                      <a:alpha val="43137"/>
                    </a:srgbClr>
                  </a:outerShdw>
                </a:effectLst>
              </a:rPr>
              <a:t>respondera</a:t>
            </a:r>
            <a:r>
              <a:rPr lang="es-ES" sz="1800" dirty="0" smtClean="0">
                <a:effectLst>
                  <a:outerShdw blurRad="38100" dist="38100" dir="2700000" algn="tl">
                    <a:srgbClr val="000000">
                      <a:alpha val="43137"/>
                    </a:srgbClr>
                  </a:outerShdw>
                </a:effectLst>
              </a:rPr>
              <a:t> por las consecuencias de la extinción del contrato si no avisara la reiniciación o no consintiere la reiteración de la relación.</a:t>
            </a:r>
            <a:endParaRPr lang="es-ES" sz="1800" dirty="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4145094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0707" name="Rectangle 3"/>
          <p:cNvSpPr>
            <a:spLocks noGrp="1" noChangeArrowheads="1"/>
          </p:cNvSpPr>
          <p:nvPr>
            <p:ph type="subTitle" idx="1"/>
          </p:nvPr>
        </p:nvSpPr>
        <p:spPr>
          <a:xfrm>
            <a:off x="685800" y="1371600"/>
            <a:ext cx="8229600" cy="5486400"/>
          </a:xfrm>
          <a:extLst/>
        </p:spPr>
        <p:txBody>
          <a:bodyPr>
            <a:normAutofit/>
          </a:bodyPr>
          <a:lstStyle/>
          <a:p>
            <a:pPr algn="l" eaLnBrk="1" hangingPunct="1">
              <a:defRPr/>
            </a:pPr>
            <a:r>
              <a:rPr lang="en-US" sz="1800" b="1" dirty="0" smtClean="0">
                <a:solidFill>
                  <a:srgbClr val="FFFF00"/>
                </a:solidFill>
                <a:effectLst>
                  <a:outerShdw blurRad="38100" dist="38100" dir="2700000" algn="tl">
                    <a:srgbClr val="000000">
                      <a:alpha val="43137"/>
                    </a:srgbClr>
                  </a:outerShdw>
                </a:effectLst>
              </a:rPr>
              <a:t>CONTRATO DE TEMPORADA</a:t>
            </a:r>
          </a:p>
          <a:p>
            <a:pPr algn="l" eaLnBrk="1" hangingPunct="1">
              <a:defRPr/>
            </a:pPr>
            <a:r>
              <a:rPr lang="es-ES" sz="1800" b="1" dirty="0" smtClean="0">
                <a:solidFill>
                  <a:srgbClr val="00FF00"/>
                </a:solidFill>
                <a:effectLst>
                  <a:outerShdw blurRad="38100" dist="38100" dir="2700000" algn="tl">
                    <a:srgbClr val="000000">
                      <a:alpha val="43137"/>
                    </a:srgbClr>
                  </a:outerShdw>
                </a:effectLst>
              </a:rPr>
              <a:t>COMPORTAMIENTO DE LAS PARTES A LA EPOCA DE REINICIACION DEL TRABAJO. RESPONSABILIDAD</a:t>
            </a:r>
            <a:endParaRPr lang="es-AR" sz="1800" b="1" dirty="0" smtClean="0">
              <a:solidFill>
                <a:srgbClr val="00FF00"/>
              </a:solidFill>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Despido durante la temporada:</a:t>
            </a:r>
            <a:endParaRPr lang="es-ES" sz="1800" dirty="0" smtClean="0">
              <a:solidFill>
                <a:srgbClr val="FFFF00"/>
              </a:solidFill>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Se aplica el art. 97 de la LCT.</a:t>
            </a:r>
          </a:p>
          <a:p>
            <a:pPr algn="l" eaLnBrk="1" hangingPunct="1">
              <a:defRPr/>
            </a:pPr>
            <a:endParaRPr lang="es-ES" sz="1800"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Despido pendientes los ciclos de temporada: </a:t>
            </a:r>
          </a:p>
          <a:p>
            <a:pPr algn="l" eaLnBrk="1" hangingPunct="1">
              <a:defRPr/>
            </a:pPr>
            <a:r>
              <a:rPr lang="es-ES" sz="1800" dirty="0" smtClean="0">
                <a:effectLst>
                  <a:outerShdw blurRad="38100" dist="38100" dir="2700000" algn="tl">
                    <a:srgbClr val="000000">
                      <a:alpha val="43137"/>
                    </a:srgbClr>
                  </a:outerShdw>
                </a:effectLst>
              </a:rPr>
              <a:t>Indemnización por daños por los períodos pendientes del ciclo o temporada. En caso que el tiempo que faltara para terminar la temporada sea superior al plazo del preaviso, no corresponderá el pago de la indemnización sustitutiva de preaviso.</a:t>
            </a:r>
          </a:p>
          <a:p>
            <a:pPr algn="l" eaLnBrk="1" hangingPunct="1">
              <a:defRPr/>
            </a:pPr>
            <a:endParaRPr lang="es-ES" sz="1800" dirty="0">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Despido entre temporadas:</a:t>
            </a:r>
          </a:p>
          <a:p>
            <a:pPr algn="l" eaLnBrk="1" hangingPunct="1">
              <a:defRPr/>
            </a:pPr>
            <a:r>
              <a:rPr lang="es-ES" sz="1800" dirty="0" smtClean="0">
                <a:effectLst>
                  <a:outerShdw blurRad="38100" dist="38100" dir="2700000" algn="tl">
                    <a:srgbClr val="000000">
                      <a:alpha val="43137"/>
                    </a:srgbClr>
                  </a:outerShdw>
                </a:effectLst>
              </a:rPr>
              <a:t>- Corresponde indemnización por antigüedad</a:t>
            </a:r>
          </a:p>
          <a:p>
            <a:pPr algn="l" eaLnBrk="1" hangingPunct="1">
              <a:defRPr/>
            </a:pPr>
            <a:r>
              <a:rPr lang="es-ES" sz="1800" dirty="0" smtClean="0">
                <a:effectLst>
                  <a:outerShdw blurRad="38100" dist="38100" dir="2700000" algn="tl">
                    <a:srgbClr val="000000">
                      <a:alpha val="43137"/>
                    </a:srgbClr>
                  </a:outerShdw>
                </a:effectLst>
              </a:rPr>
              <a:t>- No corresponde indemnización por daños del art. 95 LCT.</a:t>
            </a:r>
          </a:p>
          <a:p>
            <a:pPr algn="l" eaLnBrk="1" hangingPunct="1">
              <a:defRPr/>
            </a:pPr>
            <a:r>
              <a:rPr lang="es-ES" sz="1800" dirty="0" smtClean="0">
                <a:effectLst>
                  <a:outerShdw blurRad="38100" dist="38100" dir="2700000" algn="tl">
                    <a:srgbClr val="000000">
                      <a:alpha val="43137"/>
                    </a:srgbClr>
                  </a:outerShdw>
                </a:effectLst>
              </a:rPr>
              <a:t>- El trabajador debe haber trabajado al menos tres meses para la procedencia de la indemnización por antigüedad.</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4933107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 CONTRATO DE TEMPORADA. RUPTURA ANTES DE LA </a:t>
            </a: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FINALIZACIÓN DE LA PRIMERA TEMPORADA</a:t>
            </a:r>
          </a:p>
          <a:p>
            <a:pPr marL="609600" indent="-609600" algn="l" eaLnBrk="1" hangingPunct="1">
              <a:defRPr/>
            </a:pPr>
            <a:r>
              <a:rPr lang="en-US" sz="2000" b="1" dirty="0" smtClean="0">
                <a:solidFill>
                  <a:srgbClr val="FFFF19"/>
                </a:solidFill>
                <a:effectLst>
                  <a:outerShdw blurRad="38100" dist="38100" dir="2700000" algn="tl">
                    <a:srgbClr val="000000">
                      <a:alpha val="43137"/>
                    </a:srgbClr>
                  </a:outerShdw>
                </a:effectLst>
              </a:rPr>
              <a:t>EXTINCION al 22 </a:t>
            </a:r>
            <a:r>
              <a:rPr lang="en-US" sz="2000" b="1" dirty="0" err="1" smtClean="0">
                <a:solidFill>
                  <a:srgbClr val="FFFF19"/>
                </a:solidFill>
                <a:effectLst>
                  <a:outerShdw blurRad="38100" dist="38100" dir="2700000" algn="tl">
                    <a:srgbClr val="000000">
                      <a:alpha val="43137"/>
                    </a:srgbClr>
                  </a:outerShdw>
                </a:effectLst>
              </a:rPr>
              <a:t>febrero</a:t>
            </a:r>
            <a:r>
              <a:rPr lang="en-US" sz="2000" b="1" dirty="0" smtClean="0">
                <a:solidFill>
                  <a:srgbClr val="FFFF19"/>
                </a:solidFill>
                <a:effectLst>
                  <a:outerShdw blurRad="38100" dist="38100" dir="2700000" algn="tl">
                    <a:srgbClr val="000000">
                      <a:alpha val="43137"/>
                    </a:srgbClr>
                  </a:outerShdw>
                </a:effectLst>
              </a:rPr>
              <a:t> 2019</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Fecha</a:t>
            </a:r>
            <a:r>
              <a:rPr lang="en-US" sz="1800" b="1" dirty="0" smtClean="0">
                <a:solidFill>
                  <a:srgbClr val="00FF00"/>
                </a:solidFill>
                <a:effectLst>
                  <a:outerShdw blurRad="38100" dist="38100" dir="2700000" algn="tl">
                    <a:srgbClr val="000000">
                      <a:alpha val="43137"/>
                    </a:srgbClr>
                  </a:outerShdw>
                </a:effectLst>
              </a:rPr>
              <a:t> de </a:t>
            </a:r>
            <a:r>
              <a:rPr lang="en-US" sz="1800" b="1" dirty="0" err="1" smtClean="0">
                <a:solidFill>
                  <a:srgbClr val="00FF00"/>
                </a:solidFill>
                <a:effectLst>
                  <a:outerShdw blurRad="38100" dist="38100" dir="2700000" algn="tl">
                    <a:srgbClr val="000000">
                      <a:alpha val="43137"/>
                    </a:srgbClr>
                  </a:outerShdw>
                </a:effectLst>
              </a:rPr>
              <a:t>ingreso</a:t>
            </a:r>
            <a:r>
              <a:rPr lang="en-US" sz="1800" b="1" dirty="0" smtClean="0">
                <a:solidFill>
                  <a:srgbClr val="00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antes de </a:t>
            </a:r>
            <a:r>
              <a:rPr lang="en-US" sz="1800" b="1" dirty="0" err="1" smtClean="0">
                <a:solidFill>
                  <a:srgbClr val="00FFFF"/>
                </a:solidFill>
                <a:effectLst>
                  <a:outerShdw blurRad="38100" dist="38100" dir="2700000" algn="tl">
                    <a:srgbClr val="000000">
                      <a:alpha val="43137"/>
                    </a:srgbClr>
                  </a:outerShdw>
                </a:effectLst>
              </a:rPr>
              <a:t>finalizar</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primera</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temporada</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febrero</a:t>
            </a:r>
            <a:r>
              <a:rPr lang="en-US" sz="1800" dirty="0" smtClean="0">
                <a:effectLst>
                  <a:outerShdw blurRad="38100" dist="38100" dir="2700000" algn="tl">
                    <a:srgbClr val="000000">
                      <a:alpha val="43137"/>
                    </a:srgbClr>
                  </a:outerShdw>
                </a:effectLst>
              </a:rPr>
              <a:t> de 2019, sin </a:t>
            </a:r>
            <a:r>
              <a:rPr lang="en-US" sz="1800" dirty="0" err="1" smtClean="0">
                <a:effectLst>
                  <a:outerShdw blurRad="38100" dist="38100" dir="2700000" algn="tl">
                    <a:srgbClr val="000000">
                      <a:alpha val="43137"/>
                    </a:srgbClr>
                  </a:outerShdw>
                </a:effectLst>
              </a:rPr>
              <a:t>preaviso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otorgado</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temporada</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inicio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finalizaba</a:t>
            </a:r>
            <a:r>
              <a:rPr lang="en-US" sz="1800" dirty="0" smtClean="0">
                <a:effectLst>
                  <a:outerShdw blurRad="38100" dist="38100" dir="2700000" algn="tl">
                    <a:srgbClr val="000000">
                      <a:alpha val="43137"/>
                    </a:srgbClr>
                  </a:outerShdw>
                </a:effectLst>
              </a:rPr>
              <a:t> el 30 de </a:t>
            </a:r>
            <a:r>
              <a:rPr lang="en-US" sz="1800" dirty="0" err="1" smtClean="0">
                <a:effectLst>
                  <a:outerShdw blurRad="38100" dist="38100" dir="2700000" algn="tl">
                    <a:srgbClr val="000000">
                      <a:alpha val="43137"/>
                    </a:srgbClr>
                  </a:outerShdw>
                </a:effectLst>
              </a:rPr>
              <a:t>abril</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9217603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1800" b="1" dirty="0" smtClean="0">
                <a:solidFill>
                  <a:srgbClr val="FFFF00"/>
                </a:solidFill>
                <a:effectLst>
                  <a:outerShdw blurRad="38100" dist="38100" dir="2700000" algn="tl">
                    <a:srgbClr val="000000">
                      <a:alpha val="43137"/>
                    </a:srgbClr>
                  </a:outerShdw>
                </a:effectLst>
              </a:rPr>
              <a:t>COSTOS DE DESVINCULACIÓN</a:t>
            </a:r>
            <a:endParaRPr lang="en-US" sz="1800" b="1" dirty="0">
              <a:solidFill>
                <a:srgbClr val="FFFF00"/>
              </a:solidFill>
              <a:effectLst>
                <a:outerShdw blurRad="38100" dist="38100" dir="2700000" algn="tl">
                  <a:srgbClr val="000000">
                    <a:alpha val="43137"/>
                  </a:srgbClr>
                </a:outerShdw>
              </a:effectLst>
            </a:endParaRPr>
          </a:p>
          <a:p>
            <a:pPr marL="609600" indent="-609600" algn="l">
              <a:defRPr/>
            </a:pPr>
            <a:r>
              <a:rPr lang="en-US" sz="1800" b="1" dirty="0">
                <a:solidFill>
                  <a:srgbClr val="00FFCC"/>
                </a:solidFill>
                <a:effectLst>
                  <a:outerShdw blurRad="38100" dist="38100" dir="2700000" algn="tl">
                    <a:srgbClr val="000000">
                      <a:alpha val="43137"/>
                    </a:srgbClr>
                  </a:outerShdw>
                </a:effectLst>
              </a:rPr>
              <a:t>CASO N° 1: CONTRATO DE TEMPORADA. RUPTURA ANTES DE LA </a:t>
            </a:r>
          </a:p>
          <a:p>
            <a:pPr marL="609600" indent="-609600" algn="l">
              <a:defRPr/>
            </a:pPr>
            <a:r>
              <a:rPr lang="en-US" sz="1800" b="1" dirty="0">
                <a:solidFill>
                  <a:srgbClr val="00FFCC"/>
                </a:solidFill>
                <a:effectLst>
                  <a:outerShdw blurRad="38100" dist="38100" dir="2700000" algn="tl">
                    <a:srgbClr val="000000">
                      <a:alpha val="43137"/>
                    </a:srgbClr>
                  </a:outerShdw>
                </a:effectLst>
              </a:rPr>
              <a:t>FINALIZACIÓN DE LA PRIMERA </a:t>
            </a:r>
            <a:r>
              <a:rPr lang="en-US" sz="1800" b="1" dirty="0" smtClean="0">
                <a:solidFill>
                  <a:srgbClr val="00FFCC"/>
                </a:solidFill>
                <a:effectLst>
                  <a:outerShdw blurRad="38100" dist="38100" dir="2700000" algn="tl">
                    <a:srgbClr val="000000">
                      <a:alpha val="43137"/>
                    </a:srgbClr>
                  </a:outerShdw>
                </a:effectLst>
              </a:rPr>
              <a:t>TEMPORADA. </a:t>
            </a:r>
            <a:r>
              <a:rPr lang="en-US" sz="1800" b="1" dirty="0" err="1" smtClean="0">
                <a:solidFill>
                  <a:srgbClr val="FFFF19"/>
                </a:solidFill>
                <a:effectLst>
                  <a:outerShdw blurRad="38100" dist="38100" dir="2700000" algn="tl">
                    <a:srgbClr val="000000">
                      <a:alpha val="43137"/>
                    </a:srgbClr>
                  </a:outerShdw>
                </a:effectLst>
              </a:rPr>
              <a:t>Extinción</a:t>
            </a:r>
            <a:r>
              <a:rPr lang="en-US" sz="1800" b="1" dirty="0" smtClean="0">
                <a:solidFill>
                  <a:srgbClr val="FFFF19"/>
                </a:solidFill>
                <a:effectLst>
                  <a:outerShdw blurRad="38100" dist="38100" dir="2700000" algn="tl">
                    <a:srgbClr val="000000">
                      <a:alpha val="43137"/>
                    </a:srgbClr>
                  </a:outerShdw>
                </a:effectLst>
              </a:rPr>
              <a:t> </a:t>
            </a:r>
            <a:r>
              <a:rPr lang="en-US" sz="1800" b="1" dirty="0">
                <a:solidFill>
                  <a:srgbClr val="FFFF19"/>
                </a:solidFill>
                <a:effectLst>
                  <a:outerShdw blurRad="38100" dist="38100" dir="2700000" algn="tl">
                    <a:srgbClr val="000000">
                      <a:alpha val="43137"/>
                    </a:srgbClr>
                  </a:outerShdw>
                </a:effectLst>
              </a:rPr>
              <a:t>al 22 </a:t>
            </a:r>
            <a:r>
              <a:rPr lang="en-US" sz="1800" b="1" dirty="0" err="1">
                <a:solidFill>
                  <a:srgbClr val="FFFF19"/>
                </a:solidFill>
                <a:effectLst>
                  <a:outerShdw blurRad="38100" dist="38100" dir="2700000" algn="tl">
                    <a:srgbClr val="000000">
                      <a:alpha val="43137"/>
                    </a:srgbClr>
                  </a:outerShdw>
                </a:effectLst>
              </a:rPr>
              <a:t>febrero</a:t>
            </a:r>
            <a:r>
              <a:rPr lang="en-US" sz="1800" b="1" dirty="0">
                <a:solidFill>
                  <a:srgbClr val="FFFF19"/>
                </a:solidFill>
                <a:effectLst>
                  <a:outerShdw blurRad="38100" dist="38100" dir="2700000" algn="tl">
                    <a:srgbClr val="000000">
                      <a:alpha val="43137"/>
                    </a:srgbClr>
                  </a:outerShdw>
                </a:effectLst>
              </a:rPr>
              <a:t> 2019</a:t>
            </a:r>
          </a:p>
          <a:p>
            <a:pPr marL="609600" indent="-609600" algn="l">
              <a:defRPr/>
            </a:pPr>
            <a:endParaRPr lang="en-US" sz="18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961509805"/>
              </p:ext>
            </p:extLst>
          </p:nvPr>
        </p:nvGraphicFramePr>
        <p:xfrm>
          <a:off x="682742" y="1905000"/>
          <a:ext cx="7772404" cy="4602480"/>
        </p:xfrm>
        <a:graphic>
          <a:graphicData uri="http://schemas.openxmlformats.org/drawingml/2006/table">
            <a:tbl>
              <a:tblPr firstRow="1" bandRow="1">
                <a:tableStyleId>{5C22544A-7EE6-4342-B048-85BDC9FD1C3A}</a:tableStyleId>
              </a:tblPr>
              <a:tblGrid>
                <a:gridCol w="3886202"/>
                <a:gridCol w="3886202"/>
              </a:tblGrid>
              <a:tr h="630726">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Contrato</a:t>
                      </a:r>
                      <a:r>
                        <a:rPr kumimoji="0" lang="es-ES" sz="1800" b="1" kern="1200" baseline="0" dirty="0" smtClean="0">
                          <a:solidFill>
                            <a:schemeClr val="lt1"/>
                          </a:solidFill>
                          <a:effectLst/>
                          <a:latin typeface="+mn-lt"/>
                          <a:ea typeface="+mn-ea"/>
                          <a:cs typeface="+mn-cs"/>
                        </a:rPr>
                        <a:t> de temporada.       </a:t>
                      </a:r>
                      <a:r>
                        <a:rPr kumimoji="0" lang="es-ES" sz="1800" b="1" kern="1200" dirty="0" smtClean="0">
                          <a:solidFill>
                            <a:schemeClr val="lt1"/>
                          </a:solidFill>
                          <a:effectLst/>
                          <a:latin typeface="+mn-lt"/>
                          <a:ea typeface="+mn-ea"/>
                          <a:cs typeface="+mn-cs"/>
                        </a:rPr>
                        <a:t>Extinción 22/02/2019</a:t>
                      </a:r>
                      <a:endParaRPr lang="es-AR" dirty="0"/>
                    </a:p>
                  </a:txBody>
                  <a:tcPr/>
                </a:tc>
              </a:tr>
              <a:tr h="360415">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415">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$ 3.033,33</a:t>
                      </a:r>
                      <a:endParaRPr lang="es-AR" dirty="0"/>
                    </a:p>
                  </a:txBody>
                  <a:tcPr/>
                </a:tc>
              </a:tr>
              <a:tr h="360415">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$ 18.433,33</a:t>
                      </a:r>
                      <a:endParaRPr lang="es-AR" dirty="0"/>
                    </a:p>
                  </a:txBody>
                  <a:tcPr/>
                </a:tc>
              </a:tr>
              <a:tr h="360415">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$ 3.502,33</a:t>
                      </a:r>
                      <a:endParaRPr lang="es-AR" b="1" dirty="0">
                        <a:solidFill>
                          <a:srgbClr val="FF0000"/>
                        </a:solidFill>
                      </a:endParaRPr>
                    </a:p>
                  </a:txBody>
                  <a:tcPr/>
                </a:tc>
              </a:tr>
              <a:tr h="360415">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2018</a:t>
                      </a:r>
                      <a:endParaRPr lang="es-AR" dirty="0"/>
                    </a:p>
                  </a:txBody>
                  <a:tcPr/>
                </a:tc>
                <a:tc>
                  <a:txBody>
                    <a:bodyPr/>
                    <a:lstStyle/>
                    <a:p>
                      <a:pPr algn="r"/>
                      <a:r>
                        <a:rPr kumimoji="0" lang="es-ES" sz="1800" kern="1200" dirty="0" smtClean="0">
                          <a:solidFill>
                            <a:schemeClr val="dk1"/>
                          </a:solidFill>
                          <a:effectLst/>
                          <a:latin typeface="+mn-lt"/>
                          <a:ea typeface="+mn-ea"/>
                          <a:cs typeface="+mn-cs"/>
                        </a:rPr>
                        <a:t>$ 840,00</a:t>
                      </a:r>
                      <a:endParaRPr lang="es-AR" dirty="0"/>
                    </a:p>
                  </a:txBody>
                  <a:tcPr/>
                </a:tc>
              </a:tr>
              <a:tr h="360415">
                <a:tc>
                  <a:txBody>
                    <a:bodyPr/>
                    <a:lstStyle/>
                    <a:p>
                      <a:r>
                        <a:rPr kumimoji="0" lang="es-ES" sz="1800" kern="1200" dirty="0" smtClean="0">
                          <a:solidFill>
                            <a:schemeClr val="dk1"/>
                          </a:solidFill>
                          <a:effectLst/>
                          <a:latin typeface="+mn-lt"/>
                          <a:ea typeface="+mn-ea"/>
                          <a:cs typeface="+mn-cs"/>
                        </a:rPr>
                        <a:t>Indemnización </a:t>
                      </a:r>
                      <a:r>
                        <a:rPr kumimoji="0" lang="es-ES" sz="1800" kern="1200" dirty="0" err="1" smtClean="0">
                          <a:solidFill>
                            <a:schemeClr val="dk1"/>
                          </a:solidFill>
                          <a:effectLst/>
                          <a:latin typeface="+mn-lt"/>
                          <a:ea typeface="+mn-ea"/>
                          <a:cs typeface="+mn-cs"/>
                        </a:rPr>
                        <a:t>vac</a:t>
                      </a:r>
                      <a:r>
                        <a:rPr kumimoji="0" lang="es-ES" sz="1800" kern="1200" dirty="0" smtClean="0">
                          <a:solidFill>
                            <a:schemeClr val="dk1"/>
                          </a:solidFill>
                          <a:effectLst/>
                          <a:latin typeface="+mn-lt"/>
                          <a:ea typeface="+mn-ea"/>
                          <a:cs typeface="+mn-cs"/>
                        </a:rPr>
                        <a:t>. no gozadas 2019</a:t>
                      </a:r>
                      <a:endParaRPr lang="es-AR" dirty="0"/>
                    </a:p>
                  </a:txBody>
                  <a:tcPr/>
                </a:tc>
                <a:tc>
                  <a:txBody>
                    <a:bodyPr/>
                    <a:lstStyle/>
                    <a:p>
                      <a:pPr algn="r"/>
                      <a:r>
                        <a:rPr kumimoji="0" lang="es-ES" sz="1800" kern="1200" dirty="0" smtClean="0">
                          <a:solidFill>
                            <a:schemeClr val="dk1"/>
                          </a:solidFill>
                          <a:effectLst/>
                          <a:latin typeface="+mn-lt"/>
                          <a:ea typeface="+mn-ea"/>
                          <a:cs typeface="+mn-cs"/>
                        </a:rPr>
                        <a:t>$ 1.698,67</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$ 21.000,00</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$ 5.600,00</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 (no </a:t>
                      </a:r>
                      <a:r>
                        <a:rPr kumimoji="0" lang="es-ES" sz="1800" kern="1200" dirty="0" err="1" smtClean="0">
                          <a:solidFill>
                            <a:schemeClr val="dk1"/>
                          </a:solidFill>
                          <a:effectLst/>
                          <a:latin typeface="+mn-lt"/>
                          <a:ea typeface="+mn-ea"/>
                          <a:cs typeface="+mn-cs"/>
                        </a:rPr>
                        <a:t>cumplio</a:t>
                      </a:r>
                      <a:r>
                        <a:rPr kumimoji="0" lang="es-ES" sz="1800" kern="1200" baseline="0" dirty="0" smtClean="0">
                          <a:solidFill>
                            <a:schemeClr val="dk1"/>
                          </a:solidFill>
                          <a:effectLst/>
                          <a:latin typeface="+mn-lt"/>
                          <a:ea typeface="+mn-ea"/>
                          <a:cs typeface="+mn-cs"/>
                        </a:rPr>
                        <a:t> fracción mayor de 3 meses)</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9044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$ 44.069,67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34157509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 CONTRATO DE TEMPORADA. RUPTURA ANTES DE LA </a:t>
            </a: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FINALIZACIÓN DE LA PRIMERA TEMPORADA</a:t>
            </a: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a:solidFill>
                  <a:srgbClr val="FFFF19"/>
                </a:solidFill>
                <a:effectLst>
                  <a:outerShdw blurRad="38100" dist="38100" dir="2700000" algn="tl">
                    <a:srgbClr val="000000">
                      <a:alpha val="43137"/>
                    </a:srgbClr>
                  </a:outerShdw>
                </a:effectLst>
              </a:rPr>
              <a:t>febrero</a:t>
            </a:r>
            <a:r>
              <a:rPr lang="en-US" sz="2000" b="1" dirty="0">
                <a:solidFill>
                  <a:srgbClr val="FFFF19"/>
                </a:solidFill>
                <a:effectLst>
                  <a:outerShdw blurRad="38100" dist="38100" dir="2700000" algn="tl">
                    <a:srgbClr val="000000">
                      <a:alpha val="43137"/>
                    </a:srgbClr>
                  </a:outerShdw>
                </a:effectLst>
              </a:rPr>
              <a:t> 2019</a:t>
            </a:r>
          </a:p>
          <a:p>
            <a:pPr marL="609600" indent="-609600" algn="l">
              <a:defRPr/>
            </a:pPr>
            <a:endParaRPr lang="es-ES" sz="2000" dirty="0" smtClean="0">
              <a:effectLst>
                <a:outerShdw blurRad="38100" dist="38100" dir="2700000" algn="tl">
                  <a:srgbClr val="000000">
                    <a:alpha val="43137"/>
                  </a:srgbClr>
                </a:outerShdw>
              </a:effectLst>
            </a:endParaRPr>
          </a:p>
          <a:p>
            <a:pPr marL="609600" indent="-609600" algn="l">
              <a:defRPr/>
            </a:pPr>
            <a:r>
              <a:rPr lang="es-ES" sz="2000" dirty="0" smtClean="0">
                <a:effectLst>
                  <a:outerShdw blurRad="38100" dist="38100" dir="2700000" algn="tl">
                    <a:srgbClr val="000000">
                      <a:alpha val="43137"/>
                    </a:srgbClr>
                  </a:outerShdw>
                </a:effectLst>
              </a:rPr>
              <a:t>Además</a:t>
            </a:r>
            <a:r>
              <a:rPr lang="es-ES" sz="2000" dirty="0">
                <a:effectLst>
                  <a:outerShdw blurRad="38100" dist="38100" dir="2700000" algn="tl">
                    <a:srgbClr val="000000">
                      <a:alpha val="43137"/>
                    </a:srgbClr>
                  </a:outerShdw>
                </a:effectLst>
              </a:rPr>
              <a:t>, el trabajador podrá reclamar la indemnización por daños y </a:t>
            </a:r>
            <a:endParaRPr lang="es-ES" sz="2000" dirty="0" smtClean="0">
              <a:effectLst>
                <a:outerShdw blurRad="38100" dist="38100" dir="2700000" algn="tl">
                  <a:srgbClr val="000000">
                    <a:alpha val="43137"/>
                  </a:srgbClr>
                </a:outerShdw>
              </a:effectLst>
            </a:endParaRPr>
          </a:p>
          <a:p>
            <a:pPr marL="609600" indent="-609600" algn="l">
              <a:defRPr/>
            </a:pPr>
            <a:r>
              <a:rPr lang="es-ES" sz="2000" dirty="0" smtClean="0">
                <a:effectLst>
                  <a:outerShdw blurRad="38100" dist="38100" dir="2700000" algn="tl">
                    <a:srgbClr val="000000">
                      <a:alpha val="43137"/>
                    </a:srgbClr>
                  </a:outerShdw>
                </a:effectLst>
              </a:rPr>
              <a:t>perjuicios </a:t>
            </a:r>
            <a:r>
              <a:rPr lang="es-ES" sz="2000" dirty="0">
                <a:effectLst>
                  <a:outerShdw blurRad="38100" dist="38100" dir="2700000" algn="tl">
                    <a:srgbClr val="000000">
                      <a:alpha val="43137"/>
                    </a:srgbClr>
                  </a:outerShdw>
                </a:effectLst>
              </a:rPr>
              <a:t>prevista en el artículo 95 de la LCT, si logra demostrar </a:t>
            </a:r>
            <a:r>
              <a:rPr lang="es-ES" sz="2000" dirty="0" smtClean="0">
                <a:effectLst>
                  <a:outerShdw blurRad="38100" dist="38100" dir="2700000" algn="tl">
                    <a:srgbClr val="000000">
                      <a:alpha val="43137"/>
                    </a:srgbClr>
                  </a:outerShdw>
                </a:effectLst>
              </a:rPr>
              <a:t> la </a:t>
            </a:r>
          </a:p>
          <a:p>
            <a:pPr marL="609600" indent="-609600" algn="l">
              <a:defRPr/>
            </a:pPr>
            <a:r>
              <a:rPr lang="es-ES" sz="2000" dirty="0" smtClean="0">
                <a:effectLst>
                  <a:outerShdw blurRad="38100" dist="38100" dir="2700000" algn="tl">
                    <a:srgbClr val="000000">
                      <a:alpha val="43137"/>
                    </a:srgbClr>
                  </a:outerShdw>
                </a:effectLst>
              </a:rPr>
              <a:t>existencia de un </a:t>
            </a:r>
            <a:r>
              <a:rPr lang="es-ES" sz="2000" dirty="0">
                <a:effectLst>
                  <a:outerShdw blurRad="38100" dist="38100" dir="2700000" algn="tl">
                    <a:srgbClr val="000000">
                      <a:alpha val="43137"/>
                    </a:srgbClr>
                  </a:outerShdw>
                </a:effectLst>
              </a:rPr>
              <a:t>daño </a:t>
            </a:r>
            <a:r>
              <a:rPr lang="es-ES" sz="2000" dirty="0" smtClean="0">
                <a:effectLst>
                  <a:outerShdw blurRad="38100" dist="38100" dir="2700000" algn="tl">
                    <a:srgbClr val="000000">
                      <a:alpha val="43137"/>
                    </a:srgbClr>
                  </a:outerShdw>
                </a:effectLst>
              </a:rPr>
              <a:t>superior </a:t>
            </a:r>
            <a:r>
              <a:rPr lang="es-ES" sz="2000" dirty="0">
                <a:effectLst>
                  <a:outerShdw blurRad="38100" dist="38100" dir="2700000" algn="tl">
                    <a:srgbClr val="000000">
                      <a:alpha val="43137"/>
                    </a:srgbClr>
                  </a:outerShdw>
                </a:effectLst>
              </a:rPr>
              <a:t>al cubierto por la Indemnización Sustitutiva </a:t>
            </a:r>
            <a:endParaRPr lang="es-ES" sz="2000" dirty="0" smtClean="0">
              <a:effectLst>
                <a:outerShdw blurRad="38100" dist="38100" dir="2700000" algn="tl">
                  <a:srgbClr val="000000">
                    <a:alpha val="43137"/>
                  </a:srgbClr>
                </a:outerShdw>
              </a:effectLst>
            </a:endParaRPr>
          </a:p>
          <a:p>
            <a:pPr marL="609600" indent="-609600" algn="l">
              <a:defRPr/>
            </a:pPr>
            <a:r>
              <a:rPr lang="es-ES" sz="2000" dirty="0" smtClean="0">
                <a:effectLst>
                  <a:outerShdw blurRad="38100" dist="38100" dir="2700000" algn="tl">
                    <a:srgbClr val="000000">
                      <a:alpha val="43137"/>
                    </a:srgbClr>
                  </a:outerShdw>
                </a:effectLst>
              </a:rPr>
              <a:t>de </a:t>
            </a:r>
            <a:r>
              <a:rPr lang="es-ES" sz="2000" dirty="0">
                <a:effectLst>
                  <a:outerShdw blurRad="38100" dist="38100" dir="2700000" algn="tl">
                    <a:srgbClr val="000000">
                      <a:alpha val="43137"/>
                    </a:srgbClr>
                  </a:outerShdw>
                </a:effectLst>
              </a:rPr>
              <a:t>Preaviso. </a:t>
            </a:r>
            <a:endParaRPr lang="es-AR" sz="2000" dirty="0">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4404786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a:t>
            </a:r>
            <a:r>
              <a:rPr lang="en-US" sz="2000" b="1" dirty="0" smtClean="0">
                <a:solidFill>
                  <a:srgbClr val="00FFCC"/>
                </a:solidFill>
                <a:effectLst>
                  <a:outerShdw blurRad="38100" dist="38100" dir="2700000" algn="tl">
                    <a:srgbClr val="000000">
                      <a:alpha val="43137"/>
                    </a:srgbClr>
                  </a:outerShdw>
                </a:effectLst>
              </a:rPr>
              <a:t>2: </a:t>
            </a:r>
            <a:r>
              <a:rPr lang="en-US" sz="2000" b="1" dirty="0">
                <a:solidFill>
                  <a:srgbClr val="00FFCC"/>
                </a:solidFill>
                <a:effectLst>
                  <a:outerShdw blurRad="38100" dist="38100" dir="2700000" algn="tl">
                    <a:srgbClr val="000000">
                      <a:alpha val="43137"/>
                    </a:srgbClr>
                  </a:outerShdw>
                </a:effectLst>
              </a:rPr>
              <a:t>CONTRATO DE TEMPORADA. RUPTURA </a:t>
            </a:r>
            <a:r>
              <a:rPr lang="en-US" sz="2000" b="1" dirty="0" smtClean="0">
                <a:solidFill>
                  <a:srgbClr val="00FFCC"/>
                </a:solidFill>
                <a:effectLst>
                  <a:outerShdw blurRad="38100" dist="38100" dir="2700000" algn="tl">
                    <a:srgbClr val="000000">
                      <a:alpha val="43137"/>
                    </a:srgbClr>
                  </a:outerShdw>
                </a:effectLst>
              </a:rPr>
              <a:t>AL FINALIZAR  </a:t>
            </a:r>
            <a:endParaRPr lang="en-US" sz="2000" b="1" dirty="0">
              <a:solidFill>
                <a:srgbClr val="00FFCC"/>
              </a:solidFill>
              <a:effectLst>
                <a:outerShdw blurRad="38100" dist="38100" dir="2700000" algn="tl">
                  <a:srgbClr val="000000">
                    <a:alpha val="43137"/>
                  </a:srgbClr>
                </a:outerShdw>
              </a:effectLst>
            </a:endParaRPr>
          </a:p>
          <a:p>
            <a:pPr marL="609600" indent="-609600" algn="l">
              <a:defRPr/>
            </a:pPr>
            <a:r>
              <a:rPr lang="en-US" sz="2000" b="1" dirty="0" smtClean="0">
                <a:solidFill>
                  <a:srgbClr val="00FFCC"/>
                </a:solidFill>
                <a:effectLst>
                  <a:outerShdw blurRad="38100" dist="38100" dir="2700000" algn="tl">
                    <a:srgbClr val="000000">
                      <a:alpha val="43137"/>
                    </a:srgbClr>
                  </a:outerShdw>
                </a:effectLst>
              </a:rPr>
              <a:t>LA SEGUNDA TEMPORADA</a:t>
            </a:r>
            <a:endParaRPr lang="en-US" sz="2000" b="1" dirty="0">
              <a:solidFill>
                <a:srgbClr val="00FFCC"/>
              </a:solidFill>
              <a:effectLst>
                <a:outerShdw blurRad="38100" dist="38100" dir="2700000" algn="tl">
                  <a:srgbClr val="000000">
                    <a:alpha val="43137"/>
                  </a:srgbClr>
                </a:outerShdw>
              </a:effectLst>
            </a:endParaRPr>
          </a:p>
          <a:p>
            <a:pPr marL="609600" indent="-609600" algn="l">
              <a:defRPr/>
            </a:pPr>
            <a:r>
              <a:rPr lang="en-US" sz="1800" b="1" dirty="0">
                <a:solidFill>
                  <a:srgbClr val="FFFF19"/>
                </a:solidFill>
                <a:effectLst>
                  <a:outerShdw blurRad="38100" dist="38100" dir="2700000" algn="tl">
                    <a:srgbClr val="000000">
                      <a:alpha val="43137"/>
                    </a:srgbClr>
                  </a:outerShdw>
                </a:effectLst>
              </a:rPr>
              <a:t>EXTINCION al 22 </a:t>
            </a:r>
            <a:r>
              <a:rPr lang="en-US" sz="1800" b="1" dirty="0" err="1" smtClean="0">
                <a:solidFill>
                  <a:srgbClr val="FFFF19"/>
                </a:solidFill>
                <a:effectLst>
                  <a:outerShdw blurRad="38100" dist="38100" dir="2700000" algn="tl">
                    <a:srgbClr val="000000">
                      <a:alpha val="43137"/>
                    </a:srgbClr>
                  </a:outerShdw>
                </a:effectLst>
              </a:rPr>
              <a:t>abril</a:t>
            </a:r>
            <a:r>
              <a:rPr lang="en-US" sz="1800" b="1" dirty="0" smtClean="0">
                <a:solidFill>
                  <a:srgbClr val="FFFF19"/>
                </a:solidFill>
                <a:effectLst>
                  <a:outerShdw blurRad="38100" dist="38100" dir="2700000" algn="tl">
                    <a:srgbClr val="000000">
                      <a:alpha val="43137"/>
                    </a:srgbClr>
                  </a:outerShdw>
                </a:effectLst>
              </a:rPr>
              <a:t> 2020</a:t>
            </a:r>
            <a:endParaRPr lang="en-US" sz="1800" b="1" dirty="0">
              <a:solidFill>
                <a:srgbClr val="FFFF19"/>
              </a:solidFill>
              <a:effectLst>
                <a:outerShdw blurRad="38100" dist="38100" dir="2700000" algn="tl">
                  <a:srgbClr val="000000">
                    <a:alpha val="43137"/>
                  </a:srgbClr>
                </a:outerShdw>
              </a:effectLst>
            </a:endParaRPr>
          </a:p>
          <a:p>
            <a:pPr marL="609600" indent="-609600" algn="l" eaLnBrk="1" hangingPunct="1">
              <a:defRPr/>
            </a:pPr>
            <a:endParaRPr lang="en-US" sz="18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Fecha</a:t>
            </a:r>
            <a:r>
              <a:rPr lang="en-US" sz="1800" b="1" dirty="0" smtClean="0">
                <a:solidFill>
                  <a:srgbClr val="00FF00"/>
                </a:solidFill>
                <a:effectLst>
                  <a:outerShdw blurRad="38100" dist="38100" dir="2700000" algn="tl">
                    <a:srgbClr val="000000">
                      <a:alpha val="43137"/>
                    </a:srgbClr>
                  </a:outerShdw>
                </a:effectLst>
              </a:rPr>
              <a:t> de </a:t>
            </a:r>
            <a:r>
              <a:rPr lang="en-US" sz="1800" b="1" dirty="0" err="1" smtClean="0">
                <a:solidFill>
                  <a:srgbClr val="00FF00"/>
                </a:solidFill>
                <a:effectLst>
                  <a:outerShdw blurRad="38100" dist="38100" dir="2700000" algn="tl">
                    <a:srgbClr val="000000">
                      <a:alpha val="43137"/>
                    </a:srgbClr>
                  </a:outerShdw>
                </a:effectLst>
              </a:rPr>
              <a:t>ingreso</a:t>
            </a:r>
            <a:r>
              <a:rPr lang="en-US" sz="1800" b="1" dirty="0" smtClean="0">
                <a:solidFill>
                  <a:srgbClr val="00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al </a:t>
            </a:r>
            <a:r>
              <a:rPr lang="en-US" sz="1800" b="1" dirty="0" err="1" smtClean="0">
                <a:solidFill>
                  <a:srgbClr val="00FFFF"/>
                </a:solidFill>
                <a:effectLst>
                  <a:outerShdw blurRad="38100" dist="38100" dir="2700000" algn="tl">
                    <a:srgbClr val="000000">
                      <a:alpha val="43137"/>
                    </a:srgbClr>
                  </a:outerShdw>
                </a:effectLst>
              </a:rPr>
              <a:t>concluir</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segunda</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temporada</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abril</a:t>
            </a:r>
            <a:r>
              <a:rPr lang="en-US" sz="1800" dirty="0" smtClean="0">
                <a:effectLst>
                  <a:outerShdw blurRad="38100" dist="38100" dir="2700000" algn="tl">
                    <a:srgbClr val="000000">
                      <a:alpha val="43137"/>
                    </a:srgbClr>
                  </a:outerShdw>
                </a:effectLst>
              </a:rPr>
              <a:t> de 2020, sin</a:t>
            </a:r>
          </a:p>
          <a:p>
            <a:pPr algn="l" eaLnBrk="1" hangingPunct="1">
              <a:defRPr/>
            </a:pPr>
            <a:r>
              <a:rPr lang="en-US" sz="1800" dirty="0" err="1" smtClean="0">
                <a:effectLst>
                  <a:outerShdw blurRad="38100" dist="38100" dir="2700000" algn="tl">
                    <a:srgbClr val="000000">
                      <a:alpha val="43137"/>
                    </a:srgbClr>
                  </a:outerShdw>
                </a:effectLst>
              </a:rPr>
              <a:t>preaviso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otorgado</a:t>
            </a:r>
            <a:r>
              <a:rPr lang="en-US" sz="1800" dirty="0" smtClean="0">
                <a:effectLst>
                  <a:outerShdw blurRad="38100" dist="38100" dir="2700000" algn="tl">
                    <a:srgbClr val="000000">
                      <a:alpha val="43137"/>
                    </a:srgbClr>
                  </a:outerShdw>
                </a:effectLst>
              </a:rPr>
              <a:t>.</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4811802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2: CONTRATO DE TEMPORADA. RUPTURA AL FINALIZAR  </a:t>
            </a:r>
          </a:p>
          <a:p>
            <a:pPr marL="609600" indent="-609600" algn="l">
              <a:defRPr/>
            </a:pPr>
            <a:r>
              <a:rPr lang="en-US" sz="2000" b="1" dirty="0">
                <a:solidFill>
                  <a:srgbClr val="00FFCC"/>
                </a:solidFill>
                <a:effectLst>
                  <a:outerShdw blurRad="38100" dist="38100" dir="2700000" algn="tl">
                    <a:srgbClr val="000000">
                      <a:alpha val="43137"/>
                    </a:srgbClr>
                  </a:outerShdw>
                </a:effectLst>
              </a:rPr>
              <a:t>LA SEGUNDA </a:t>
            </a:r>
            <a:r>
              <a:rPr lang="en-US" sz="2000" b="1" dirty="0" smtClean="0">
                <a:solidFill>
                  <a:srgbClr val="00FFCC"/>
                </a:solidFill>
                <a:effectLst>
                  <a:outerShdw blurRad="38100" dist="38100" dir="2700000" algn="tl">
                    <a:srgbClr val="000000">
                      <a:alpha val="43137"/>
                    </a:srgbClr>
                  </a:outerShdw>
                </a:effectLst>
              </a:rPr>
              <a:t>TEMPORADA. </a:t>
            </a:r>
            <a:r>
              <a:rPr lang="en-US" sz="2000" b="1" dirty="0">
                <a:solidFill>
                  <a:srgbClr val="FFFF19"/>
                </a:solidFill>
                <a:effectLst>
                  <a:outerShdw blurRad="38100" dist="38100" dir="2700000" algn="tl">
                    <a:srgbClr val="000000">
                      <a:alpha val="43137"/>
                    </a:srgbClr>
                  </a:outerShdw>
                </a:effectLst>
              </a:rPr>
              <a:t>EXTINCION al 22 </a:t>
            </a:r>
            <a:r>
              <a:rPr lang="en-US" sz="2000" b="1" dirty="0" err="1">
                <a:solidFill>
                  <a:srgbClr val="FFFF19"/>
                </a:solidFill>
                <a:effectLst>
                  <a:outerShdw blurRad="38100" dist="38100" dir="2700000" algn="tl">
                    <a:srgbClr val="000000">
                      <a:alpha val="43137"/>
                    </a:srgbClr>
                  </a:outerShdw>
                </a:effectLst>
              </a:rPr>
              <a:t>abril</a:t>
            </a:r>
            <a:r>
              <a:rPr lang="en-US" sz="2000" b="1" dirty="0">
                <a:solidFill>
                  <a:srgbClr val="FFFF19"/>
                </a:solidFill>
                <a:effectLst>
                  <a:outerShdw blurRad="38100" dist="38100" dir="2700000" algn="tl">
                    <a:srgbClr val="000000">
                      <a:alpha val="43137"/>
                    </a:srgbClr>
                  </a:outerShdw>
                </a:effectLst>
              </a:rPr>
              <a:t> 2020</a:t>
            </a: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612125742"/>
              </p:ext>
            </p:extLst>
          </p:nvPr>
        </p:nvGraphicFramePr>
        <p:xfrm>
          <a:off x="533397" y="1981200"/>
          <a:ext cx="7941736" cy="4236720"/>
        </p:xfrm>
        <a:graphic>
          <a:graphicData uri="http://schemas.openxmlformats.org/drawingml/2006/table">
            <a:tbl>
              <a:tblPr firstRow="1" bandRow="1">
                <a:tableStyleId>{5C22544A-7EE6-4342-B048-85BDC9FD1C3A}</a:tableStyleId>
              </a:tblPr>
              <a:tblGrid>
                <a:gridCol w="3970868"/>
                <a:gridCol w="3970868"/>
              </a:tblGrid>
              <a:tr h="631065">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lt1"/>
                          </a:solidFill>
                          <a:effectLst/>
                          <a:latin typeface="+mn-lt"/>
                          <a:ea typeface="+mn-ea"/>
                          <a:cs typeface="+mn-cs"/>
                        </a:rPr>
                        <a:t>Contrato</a:t>
                      </a:r>
                      <a:r>
                        <a:rPr kumimoji="0" lang="es-ES" sz="1800" b="1" kern="1200" baseline="0" dirty="0" smtClean="0">
                          <a:solidFill>
                            <a:schemeClr val="lt1"/>
                          </a:solidFill>
                          <a:effectLst/>
                          <a:latin typeface="+mn-lt"/>
                          <a:ea typeface="+mn-ea"/>
                          <a:cs typeface="+mn-cs"/>
                        </a:rPr>
                        <a:t> de temporada.        </a:t>
                      </a:r>
                      <a:r>
                        <a:rPr kumimoji="0" lang="es-ES" sz="1800" b="1" kern="1200" dirty="0" smtClean="0">
                          <a:solidFill>
                            <a:schemeClr val="lt1"/>
                          </a:solidFill>
                          <a:effectLst/>
                          <a:latin typeface="+mn-lt"/>
                          <a:ea typeface="+mn-ea"/>
                          <a:cs typeface="+mn-cs"/>
                        </a:rPr>
                        <a:t>Extinción 22/04/2020</a:t>
                      </a:r>
                      <a:endParaRPr lang="es-AR" dirty="0"/>
                    </a:p>
                  </a:txBody>
                  <a:tcPr/>
                </a:tc>
              </a:tr>
              <a:tr h="360609">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609">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$ 6.533,33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$ 21.933,33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$ 4.167,33</a:t>
                      </a:r>
                      <a:endParaRPr lang="es-AR" b="1" dirty="0">
                        <a:solidFill>
                          <a:srgbClr val="FF0000"/>
                        </a:solidFill>
                      </a:endParaRPr>
                    </a:p>
                  </a:txBody>
                  <a:tcPr/>
                </a:tc>
              </a:tr>
              <a:tr h="360609">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2020</a:t>
                      </a:r>
                      <a:endParaRPr lang="es-AR" dirty="0"/>
                    </a:p>
                  </a:txBody>
                  <a:tcPr/>
                </a:tc>
                <a:tc>
                  <a:txBody>
                    <a:bodyPr/>
                    <a:lstStyle/>
                    <a:p>
                      <a:pPr algn="r"/>
                      <a:r>
                        <a:rPr kumimoji="0" lang="es-ES" sz="1800" kern="1200" dirty="0" smtClean="0">
                          <a:solidFill>
                            <a:schemeClr val="dk1"/>
                          </a:solidFill>
                          <a:effectLst/>
                          <a:latin typeface="+mn-lt"/>
                          <a:ea typeface="+mn-ea"/>
                          <a:cs typeface="+mn-cs"/>
                        </a:rPr>
                        <a:t>$ 3.658,67</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$ 5.600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 (10 meses de antigüedad total)</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a:t>
                      </a:r>
                      <a:endParaRPr lang="es-AR" dirty="0"/>
                    </a:p>
                  </a:txBody>
                  <a:tcPr/>
                </a:tc>
              </a:tr>
              <a:tr h="39065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$ 69.024,67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163754096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 CONTRATO DE TEMPORADA. RUPTURA ANTES DE LA </a:t>
            </a: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FINALIZACIÓN DE LA PRIMERA TEMPORADA</a:t>
            </a: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a:solidFill>
                  <a:srgbClr val="FFFF19"/>
                </a:solidFill>
                <a:effectLst>
                  <a:outerShdw blurRad="38100" dist="38100" dir="2700000" algn="tl">
                    <a:srgbClr val="000000">
                      <a:alpha val="43137"/>
                    </a:srgbClr>
                  </a:outerShdw>
                </a:effectLst>
              </a:rPr>
              <a:t>abril</a:t>
            </a:r>
            <a:r>
              <a:rPr lang="en-US" sz="2000" b="1" dirty="0">
                <a:solidFill>
                  <a:srgbClr val="FFFF19"/>
                </a:solidFill>
                <a:effectLst>
                  <a:outerShdw blurRad="38100" dist="38100" dir="2700000" algn="tl">
                    <a:srgbClr val="000000">
                      <a:alpha val="43137"/>
                    </a:srgbClr>
                  </a:outerShdw>
                </a:effectLst>
              </a:rPr>
              <a:t> 2020</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algn="l"/>
            <a:r>
              <a:rPr lang="es-ES" sz="2000" dirty="0">
                <a:effectLst>
                  <a:outerShdw blurRad="38100" dist="38100" dir="2700000" algn="tl">
                    <a:srgbClr val="000000">
                      <a:alpha val="43137"/>
                    </a:srgbClr>
                  </a:outerShdw>
                </a:effectLst>
              </a:rPr>
              <a:t> </a:t>
            </a:r>
            <a:endParaRPr lang="es-AR" sz="2000" dirty="0">
              <a:effectLst>
                <a:outerShdw blurRad="38100" dist="38100" dir="2700000" algn="tl">
                  <a:srgbClr val="000000">
                    <a:alpha val="43137"/>
                  </a:srgbClr>
                </a:outerShdw>
              </a:effectLst>
            </a:endParaRPr>
          </a:p>
          <a:p>
            <a:pPr algn="l"/>
            <a:r>
              <a:rPr lang="es-ES" sz="2000" dirty="0">
                <a:effectLst>
                  <a:outerShdw blurRad="38100" dist="38100" dir="2700000" algn="tl">
                    <a:srgbClr val="000000">
                      <a:alpha val="43137"/>
                    </a:srgbClr>
                  </a:outerShdw>
                </a:effectLst>
              </a:rPr>
              <a:t>Se considera una antigüedad total de 10 meses, que incluye la prestación de servicios en ambas temporadas, más las vacaciones gozadas al finalizar la primera temporada.</a:t>
            </a:r>
            <a:endParaRPr lang="es-AR" sz="2000" dirty="0">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300441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lstStyle/>
          <a:p>
            <a:pPr eaLnBrk="1" hangingPunct="1">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r>
              <a:rPr lang="es-AR" sz="2800" b="1" dirty="0" smtClean="0">
                <a:solidFill>
                  <a:srgbClr val="00FF00"/>
                </a:solidFill>
                <a:latin typeface="Papyrus" pitchFamily="66" charset="0"/>
              </a:rPr>
              <a:t>CONTRATO EVENTUAL</a:t>
            </a:r>
          </a:p>
          <a:p>
            <a:pPr eaLnBrk="1" hangingPunct="1">
              <a:defRPr/>
            </a:pPr>
            <a:endParaRPr lang="es-AR" sz="2800" b="1" dirty="0" smtClean="0">
              <a:solidFill>
                <a:srgbClr val="00FF00"/>
              </a:solidFill>
              <a:latin typeface="Papyrus" pitchFamily="66" charset="0"/>
            </a:endParaRPr>
          </a:p>
          <a:p>
            <a:pPr eaLnBrk="1" hangingPunct="1">
              <a:defRPr/>
            </a:pPr>
            <a:r>
              <a:rPr lang="es-AR" sz="2800" b="1" dirty="0" smtClean="0">
                <a:solidFill>
                  <a:srgbClr val="00FF00"/>
                </a:solidFill>
                <a:latin typeface="Papyrus" pitchFamily="66" charset="0"/>
              </a:rPr>
              <a:t>LEY 26474</a:t>
            </a:r>
          </a:p>
          <a:p>
            <a:pPr eaLnBrk="1" hangingPunct="1">
              <a:defRPr/>
            </a:pPr>
            <a:r>
              <a:rPr lang="es-ES" sz="2800" b="1" dirty="0" smtClean="0">
                <a:solidFill>
                  <a:srgbClr val="00FF00"/>
                </a:solidFill>
                <a:latin typeface="Papyrus" pitchFamily="66" charset="0"/>
              </a:rPr>
              <a:t>LEY 24013</a:t>
            </a:r>
          </a:p>
          <a:p>
            <a:pPr eaLnBrk="1" hangingPunct="1">
              <a:defRPr/>
            </a:pPr>
            <a:endParaRPr lang="es-AR" b="1" dirty="0" smtClean="0">
              <a:solidFill>
                <a:srgbClr val="00FF00"/>
              </a:solidFill>
              <a:latin typeface="Papyrus" pitchFamily="66" charset="0"/>
            </a:endParaRPr>
          </a:p>
          <a:p>
            <a:pPr eaLnBrk="1" hangingPunct="1">
              <a:defRPr/>
            </a:pPr>
            <a:endParaRPr lang="es-AR" b="1" dirty="0" smtClean="0">
              <a:solidFill>
                <a:srgbClr val="00FF00"/>
              </a:solidFill>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3923809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AR" sz="1800" b="1" dirty="0" smtClean="0">
                <a:solidFill>
                  <a:srgbClr val="FFFF00"/>
                </a:solidFill>
                <a:effectLst>
                  <a:outerShdw blurRad="38100" dist="38100" dir="2700000" algn="tl">
                    <a:srgbClr val="000000">
                      <a:alpha val="43137"/>
                    </a:srgbClr>
                  </a:outerShdw>
                </a:effectLst>
              </a:rPr>
              <a:t>CARACTERIZACIÓN</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99 - </a:t>
            </a:r>
            <a:r>
              <a:rPr lang="es-ES" sz="1800" dirty="0" smtClean="0">
                <a:effectLst>
                  <a:outerShdw blurRad="38100" dist="38100" dir="2700000" algn="tl">
                    <a:srgbClr val="000000">
                      <a:alpha val="43137"/>
                    </a:srgbClr>
                  </a:outerShdw>
                </a:effectLst>
              </a:rPr>
              <a:t>Cualquiera sea su denominación, se considerará que media contrato de trabajo eventual cuando la actividad del trabajador se ejerce bajo la dependencia de un empleador </a:t>
            </a:r>
            <a:r>
              <a:rPr lang="es-ES" sz="1800" b="1" dirty="0" smtClean="0">
                <a:solidFill>
                  <a:srgbClr val="FFFF01"/>
                </a:solidFill>
                <a:effectLst>
                  <a:outerShdw blurRad="38100" dist="38100" dir="2700000" algn="tl">
                    <a:srgbClr val="000000">
                      <a:alpha val="43137"/>
                    </a:srgbClr>
                  </a:outerShdw>
                </a:effectLst>
              </a:rPr>
              <a:t>para la satisfacción de resultados concretos, tenidos en vista por éste, en relación a servicios extraordinarios determinados de antemano o exigencias extraordinarias y transitorias de la empresa</a:t>
            </a:r>
            <a:r>
              <a:rPr lang="es-ES" sz="1800" dirty="0" smtClean="0">
                <a:effectLst>
                  <a:outerShdw blurRad="38100" dist="38100" dir="2700000" algn="tl">
                    <a:srgbClr val="000000">
                      <a:alpha val="43137"/>
                    </a:srgbClr>
                  </a:outerShdw>
                </a:effectLst>
              </a:rPr>
              <a:t>, explotación o establecimiento, </a:t>
            </a:r>
            <a:r>
              <a:rPr lang="es-ES" sz="1800" b="1" dirty="0" smtClean="0">
                <a:solidFill>
                  <a:srgbClr val="FF9900"/>
                </a:solidFill>
                <a:effectLst>
                  <a:outerShdw blurRad="38100" dist="38100" dir="2700000" algn="tl">
                    <a:srgbClr val="000000">
                      <a:alpha val="43137"/>
                    </a:srgbClr>
                  </a:outerShdw>
                </a:effectLst>
              </a:rPr>
              <a:t>toda vez que no pueda preverse un plazo cierto para la finalización del contrato. </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dirty="0" smtClean="0">
                <a:effectLst>
                  <a:outerShdw blurRad="38100" dist="38100" dir="2700000" algn="tl">
                    <a:srgbClr val="000000">
                      <a:alpha val="43137"/>
                    </a:srgbClr>
                  </a:outerShdw>
                </a:effectLst>
              </a:rPr>
              <a:t>Se entenderá además que media tal tipo de relación </a:t>
            </a:r>
            <a:r>
              <a:rPr lang="es-ES" sz="1800" b="1" dirty="0" smtClean="0">
                <a:solidFill>
                  <a:srgbClr val="FFFF01"/>
                </a:solidFill>
                <a:effectLst>
                  <a:outerShdw blurRad="38100" dist="38100" dir="2700000" algn="tl">
                    <a:srgbClr val="000000">
                      <a:alpha val="43137"/>
                    </a:srgbClr>
                  </a:outerShdw>
                </a:effectLst>
              </a:rPr>
              <a:t>cuando el vínculo comienza y termina con la realización de la obra, la ejecución del acto o la prestación del servicio para el que fue contratado el trabajador.</a:t>
            </a:r>
            <a:r>
              <a:rPr lang="es-ES" sz="1800" dirty="0" smtClean="0">
                <a:effectLst>
                  <a:outerShdw blurRad="38100" dist="38100" dir="2700000" algn="tl">
                    <a:srgbClr val="000000">
                      <a:alpha val="43137"/>
                    </a:srgbClr>
                  </a:outerShdw>
                </a:effectLst>
              </a:rPr>
              <a:t> El empleador que pretenda que el contrato inviste esta modalidad, </a:t>
            </a:r>
            <a:r>
              <a:rPr lang="es-ES" sz="1800" b="1" dirty="0" smtClean="0">
                <a:solidFill>
                  <a:srgbClr val="00FFCC"/>
                </a:solidFill>
                <a:effectLst>
                  <a:outerShdw blurRad="38100" dist="38100" dir="2700000" algn="tl">
                    <a:srgbClr val="000000">
                      <a:alpha val="43137"/>
                    </a:srgbClr>
                  </a:outerShdw>
                </a:effectLst>
              </a:rPr>
              <a:t>tendrá a su cargo la prueba de su aseveración.</a:t>
            </a:r>
          </a:p>
          <a:p>
            <a:pPr algn="l" eaLnBrk="1" hangingPunct="1">
              <a:lnSpc>
                <a:spcPct val="80000"/>
              </a:lnSpc>
              <a:buFontTx/>
              <a:buNone/>
              <a:defRPr/>
            </a:pPr>
            <a:endParaRPr lang="es-AR"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53237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638800"/>
          </a:xfrm>
        </p:spPr>
        <p:txBody>
          <a:bodyPr>
            <a:normAutofit lnSpcReduction="10000"/>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algn="l"/>
            <a:r>
              <a:rPr lang="es-AR" sz="1600" b="1" dirty="0" smtClean="0">
                <a:solidFill>
                  <a:srgbClr val="FF9900"/>
                </a:solidFill>
              </a:rPr>
              <a:t>CLAUSULA DE ABSORCIÓN</a:t>
            </a:r>
          </a:p>
          <a:p>
            <a:pPr algn="l"/>
            <a:r>
              <a:rPr lang="es-AR" sz="1600" b="1" dirty="0" smtClean="0">
                <a:solidFill>
                  <a:srgbClr val="00FF99"/>
                </a:solidFill>
              </a:rPr>
              <a:t>Quinto</a:t>
            </a:r>
            <a:r>
              <a:rPr lang="es-AR" sz="1600" b="1" dirty="0">
                <a:solidFill>
                  <a:srgbClr val="00FF99"/>
                </a:solidFill>
              </a:rPr>
              <a:t>:</a:t>
            </a:r>
          </a:p>
          <a:p>
            <a:pPr algn="l"/>
            <a:r>
              <a:rPr lang="es-AR" sz="1600" dirty="0">
                <a:solidFill>
                  <a:srgbClr val="FFFF19"/>
                </a:solidFill>
              </a:rPr>
              <a:t>No podrán ser absorbidos ni compensados </a:t>
            </a:r>
            <a:r>
              <a:rPr lang="es-AR" sz="1600" dirty="0"/>
              <a:t>los aumentos de carácter general sectorial, sean estos de carácter remunerativo, o de otra naturaleza que, eventualmente, hubieren otorgado unilateralmente los empleadores. </a:t>
            </a:r>
            <a:r>
              <a:rPr lang="es-AR" sz="1600" dirty="0" smtClean="0">
                <a:solidFill>
                  <a:srgbClr val="00FFCC"/>
                </a:solidFill>
              </a:rPr>
              <a:t>Solo podrán ser absorbidos o compensados, </a:t>
            </a:r>
            <a:r>
              <a:rPr lang="es-AR" sz="1600" dirty="0" smtClean="0"/>
              <a:t>hasta </a:t>
            </a:r>
            <a:r>
              <a:rPr lang="es-AR" sz="1600" dirty="0"/>
              <a:t>su concurrencia, los importes de carácter general, </a:t>
            </a:r>
            <a:r>
              <a:rPr lang="es-AR" sz="1600" dirty="0" smtClean="0"/>
              <a:t>sectorial </a:t>
            </a:r>
            <a:r>
              <a:rPr lang="es-AR" sz="1600" dirty="0"/>
              <a:t>o individual, </a:t>
            </a:r>
            <a:r>
              <a:rPr lang="es-AR" sz="1600" dirty="0">
                <a:solidFill>
                  <a:srgbClr val="00FFFF"/>
                </a:solidFill>
              </a:rPr>
              <a:t>otorgados por los empleadores unilateralmente a partir del 1 de enero de 2019 y los que hubieren sido abonados a cuenta de los aumentos </a:t>
            </a:r>
            <a:r>
              <a:rPr lang="es-AR" sz="1600" dirty="0"/>
              <a:t>que determine el presente Acuerdo colectivo, cualquiera sea la denominación utilizada</a:t>
            </a:r>
            <a:r>
              <a:rPr lang="es-AR" sz="1600" dirty="0" smtClean="0"/>
              <a:t>.</a:t>
            </a:r>
          </a:p>
          <a:p>
            <a:pPr algn="l"/>
            <a:endParaRPr lang="es-AR" sz="1600" dirty="0"/>
          </a:p>
          <a:p>
            <a:pPr algn="l"/>
            <a:r>
              <a:rPr lang="es-AR" sz="1600" b="1" dirty="0" smtClean="0">
                <a:solidFill>
                  <a:srgbClr val="FF9900"/>
                </a:solidFill>
              </a:rPr>
              <a:t>ADICIONALES DE EMPRESA</a:t>
            </a:r>
          </a:p>
          <a:p>
            <a:pPr algn="l"/>
            <a:r>
              <a:rPr lang="es-AR" sz="1600" b="1" dirty="0" smtClean="0">
                <a:solidFill>
                  <a:srgbClr val="00FF99"/>
                </a:solidFill>
              </a:rPr>
              <a:t>Sexto</a:t>
            </a:r>
            <a:r>
              <a:rPr lang="es-AR" sz="1600" b="1" dirty="0">
                <a:solidFill>
                  <a:srgbClr val="00FF99"/>
                </a:solidFill>
              </a:rPr>
              <a:t>:</a:t>
            </a:r>
          </a:p>
          <a:p>
            <a:pPr algn="l"/>
            <a:r>
              <a:rPr lang="es-AR" sz="1600" dirty="0"/>
              <a:t>En relación a la determinación de la base de cálculo del incremento alcanzado en este Acuerdo, las firmantes aceptan recomendar a aquellas empresas que liquidan suplementos y/o adicionales fijos y permanentes, por encima de los establecidos en el </a:t>
            </a:r>
            <a:r>
              <a:rPr lang="es-AR" sz="1600" dirty="0" err="1"/>
              <a:t>CCT</a:t>
            </a:r>
            <a:r>
              <a:rPr lang="es-AR" sz="1600" dirty="0"/>
              <a:t> 130/1975, </a:t>
            </a:r>
            <a:r>
              <a:rPr lang="es-AR" sz="1600" b="1" dirty="0">
                <a:solidFill>
                  <a:srgbClr val="FF9900"/>
                </a:solidFill>
              </a:rPr>
              <a:t>procuren negociar, durante el presente año, su adecuación, </a:t>
            </a:r>
            <a:r>
              <a:rPr lang="es-AR" sz="1600" dirty="0"/>
              <a:t>teniendo como referencia los incrementos salariales previstos </a:t>
            </a:r>
            <a:r>
              <a:rPr lang="es-AR" sz="1600" dirty="0" smtClean="0"/>
              <a:t>en </a:t>
            </a:r>
            <a:r>
              <a:rPr lang="es-AR" sz="1600" dirty="0"/>
              <a:t>el presente Acuerdo</a:t>
            </a:r>
            <a:r>
              <a:rPr lang="es-AR" sz="1600" dirty="0" smtClean="0"/>
              <a:t>.</a:t>
            </a:r>
          </a:p>
          <a:p>
            <a:pPr algn="l"/>
            <a:endParaRPr lang="es-AR" sz="1600" dirty="0" smtClean="0"/>
          </a:p>
          <a:p>
            <a:pPr algn="l"/>
            <a:r>
              <a:rPr lang="es-AR" sz="1600" dirty="0" smtClean="0">
                <a:solidFill>
                  <a:srgbClr val="FFFF19"/>
                </a:solidFill>
              </a:rPr>
              <a:t>- Situación de la asignación no remunerativa</a:t>
            </a:r>
            <a:endParaRPr lang="es-AR" sz="1600" dirty="0">
              <a:solidFill>
                <a:srgbClr val="FFFF19"/>
              </a:solidFill>
            </a:endParaRPr>
          </a:p>
          <a:p>
            <a:pPr algn="l"/>
            <a:r>
              <a:rPr lang="es-AR" sz="1600" dirty="0" smtClean="0">
                <a:solidFill>
                  <a:srgbClr val="FFFF19"/>
                </a:solidFill>
              </a:rPr>
              <a:t>- Situación de los incrementos salariales pactados</a:t>
            </a:r>
          </a:p>
          <a:p>
            <a:pPr marL="285750" indent="-285750" algn="l">
              <a:buFontTx/>
              <a:buChar char="-"/>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55339053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AR" sz="2000" b="1" dirty="0" smtClean="0">
                <a:solidFill>
                  <a:srgbClr val="FFFF01"/>
                </a:solidFill>
                <a:effectLst>
                  <a:outerShdw blurRad="38100" dist="38100" dir="2700000" algn="tl">
                    <a:srgbClr val="000000">
                      <a:alpha val="43137"/>
                    </a:srgbClr>
                  </a:outerShdw>
                </a:effectLst>
              </a:rPr>
              <a:t>CARACTERIZACIÓN</a:t>
            </a:r>
          </a:p>
          <a:p>
            <a:pPr algn="l" eaLnBrk="1" hangingPunct="1">
              <a:lnSpc>
                <a:spcPct val="80000"/>
              </a:lnSpc>
              <a:defRPr/>
            </a:pPr>
            <a:r>
              <a:rPr lang="es-AR" sz="2000" b="1" dirty="0" smtClean="0">
                <a:solidFill>
                  <a:srgbClr val="00FFCC"/>
                </a:solidFill>
                <a:effectLst>
                  <a:outerShdw blurRad="38100" dist="38100" dir="2700000" algn="tl">
                    <a:srgbClr val="000000">
                      <a:alpha val="43137"/>
                    </a:srgbClr>
                  </a:outerShdw>
                </a:effectLst>
              </a:rPr>
              <a:t>Art. 99 LCT -  Dos supuestos</a:t>
            </a:r>
          </a:p>
          <a:p>
            <a:pPr algn="l" eaLnBrk="1" hangingPunct="1">
              <a:lnSpc>
                <a:spcPct val="80000"/>
              </a:lnSpc>
              <a:defRPr/>
            </a:pPr>
            <a:endParaRPr lang="es-AR" sz="2000" dirty="0" smtClean="0">
              <a:effectLst>
                <a:outerShdw blurRad="38100" dist="38100" dir="2700000" algn="tl">
                  <a:srgbClr val="000000">
                    <a:alpha val="43137"/>
                  </a:srgbClr>
                </a:outerShdw>
              </a:effectLst>
            </a:endParaRPr>
          </a:p>
          <a:p>
            <a:pPr algn="l" eaLnBrk="1" hangingPunct="1">
              <a:lnSpc>
                <a:spcPct val="80000"/>
              </a:lnSpc>
              <a:defRPr/>
            </a:pPr>
            <a:r>
              <a:rPr lang="es-AR" sz="2000" b="1" dirty="0" smtClean="0">
                <a:effectLst>
                  <a:outerShdw blurRad="38100" dist="38100" dir="2700000" algn="tl">
                    <a:srgbClr val="000000">
                      <a:alpha val="43137"/>
                    </a:srgbClr>
                  </a:outerShdw>
                </a:effectLst>
              </a:rPr>
              <a:t>a)</a:t>
            </a:r>
            <a:r>
              <a:rPr lang="es-AR" sz="2000" dirty="0" smtClean="0">
                <a:effectLst>
                  <a:outerShdw blurRad="38100" dist="38100" dir="2700000" algn="tl">
                    <a:srgbClr val="000000">
                      <a:alpha val="43137"/>
                    </a:srgbClr>
                  </a:outerShdw>
                </a:effectLst>
              </a:rPr>
              <a:t> ( … ) cuando la actividad se realiza para la satisfacción de resultados concretos tenidos en vista por el empleador, en relación a </a:t>
            </a:r>
            <a:r>
              <a:rPr lang="es-AR" sz="2000" dirty="0" smtClean="0">
                <a:solidFill>
                  <a:srgbClr val="FFFF00"/>
                </a:solidFill>
                <a:effectLst>
                  <a:outerShdw blurRad="38100" dist="38100" dir="2700000" algn="tl">
                    <a:srgbClr val="000000">
                      <a:alpha val="43137"/>
                    </a:srgbClr>
                  </a:outerShdw>
                </a:effectLst>
              </a:rPr>
              <a:t>servicios extraordinarios determinados de antemano o exigencias extraordinarias y transitorias de la empresa</a:t>
            </a:r>
            <a:r>
              <a:rPr lang="es-AR" sz="2000" dirty="0" smtClean="0">
                <a:effectLst>
                  <a:outerShdw blurRad="38100" dist="38100" dir="2700000" algn="tl">
                    <a:srgbClr val="000000">
                      <a:alpha val="43137"/>
                    </a:srgbClr>
                  </a:outerShdw>
                </a:effectLst>
              </a:rPr>
              <a:t>, toda vez que no pueda preverse un plazo cierto para la finalización.</a:t>
            </a:r>
            <a:endParaRPr lang="es-AR" sz="2000" b="1" dirty="0" smtClean="0">
              <a:effectLst>
                <a:outerShdw blurRad="38100" dist="38100" dir="2700000" algn="tl">
                  <a:srgbClr val="000000">
                    <a:alpha val="43137"/>
                  </a:srgbClr>
                </a:outerShdw>
              </a:effectLst>
            </a:endParaRPr>
          </a:p>
          <a:p>
            <a:pPr algn="l" eaLnBrk="1" hangingPunct="1">
              <a:lnSpc>
                <a:spcPct val="80000"/>
              </a:lnSpc>
              <a:defRPr/>
            </a:pPr>
            <a:endParaRPr lang="es-AR" sz="2000" dirty="0" smtClean="0">
              <a:effectLst>
                <a:outerShdw blurRad="38100" dist="38100" dir="2700000" algn="tl">
                  <a:srgbClr val="000000">
                    <a:alpha val="43137"/>
                  </a:srgbClr>
                </a:outerShdw>
              </a:effectLst>
            </a:endParaRPr>
          </a:p>
          <a:p>
            <a:pPr algn="l" eaLnBrk="1" hangingPunct="1">
              <a:lnSpc>
                <a:spcPct val="80000"/>
              </a:lnSpc>
              <a:defRPr/>
            </a:pPr>
            <a:r>
              <a:rPr lang="es-AR" sz="2000" b="1" dirty="0" smtClean="0">
                <a:effectLst>
                  <a:outerShdw blurRad="38100" dist="38100" dir="2700000" algn="tl">
                    <a:srgbClr val="000000">
                      <a:alpha val="43137"/>
                    </a:srgbClr>
                  </a:outerShdw>
                </a:effectLst>
              </a:rPr>
              <a:t>b)</a:t>
            </a:r>
            <a:r>
              <a:rPr lang="es-AR" sz="2000" dirty="0" smtClean="0">
                <a:effectLst>
                  <a:outerShdw blurRad="38100" dist="38100" dir="2700000" algn="tl">
                    <a:srgbClr val="000000">
                      <a:alpha val="43137"/>
                    </a:srgbClr>
                  </a:outerShdw>
                </a:effectLst>
              </a:rPr>
              <a:t> ( … ) cuando el vínculo </a:t>
            </a:r>
            <a:r>
              <a:rPr lang="es-AR" sz="2000" dirty="0" smtClean="0">
                <a:solidFill>
                  <a:srgbClr val="FFFF00"/>
                </a:solidFill>
                <a:effectLst>
                  <a:outerShdw blurRad="38100" dist="38100" dir="2700000" algn="tl">
                    <a:srgbClr val="000000">
                      <a:alpha val="43137"/>
                    </a:srgbClr>
                  </a:outerShdw>
                </a:effectLst>
              </a:rPr>
              <a:t>comienza y termina con la realización de la obra</a:t>
            </a:r>
            <a:r>
              <a:rPr lang="es-AR" sz="2000" dirty="0" smtClean="0">
                <a:effectLst>
                  <a:outerShdw blurRad="38100" dist="38100" dir="2700000" algn="tl">
                    <a:srgbClr val="000000">
                      <a:alpha val="43137"/>
                    </a:srgbClr>
                  </a:outerShdw>
                </a:effectLst>
              </a:rPr>
              <a:t>, la ejecución del acto o la prestación del servicio para el que fue contratado el trabajador.</a:t>
            </a:r>
          </a:p>
          <a:p>
            <a:pPr algn="l" eaLnBrk="1" hangingPunct="1">
              <a:lnSpc>
                <a:spcPct val="80000"/>
              </a:lnSpc>
              <a:defRPr/>
            </a:pPr>
            <a:endParaRPr lang="es-AR" sz="2000" dirty="0" smtClean="0">
              <a:effectLst>
                <a:outerShdw blurRad="38100" dist="38100" dir="2700000" algn="tl">
                  <a:srgbClr val="000000">
                    <a:alpha val="43137"/>
                  </a:srgbClr>
                </a:outerShdw>
              </a:effectLst>
            </a:endParaRPr>
          </a:p>
          <a:p>
            <a:pPr algn="l" eaLnBrk="1" hangingPunct="1">
              <a:lnSpc>
                <a:spcPct val="80000"/>
              </a:lnSpc>
              <a:defRPr/>
            </a:pPr>
            <a:r>
              <a:rPr lang="es-AR" sz="2000" dirty="0" smtClean="0">
                <a:effectLst>
                  <a:outerShdw blurRad="38100" dist="38100" dir="2700000" algn="tl">
                    <a:srgbClr val="000000">
                      <a:alpha val="43137"/>
                    </a:srgbClr>
                  </a:outerShdw>
                </a:effectLst>
              </a:rPr>
              <a:t>El empleador tiene la carga de la prueba</a:t>
            </a:r>
          </a:p>
          <a:p>
            <a:pPr algn="l" eaLnBrk="1" hangingPunct="1">
              <a:lnSpc>
                <a:spcPct val="80000"/>
              </a:lnSpc>
              <a:buFontTx/>
              <a:buNone/>
              <a:defRPr/>
            </a:pPr>
            <a:endParaRPr lang="es-AR" sz="2000" b="1" dirty="0" smtClean="0">
              <a:effectLst>
                <a:outerShdw blurRad="38100" dist="38100" dir="2700000" algn="tl">
                  <a:srgbClr val="000000">
                    <a:alpha val="43137"/>
                  </a:srgbClr>
                </a:outerShdw>
              </a:effectLst>
            </a:endParaRPr>
          </a:p>
          <a:p>
            <a:pPr algn="l" eaLnBrk="1" hangingPunct="1">
              <a:lnSpc>
                <a:spcPct val="80000"/>
              </a:lnSpc>
              <a:defRPr/>
            </a:pPr>
            <a:r>
              <a:rPr lang="es-AR" sz="2000" b="1" dirty="0" smtClean="0">
                <a:solidFill>
                  <a:srgbClr val="FFFF00"/>
                </a:solidFill>
                <a:effectLst>
                  <a:outerShdw blurRad="38100" dist="38100" dir="2700000" algn="tl">
                    <a:srgbClr val="000000">
                      <a:alpha val="43137"/>
                    </a:srgbClr>
                  </a:outerShdw>
                </a:effectLst>
              </a:rPr>
              <a:t>No debe confundirse con la contratación mediante Agencias de Servicios Eventuales.</a:t>
            </a:r>
            <a:endParaRPr lang="es-AR" sz="2000" dirty="0" smtClean="0">
              <a:effectLst>
                <a:outerShdw blurRad="38100" dist="38100" dir="2700000" algn="tl">
                  <a:srgbClr val="000000">
                    <a:alpha val="43137"/>
                  </a:srgbClr>
                </a:outerShdw>
              </a:effectLst>
            </a:endParaRPr>
          </a:p>
          <a:p>
            <a:pPr algn="l" eaLnBrk="1" hangingPunct="1">
              <a:lnSpc>
                <a:spcPct val="80000"/>
              </a:lnSpc>
              <a:buFontTx/>
              <a:buNone/>
              <a:defRPr/>
            </a:pPr>
            <a:endParaRPr lang="es-AR"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78936729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18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ES" sz="1800" b="1" dirty="0" smtClean="0">
                <a:solidFill>
                  <a:srgbClr val="FFFF01"/>
                </a:solidFill>
                <a:effectLst>
                  <a:outerShdw blurRad="38100" dist="38100" dir="2700000" algn="tl">
                    <a:srgbClr val="000000">
                      <a:alpha val="43137"/>
                    </a:srgbClr>
                  </a:outerShdw>
                </a:effectLst>
              </a:rPr>
              <a:t>LEY 24013 – DISPOSICIONES SOBRE EL CONTRATO EVENTUAL</a:t>
            </a:r>
            <a:endParaRPr lang="es-AR" sz="1800" b="1" dirty="0" smtClean="0">
              <a:solidFill>
                <a:srgbClr val="FFFF01"/>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SUSTITUCION POR LICENCIAS</a:t>
            </a: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69 - </a:t>
            </a:r>
            <a:r>
              <a:rPr lang="es-ES" sz="1800" dirty="0" smtClean="0">
                <a:effectLst>
                  <a:outerShdw blurRad="38100" dist="38100" dir="2700000" algn="tl">
                    <a:srgbClr val="000000">
                      <a:alpha val="43137"/>
                    </a:srgbClr>
                  </a:outerShdw>
                </a:effectLst>
              </a:rPr>
              <a:t>Para el caso que el contrato de trabajo eventual </a:t>
            </a:r>
            <a:r>
              <a:rPr lang="es-ES" sz="1800" b="1" dirty="0" smtClean="0">
                <a:solidFill>
                  <a:srgbClr val="FFFF01"/>
                </a:solidFill>
                <a:effectLst>
                  <a:outerShdw blurRad="38100" dist="38100" dir="2700000" algn="tl">
                    <a:srgbClr val="000000">
                      <a:alpha val="43137"/>
                    </a:srgbClr>
                  </a:outerShdw>
                </a:effectLst>
              </a:rPr>
              <a:t>tuviera por objeto sustituir transitoriamente trabajadores permanentes de la empresa que gozaran de licencias legales o convencionales o que tuvieran derecho a reserva del puesto por un plazo incierto, en el contrato deberá indicarse el nombre del trabajador reemplazado.</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00"/>
                </a:solidFill>
                <a:effectLst>
                  <a:outerShdw blurRad="38100" dist="38100" dir="2700000" algn="tl">
                    <a:srgbClr val="000000">
                      <a:alpha val="43137"/>
                    </a:srgbClr>
                  </a:outerShdw>
                </a:effectLst>
              </a:rPr>
              <a:t>Si al reincorporarse el trabajador reemplazado, el trabajador contratado bajo esta modalidad continuare prestando servicios, el contrato se convertirá en uno por tiempo indeterminado</a:t>
            </a:r>
            <a:r>
              <a:rPr lang="es-ES" sz="1800" dirty="0" smtClean="0">
                <a:effectLst>
                  <a:outerShdw blurRad="38100" dist="38100" dir="2700000" algn="tl">
                    <a:srgbClr val="000000">
                      <a:alpha val="43137"/>
                    </a:srgbClr>
                  </a:outerShdw>
                </a:effectLst>
              </a:rPr>
              <a:t>. Igual consecuencia tendrá la continuación </a:t>
            </a:r>
            <a:r>
              <a:rPr lang="es-ES" sz="1800" b="1" dirty="0" smtClean="0">
                <a:solidFill>
                  <a:srgbClr val="FFFF01"/>
                </a:solidFill>
                <a:effectLst>
                  <a:outerShdw blurRad="38100" dist="38100" dir="2700000" algn="tl">
                    <a:srgbClr val="000000">
                      <a:alpha val="43137"/>
                    </a:srgbClr>
                  </a:outerShdw>
                </a:effectLst>
              </a:rPr>
              <a:t>en la prestación de servicios una vez vencido el plazo de licencia o de reserva del puesto del trabajador reemplazado.</a:t>
            </a:r>
          </a:p>
          <a:p>
            <a:pPr algn="l" eaLnBrk="1" hangingPunct="1">
              <a:lnSpc>
                <a:spcPct val="80000"/>
              </a:lnSpc>
              <a:buFontTx/>
              <a:buNone/>
              <a:defRPr/>
            </a:pPr>
            <a:endParaRPr lang="es-AR" sz="1800"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5750905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ES" sz="1800" b="1" dirty="0" smtClean="0">
                <a:solidFill>
                  <a:srgbClr val="FFC000"/>
                </a:solidFill>
                <a:effectLst>
                  <a:outerShdw blurRad="38100" dist="38100" dir="2700000" algn="tl">
                    <a:srgbClr val="000000">
                      <a:alpha val="43137"/>
                    </a:srgbClr>
                  </a:outerShdw>
                </a:effectLst>
              </a:rPr>
              <a:t>LEY 24013 – DISPOSICIONES SOBRE EL CONTRATO EVENTUAL</a:t>
            </a:r>
            <a:endParaRPr lang="es-AR" sz="1800" b="1" dirty="0" smtClean="0">
              <a:solidFill>
                <a:srgbClr val="FFC000"/>
              </a:solidFill>
              <a:effectLst>
                <a:outerShdw blurRad="38100" dist="38100" dir="2700000" algn="tl">
                  <a:srgbClr val="000000">
                    <a:alpha val="43137"/>
                  </a:srgbClr>
                </a:outerShdw>
              </a:effectLst>
            </a:endParaRPr>
          </a:p>
          <a:p>
            <a:pPr algn="l" eaLnBrk="1" hangingPunct="1">
              <a:defRPr/>
            </a:pPr>
            <a:r>
              <a:rPr lang="es-ES" sz="1800" b="1" dirty="0" smtClean="0">
                <a:solidFill>
                  <a:srgbClr val="FFFF00"/>
                </a:solidFill>
                <a:effectLst>
                  <a:outerShdw blurRad="38100" dist="38100" dir="2700000" algn="tl">
                    <a:srgbClr val="000000">
                      <a:alpha val="43137"/>
                    </a:srgbClr>
                  </a:outerShdw>
                </a:effectLst>
              </a:rPr>
              <a:t>MEDIDAS DE ACCIÓN SINDICAL</a:t>
            </a: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70 - </a:t>
            </a:r>
            <a:r>
              <a:rPr lang="es-ES" sz="1800" dirty="0" smtClean="0">
                <a:effectLst>
                  <a:outerShdw blurRad="38100" dist="38100" dir="2700000" algn="tl">
                    <a:srgbClr val="000000">
                      <a:alpha val="43137"/>
                    </a:srgbClr>
                  </a:outerShdw>
                </a:effectLst>
              </a:rPr>
              <a:t>Se prohíbe la contratación de trabajadores bajo esta modalidad para sustituir trabajadores que no prestaran servicios normalmente en virtud del ejercicio de medidas legítimas de acción sindical.</a:t>
            </a:r>
            <a:endParaRPr lang="es-AR"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3448863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ES" sz="1800" b="1" dirty="0" smtClean="0">
                <a:solidFill>
                  <a:srgbClr val="FFFF00"/>
                </a:solidFill>
                <a:effectLst>
                  <a:outerShdw blurRad="38100" dist="38100" dir="2700000" algn="tl">
                    <a:srgbClr val="000000">
                      <a:alpha val="43137"/>
                    </a:srgbClr>
                  </a:outerShdw>
                </a:effectLst>
              </a:rPr>
              <a:t>LEY 24013 – DISPOSICIONES SOBRE EL CONTRATO EVENTUAL</a:t>
            </a:r>
            <a:endParaRPr lang="es-AR" sz="1800" b="1" dirty="0" smtClean="0">
              <a:solidFill>
                <a:srgbClr val="FFFF00"/>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SUSPENSIONES Y DESPIDOS POR FALTA O DISMINUCIÓN DE TRABAJO</a:t>
            </a: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71 - </a:t>
            </a:r>
            <a:r>
              <a:rPr lang="es-ES" sz="1800" dirty="0" smtClean="0">
                <a:effectLst>
                  <a:outerShdw blurRad="38100" dist="38100" dir="2700000" algn="tl">
                    <a:srgbClr val="000000">
                      <a:alpha val="43137"/>
                    </a:srgbClr>
                  </a:outerShdw>
                </a:effectLst>
              </a:rPr>
              <a:t>Las empresas que hayan producido </a:t>
            </a:r>
            <a:r>
              <a:rPr lang="es-ES" sz="1800" b="1" dirty="0" smtClean="0">
                <a:solidFill>
                  <a:srgbClr val="FFFF01"/>
                </a:solidFill>
                <a:effectLst>
                  <a:outerShdw blurRad="38100" dist="38100" dir="2700000" algn="tl">
                    <a:srgbClr val="000000">
                      <a:alpha val="43137"/>
                    </a:srgbClr>
                  </a:outerShdw>
                </a:effectLst>
              </a:rPr>
              <a:t>suspensiones o despidos de trabajadores por falta o disminución de trabajo durante los 6 (seis) meses anteriores, no podrán ejercer esta modalidad para reemplazar </a:t>
            </a:r>
            <a:r>
              <a:rPr lang="es-ES" sz="1800" dirty="0" smtClean="0">
                <a:effectLst>
                  <a:outerShdw blurRad="38100" dist="38100" dir="2700000" algn="tl">
                    <a:srgbClr val="000000">
                      <a:alpha val="43137"/>
                    </a:srgbClr>
                  </a:outerShdw>
                </a:effectLst>
              </a:rPr>
              <a:t>al personal afectado por esas medidas.</a:t>
            </a:r>
            <a:endParaRPr lang="es-AR"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3497608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ES" sz="1800" b="1" dirty="0" smtClean="0">
                <a:solidFill>
                  <a:srgbClr val="FFFF00"/>
                </a:solidFill>
                <a:effectLst>
                  <a:outerShdw blurRad="38100" dist="38100" dir="2700000" algn="tl">
                    <a:srgbClr val="000000">
                      <a:alpha val="43137"/>
                    </a:srgbClr>
                  </a:outerShdw>
                </a:effectLst>
              </a:rPr>
              <a:t>LEY 24013 – DISPOSICIONES SOBRE EL CONTRATO EVENTUAL</a:t>
            </a:r>
            <a:endParaRPr lang="es-AR" sz="1800" b="1" dirty="0" smtClean="0">
              <a:solidFill>
                <a:srgbClr val="FFFF00"/>
              </a:solidFill>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EXIGENCIAS EXTRAORDINARIAS DEL MERCADO</a:t>
            </a: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72 - </a:t>
            </a:r>
            <a:r>
              <a:rPr lang="es-ES" sz="1800" dirty="0" smtClean="0">
                <a:effectLst>
                  <a:outerShdw blurRad="38100" dist="38100" dir="2700000" algn="tl">
                    <a:srgbClr val="000000">
                      <a:alpha val="43137"/>
                    </a:srgbClr>
                  </a:outerShdw>
                </a:effectLst>
              </a:rPr>
              <a:t>En los casos que el contrato tenga por objeto atender exigencias extraordinarias del mercado, deberá estarse a lo siguiente:</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FFFF01"/>
                </a:solidFill>
                <a:effectLst>
                  <a:outerShdw blurRad="38100" dist="38100" dir="2700000" algn="tl">
                    <a:srgbClr val="000000">
                      <a:alpha val="43137"/>
                    </a:srgbClr>
                  </a:outerShdw>
                </a:effectLst>
              </a:rPr>
              <a:t>a) en el contrato se consignará con precisión y claridad la causa que lo justifique; </a:t>
            </a:r>
          </a:p>
          <a:p>
            <a:pPr algn="l" eaLnBrk="1" hangingPunct="1">
              <a:defRPr/>
            </a:pPr>
            <a:endParaRPr lang="es-ES" sz="1800"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00"/>
                </a:solidFill>
                <a:effectLst>
                  <a:outerShdw blurRad="38100" dist="38100" dir="2700000" algn="tl">
                    <a:srgbClr val="000000">
                      <a:alpha val="43137"/>
                    </a:srgbClr>
                  </a:outerShdw>
                </a:effectLst>
              </a:rPr>
              <a:t>b) la duración de la causa que diera origen a estos contratos no podrá exceder de 6 (seis) meses por año y hasta un máximo de 1 (un) año en un período de 3 (tres) años. </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43619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rPr>
              <a:t>CONTRATO EVENTUAL</a:t>
            </a:r>
          </a:p>
          <a:p>
            <a:pPr algn="l" eaLnBrk="1" hangingPunct="1">
              <a:lnSpc>
                <a:spcPct val="80000"/>
              </a:lnSpc>
              <a:defRPr/>
            </a:pPr>
            <a:r>
              <a:rPr lang="es-ES" sz="1800" b="1" dirty="0" smtClean="0">
                <a:solidFill>
                  <a:srgbClr val="FFFF01"/>
                </a:solidFill>
              </a:rPr>
              <a:t>LEY 24013 – DISPOSICIONES SOBRE EL CONTRATO EVENTUAL</a:t>
            </a:r>
            <a:endParaRPr lang="es-AR" sz="1800" b="1" dirty="0" smtClean="0">
              <a:solidFill>
                <a:srgbClr val="FFFF01"/>
              </a:solidFill>
            </a:endParaRPr>
          </a:p>
          <a:p>
            <a:pPr algn="l" eaLnBrk="1" hangingPunct="1">
              <a:defRPr/>
            </a:pPr>
            <a:r>
              <a:rPr lang="es-ES" sz="1800" b="1" dirty="0" smtClean="0">
                <a:solidFill>
                  <a:srgbClr val="00FFCC"/>
                </a:solidFill>
                <a:effectLst/>
              </a:rPr>
              <a:t>DEBER DE PREAVISAR</a:t>
            </a:r>
          </a:p>
          <a:p>
            <a:pPr algn="l" eaLnBrk="1" hangingPunct="1">
              <a:defRPr/>
            </a:pPr>
            <a:endParaRPr lang="es-ES" sz="1800" b="1" dirty="0" smtClean="0">
              <a:effectLst/>
            </a:endParaRPr>
          </a:p>
          <a:p>
            <a:pPr algn="l" eaLnBrk="1" hangingPunct="1">
              <a:defRPr/>
            </a:pPr>
            <a:r>
              <a:rPr lang="es-ES" sz="1800" b="1" dirty="0" smtClean="0">
                <a:solidFill>
                  <a:srgbClr val="00FFCC"/>
                </a:solidFill>
                <a:effectLst/>
              </a:rPr>
              <a:t>Art. 73 - </a:t>
            </a:r>
            <a:r>
              <a:rPr lang="es-ES" sz="1800" dirty="0" smtClean="0">
                <a:effectLst/>
              </a:rPr>
              <a:t>El empleador </a:t>
            </a:r>
            <a:r>
              <a:rPr lang="es-ES" sz="1800" b="1" dirty="0" smtClean="0">
                <a:solidFill>
                  <a:srgbClr val="FFFF00"/>
                </a:solidFill>
                <a:effectLst/>
              </a:rPr>
              <a:t>no tiene el deber de preavisar la finalización </a:t>
            </a:r>
            <a:r>
              <a:rPr lang="es-ES" sz="1800" dirty="0" smtClean="0">
                <a:effectLst/>
              </a:rPr>
              <a:t>del contrato.</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3067697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2755" name="Rectangle 3"/>
          <p:cNvSpPr>
            <a:spLocks noGrp="1" noChangeArrowheads="1"/>
          </p:cNvSpPr>
          <p:nvPr>
            <p:ph type="subTitle" idx="1"/>
          </p:nvPr>
        </p:nvSpPr>
        <p:spPr>
          <a:xfrm>
            <a:off x="685800" y="1371600"/>
            <a:ext cx="8229600" cy="5486400"/>
          </a:xfrm>
          <a:extLst/>
        </p:spPr>
        <p:txBody>
          <a:bodyPr/>
          <a:lstStyle/>
          <a:p>
            <a:pPr algn="l" eaLnBrk="1" hangingPunct="1">
              <a:lnSpc>
                <a:spcPct val="80000"/>
              </a:lnSpc>
              <a:defRPr/>
            </a:pPr>
            <a:r>
              <a:rPr lang="en-US" sz="20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ES" sz="1800" b="1" dirty="0" smtClean="0">
                <a:solidFill>
                  <a:srgbClr val="FFFF00"/>
                </a:solidFill>
                <a:effectLst>
                  <a:outerShdw blurRad="38100" dist="38100" dir="2700000" algn="tl">
                    <a:srgbClr val="000000">
                      <a:alpha val="43137"/>
                    </a:srgbClr>
                  </a:outerShdw>
                </a:effectLst>
              </a:rPr>
              <a:t>LEY 24013 – DISPOSICIONES SOBRE EL CONTRATO EVENTUAL</a:t>
            </a:r>
            <a:endParaRPr lang="es-AR" sz="1800" b="1" dirty="0" smtClean="0">
              <a:solidFill>
                <a:srgbClr val="FFFF00"/>
              </a:solidFill>
              <a:effectLst>
                <a:outerShdw blurRad="38100" dist="38100" dir="2700000" algn="tl">
                  <a:srgbClr val="000000">
                    <a:alpha val="43137"/>
                  </a:srgbClr>
                </a:outerShdw>
              </a:effectLst>
            </a:endParaRPr>
          </a:p>
          <a:p>
            <a:pPr algn="l" eaLnBrk="1" hangingPunct="1">
              <a:lnSpc>
                <a:spcPct val="80000"/>
              </a:lnSpc>
              <a:defRPr/>
            </a:pPr>
            <a:r>
              <a:rPr lang="es-ES" sz="1800" b="1" dirty="0" smtClean="0">
                <a:solidFill>
                  <a:srgbClr val="00FFCC"/>
                </a:solidFill>
                <a:effectLst>
                  <a:outerShdw blurRad="38100" dist="38100" dir="2700000" algn="tl">
                    <a:srgbClr val="000000">
                      <a:alpha val="43137"/>
                    </a:srgbClr>
                  </a:outerShdw>
                </a:effectLst>
              </a:rPr>
              <a:t>INDEMNIZACIONES</a:t>
            </a:r>
            <a:endParaRPr lang="es-AR" sz="1800" b="1" dirty="0" smtClean="0">
              <a:solidFill>
                <a:srgbClr val="00FFCC"/>
              </a:solidFill>
              <a:effectLst>
                <a:outerShdw blurRad="38100" dist="38100" dir="2700000" algn="tl">
                  <a:srgbClr val="000000">
                    <a:alpha val="43137"/>
                  </a:srgbClr>
                </a:outerShdw>
              </a:effectLst>
            </a:endParaRP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74 - </a:t>
            </a:r>
            <a:r>
              <a:rPr lang="es-ES" sz="1800" b="1" dirty="0" smtClean="0">
                <a:solidFill>
                  <a:srgbClr val="FFFF00"/>
                </a:solidFill>
                <a:effectLst>
                  <a:outerShdw blurRad="38100" dist="38100" dir="2700000" algn="tl">
                    <a:srgbClr val="000000">
                      <a:alpha val="43137"/>
                    </a:srgbClr>
                  </a:outerShdw>
                </a:effectLst>
              </a:rPr>
              <a:t>No procederá indemnización alguna cuando la relación laboral se extinga con motivo de finalización de la obra o tarea asignada, o del cese de la causa que le diera origen. </a:t>
            </a:r>
            <a:r>
              <a:rPr lang="es-ES" sz="1800" dirty="0" smtClean="0">
                <a:effectLst>
                  <a:outerShdw blurRad="38100" dist="38100" dir="2700000" algn="tl">
                    <a:srgbClr val="000000">
                      <a:alpha val="43137"/>
                    </a:srgbClr>
                  </a:outerShdw>
                </a:effectLst>
              </a:rPr>
              <a:t>En cualquier otro supuesto, se estará a lo dispuesto en la ley de contrato de trabajo (</a:t>
            </a:r>
            <a:r>
              <a:rPr lang="es-ES" sz="1800" dirty="0" err="1" smtClean="0">
                <a:effectLst>
                  <a:outerShdw blurRad="38100" dist="38100" dir="2700000" algn="tl">
                    <a:srgbClr val="000000">
                      <a:alpha val="43137"/>
                    </a:srgbClr>
                  </a:outerShdw>
                </a:effectLst>
              </a:rPr>
              <a:t>t.o</a:t>
            </a:r>
            <a:r>
              <a:rPr lang="es-ES" sz="1800" dirty="0" smtClean="0">
                <a:effectLst>
                  <a:outerShdw blurRad="38100" dist="38100" dir="2700000" algn="tl">
                    <a:srgbClr val="000000">
                      <a:alpha val="43137"/>
                    </a:srgbClr>
                  </a:outerShdw>
                </a:effectLst>
              </a:rPr>
              <a:t>. 1976).</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9935722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3779" name="Rectangle 3"/>
          <p:cNvSpPr>
            <a:spLocks noGrp="1" noChangeArrowheads="1"/>
          </p:cNvSpPr>
          <p:nvPr>
            <p:ph type="subTitle" idx="1"/>
          </p:nvPr>
        </p:nvSpPr>
        <p:spPr>
          <a:xfrm>
            <a:off x="685800" y="1335314"/>
            <a:ext cx="8229600" cy="5486400"/>
          </a:xfrm>
          <a:extLst/>
        </p:spPr>
        <p:txBody>
          <a:bodyPr>
            <a:normAutofit/>
          </a:bodyPr>
          <a:lstStyle/>
          <a:p>
            <a:pPr algn="l" eaLnBrk="1" hangingPunct="1">
              <a:lnSpc>
                <a:spcPct val="80000"/>
              </a:lnSpc>
              <a:defRPr/>
            </a:pPr>
            <a:r>
              <a:rPr lang="en-US" sz="18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AR" sz="1800" b="1" dirty="0" smtClean="0">
                <a:solidFill>
                  <a:srgbClr val="FFFF00"/>
                </a:solidFill>
                <a:effectLst>
                  <a:outerShdw blurRad="38100" dist="38100" dir="2700000" algn="tl">
                    <a:srgbClr val="000000">
                      <a:alpha val="43137"/>
                    </a:srgbClr>
                  </a:outerShdw>
                </a:effectLst>
              </a:rPr>
              <a:t>A CONSIDERAR</a:t>
            </a:r>
          </a:p>
          <a:p>
            <a:pPr algn="l" eaLnBrk="1" hangingPunct="1">
              <a:lnSpc>
                <a:spcPct val="80000"/>
              </a:lnSpc>
              <a:defRPr/>
            </a:pPr>
            <a:endParaRPr lang="es-AR" sz="1800" dirty="0" smtClean="0">
              <a:effectLst>
                <a:outerShdw blurRad="38100" dist="38100" dir="2700000" algn="tl">
                  <a:srgbClr val="000000">
                    <a:alpha val="43137"/>
                  </a:srgbClr>
                </a:outerShdw>
              </a:effectLst>
            </a:endParaRPr>
          </a:p>
          <a:p>
            <a:pPr algn="l" eaLnBrk="1" hangingPunct="1">
              <a:lnSpc>
                <a:spcPct val="80000"/>
              </a:lnSpc>
              <a:defRPr/>
            </a:pPr>
            <a:r>
              <a:rPr lang="es-AR" sz="1800" dirty="0" smtClean="0">
                <a:effectLst>
                  <a:outerShdw blurRad="38100" dist="38100" dir="2700000" algn="tl">
                    <a:srgbClr val="000000">
                      <a:alpha val="43137"/>
                    </a:srgbClr>
                  </a:outerShdw>
                </a:effectLst>
              </a:rPr>
              <a:t>- Típica modalidad para reemplazar trabajadores enfermos, o suspendidos por denuncia penal.</a:t>
            </a:r>
          </a:p>
          <a:p>
            <a:pPr algn="l"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No puede utilizarse la modalidad para reemplazar trabajadores en huelga.</a:t>
            </a:r>
          </a:p>
          <a:p>
            <a:pPr algn="l"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En caso que se reintegre el trabajador reemplazado y continúe prestando   </a:t>
            </a: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servicios, se convierte en contrato por tiempo indeterminado</a:t>
            </a:r>
          </a:p>
          <a:p>
            <a:pPr algn="l"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En caso que finalice el plazo de la licencia del trabajador que reemplaza y  </a:t>
            </a: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este no se reincorporase, si continúa prestando servicios se convierte en un     </a:t>
            </a: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contrato por tiempo indeterminado.</a:t>
            </a:r>
          </a:p>
          <a:p>
            <a:pPr algn="l"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80000"/>
              </a:lnSpc>
              <a:buFontTx/>
              <a:buNone/>
              <a:defRPr/>
            </a:pPr>
            <a:r>
              <a:rPr lang="es-AR" sz="1800" dirty="0" smtClean="0">
                <a:effectLst>
                  <a:outerShdw blurRad="38100" dist="38100" dir="2700000" algn="tl">
                    <a:srgbClr val="000000">
                      <a:alpha val="43137"/>
                    </a:srgbClr>
                  </a:outerShdw>
                </a:effectLst>
              </a:rPr>
              <a:t>- No debe preavisarse la extinción</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41644379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ctrTitle"/>
          </p:nvPr>
        </p:nvSpPr>
        <p:spPr>
          <a:xfrm>
            <a:off x="685800" y="381000"/>
            <a:ext cx="7772400" cy="685800"/>
          </a:xfrm>
          <a:extLst/>
        </p:spPr>
        <p:txBody>
          <a:bodyPr>
            <a:normAutofit fontScale="90000"/>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b="1" dirty="0" smtClean="0">
              <a:solidFill>
                <a:srgbClr val="00FFFF"/>
              </a:solidFill>
            </a:endParaRPr>
          </a:p>
        </p:txBody>
      </p:sp>
      <p:sp>
        <p:nvSpPr>
          <p:cNvPr id="843779" name="Rectangle 3"/>
          <p:cNvSpPr>
            <a:spLocks noGrp="1" noChangeArrowheads="1"/>
          </p:cNvSpPr>
          <p:nvPr>
            <p:ph type="subTitle" idx="1"/>
          </p:nvPr>
        </p:nvSpPr>
        <p:spPr>
          <a:xfrm>
            <a:off x="685800" y="1371600"/>
            <a:ext cx="8229600" cy="5486400"/>
          </a:xfrm>
          <a:extLst/>
        </p:spPr>
        <p:txBody>
          <a:bodyPr>
            <a:normAutofit/>
          </a:bodyPr>
          <a:lstStyle/>
          <a:p>
            <a:pPr algn="l" eaLnBrk="1" hangingPunct="1">
              <a:lnSpc>
                <a:spcPct val="80000"/>
              </a:lnSpc>
              <a:defRPr/>
            </a:pPr>
            <a:r>
              <a:rPr lang="en-US" sz="1800" b="1" dirty="0" smtClean="0">
                <a:solidFill>
                  <a:srgbClr val="00FF00"/>
                </a:solidFill>
                <a:effectLst>
                  <a:outerShdw blurRad="38100" dist="38100" dir="2700000" algn="tl">
                    <a:srgbClr val="000000">
                      <a:alpha val="43137"/>
                    </a:srgbClr>
                  </a:outerShdw>
                </a:effectLst>
              </a:rPr>
              <a:t>CONTRATO EVENTUAL</a:t>
            </a:r>
          </a:p>
          <a:p>
            <a:pPr algn="l" eaLnBrk="1" hangingPunct="1">
              <a:lnSpc>
                <a:spcPct val="80000"/>
              </a:lnSpc>
              <a:defRPr/>
            </a:pPr>
            <a:r>
              <a:rPr lang="es-AR" sz="1800" b="1" dirty="0" smtClean="0">
                <a:solidFill>
                  <a:srgbClr val="FFFF00"/>
                </a:solidFill>
                <a:effectLst>
                  <a:outerShdw blurRad="38100" dist="38100" dir="2700000" algn="tl">
                    <a:srgbClr val="000000">
                      <a:alpha val="43137"/>
                    </a:srgbClr>
                  </a:outerShdw>
                </a:effectLst>
              </a:rPr>
              <a:t>APLICACIÓN DE LA LEY. CONDICIONES</a:t>
            </a:r>
          </a:p>
          <a:p>
            <a:pPr algn="l" eaLnBrk="1" hangingPunct="1">
              <a:defRPr/>
            </a:pPr>
            <a:endParaRPr lang="es-ES" sz="1800" b="1" dirty="0" smtClean="0">
              <a:effectLst>
                <a:outerShdw blurRad="38100" dist="38100" dir="2700000" algn="tl">
                  <a:srgbClr val="000000">
                    <a:alpha val="43137"/>
                  </a:srgbClr>
                </a:outerShdw>
              </a:effectLst>
            </a:endParaRPr>
          </a:p>
          <a:p>
            <a:pPr algn="l" eaLnBrk="1" hangingPunct="1">
              <a:defRPr/>
            </a:pPr>
            <a:endParaRPr lang="es-ES" sz="1800" b="1" dirty="0">
              <a:effectLst>
                <a:outerShdw blurRad="38100" dist="38100" dir="2700000" algn="tl">
                  <a:srgbClr val="000000">
                    <a:alpha val="43137"/>
                  </a:srgbClr>
                </a:outerShdw>
              </a:effectLst>
            </a:endParaRPr>
          </a:p>
          <a:p>
            <a:pPr algn="l" eaLnBrk="1" hangingPunct="1">
              <a:defRPr/>
            </a:pPr>
            <a:r>
              <a:rPr lang="es-ES" sz="1800" b="1" dirty="0" smtClean="0">
                <a:solidFill>
                  <a:srgbClr val="00FFCC"/>
                </a:solidFill>
                <a:effectLst>
                  <a:outerShdw blurRad="38100" dist="38100" dir="2700000" algn="tl">
                    <a:srgbClr val="000000">
                      <a:alpha val="43137"/>
                    </a:srgbClr>
                  </a:outerShdw>
                </a:effectLst>
              </a:rPr>
              <a:t>Art. 100 -</a:t>
            </a:r>
            <a:r>
              <a:rPr lang="es-ES" sz="1800" dirty="0" smtClean="0">
                <a:effectLst>
                  <a:outerShdw blurRad="38100" dist="38100" dir="2700000" algn="tl">
                    <a:srgbClr val="000000">
                      <a:alpha val="43137"/>
                    </a:srgbClr>
                  </a:outerShdw>
                </a:effectLst>
              </a:rPr>
              <a:t> Los beneficios provenientes de esta ley se aplicarán a los trabajadores eventuales, en tanto resulten compatibles con la índole de la relación y reúnan los requisitos a que se condiciona la adquisición del derecho a los mismos.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66957045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eaLnBrk="1" hangingPunct="1">
              <a:defRPr/>
            </a:pPr>
            <a:r>
              <a:rPr lang="en-US" sz="2000" b="1" dirty="0" smtClean="0">
                <a:solidFill>
                  <a:srgbClr val="00FFCC"/>
                </a:solidFill>
                <a:effectLst>
                  <a:outerShdw blurRad="38100" dist="38100" dir="2700000" algn="tl">
                    <a:srgbClr val="000000">
                      <a:alpha val="43137"/>
                    </a:srgbClr>
                  </a:outerShdw>
                </a:effectLst>
              </a:rPr>
              <a:t>CASO N° 1: CONTRATO EVENTUAL. RUPTURA ANTE TEMPUS</a:t>
            </a: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smtClean="0">
                <a:solidFill>
                  <a:srgbClr val="FFFF19"/>
                </a:solidFill>
                <a:effectLst>
                  <a:outerShdw blurRad="38100" dist="38100" dir="2700000" algn="tl">
                    <a:srgbClr val="000000">
                      <a:alpha val="43137"/>
                    </a:srgbClr>
                  </a:outerShdw>
                </a:effectLst>
              </a:rPr>
              <a:t>febrero</a:t>
            </a:r>
            <a:r>
              <a:rPr lang="en-US" sz="2000" b="1" dirty="0" smtClean="0">
                <a:solidFill>
                  <a:srgbClr val="FFFF19"/>
                </a:solidFill>
                <a:effectLst>
                  <a:outerShdw blurRad="38100" dist="38100" dir="2700000" algn="tl">
                    <a:srgbClr val="000000">
                      <a:alpha val="43137"/>
                    </a:srgbClr>
                  </a:outerShdw>
                </a:effectLst>
              </a:rPr>
              <a:t> 2019</a:t>
            </a:r>
            <a:endParaRPr lang="en-US" sz="2000" b="1" dirty="0">
              <a:solidFill>
                <a:srgbClr val="FFFF19"/>
              </a:solidFill>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Fecha</a:t>
            </a:r>
            <a:r>
              <a:rPr lang="en-US" sz="1800" b="1" dirty="0" smtClean="0">
                <a:solidFill>
                  <a:srgbClr val="00FF00"/>
                </a:solidFill>
                <a:effectLst>
                  <a:outerShdw blurRad="38100" dist="38100" dir="2700000" algn="tl">
                    <a:srgbClr val="000000">
                      <a:alpha val="43137"/>
                    </a:srgbClr>
                  </a:outerShdw>
                </a:effectLst>
              </a:rPr>
              <a:t> de </a:t>
            </a:r>
            <a:r>
              <a:rPr lang="en-US" sz="1800" b="1" dirty="0" err="1" smtClean="0">
                <a:solidFill>
                  <a:srgbClr val="00FF00"/>
                </a:solidFill>
                <a:effectLst>
                  <a:outerShdw blurRad="38100" dist="38100" dir="2700000" algn="tl">
                    <a:srgbClr val="000000">
                      <a:alpha val="43137"/>
                    </a:srgbClr>
                  </a:outerShdw>
                </a:effectLst>
              </a:rPr>
              <a:t>ingreso</a:t>
            </a:r>
            <a:r>
              <a:rPr lang="en-US" sz="1800" b="1" dirty="0" smtClean="0">
                <a:solidFill>
                  <a:srgbClr val="00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Extinción</a:t>
            </a:r>
            <a:r>
              <a:rPr lang="en-US" sz="1800" b="1" dirty="0" smtClean="0">
                <a:solidFill>
                  <a:srgbClr val="00FFFF"/>
                </a:solidFill>
                <a:effectLst>
                  <a:outerShdw blurRad="38100" dist="38100" dir="2700000" algn="tl">
                    <a:srgbClr val="000000">
                      <a:alpha val="43137"/>
                    </a:srgbClr>
                  </a:outerShdw>
                </a:effectLst>
              </a:rPr>
              <a:t> ante tempus: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febrero</a:t>
            </a:r>
            <a:r>
              <a:rPr lang="en-US" sz="1800" dirty="0" smtClean="0">
                <a:effectLst>
                  <a:outerShdw blurRad="38100" dist="38100" dir="2700000" algn="tl">
                    <a:srgbClr val="000000">
                      <a:alpha val="43137"/>
                    </a:srgbClr>
                  </a:outerShdw>
                </a:effectLst>
              </a:rPr>
              <a:t> de 2019, sin </a:t>
            </a:r>
            <a:r>
              <a:rPr lang="en-US" sz="1800" dirty="0" err="1" smtClean="0">
                <a:effectLst>
                  <a:outerShdw blurRad="38100" dist="38100" dir="2700000" algn="tl">
                    <a:srgbClr val="000000">
                      <a:alpha val="43137"/>
                    </a:srgbClr>
                  </a:outerShdw>
                </a:effectLst>
              </a:rPr>
              <a:t>preaviso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otorgado</a:t>
            </a:r>
            <a:r>
              <a:rPr lang="en-US" sz="1800" dirty="0" smtClean="0">
                <a:effectLst>
                  <a:outerShdw blurRad="38100" dist="38100" dir="2700000" algn="tl">
                    <a:srgbClr val="000000">
                      <a:alpha val="43137"/>
                    </a:srgbClr>
                  </a:outerShdw>
                </a:effectLst>
              </a:rPr>
              <a:t>. </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54719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endParaRPr lang="es-AR" sz="1600" b="1" dirty="0" smtClean="0">
              <a:solidFill>
                <a:srgbClr val="FF9900"/>
              </a:solidFill>
              <a:effectLst>
                <a:outerShdw blurRad="38100" dist="38100" dir="2700000" algn="tl">
                  <a:srgbClr val="000000">
                    <a:alpha val="43137"/>
                  </a:srgbClr>
                </a:outerShdw>
              </a:effectLst>
            </a:endParaRPr>
          </a:p>
          <a:p>
            <a:pPr marL="609600" indent="-609600" algn="l">
              <a:defRPr/>
            </a:pPr>
            <a:r>
              <a:rPr lang="es-AR" sz="1600" b="1" dirty="0" smtClean="0">
                <a:solidFill>
                  <a:srgbClr val="FF9900"/>
                </a:solidFill>
                <a:effectLst>
                  <a:outerShdw blurRad="38100" dist="38100" dir="2700000" algn="tl">
                    <a:srgbClr val="000000">
                      <a:alpha val="43137"/>
                    </a:srgbClr>
                  </a:outerShdw>
                </a:effectLst>
              </a:rPr>
              <a:t>VIGENCIA DEL ACUERDO</a:t>
            </a:r>
          </a:p>
          <a:p>
            <a:pPr algn="l"/>
            <a:r>
              <a:rPr lang="es-AR" sz="1600" b="1" dirty="0">
                <a:solidFill>
                  <a:srgbClr val="00FF00"/>
                </a:solidFill>
                <a:effectLst>
                  <a:outerShdw blurRad="38100" dist="38100" dir="2700000" algn="tl">
                    <a:srgbClr val="000000">
                      <a:alpha val="43137"/>
                    </a:srgbClr>
                  </a:outerShdw>
                </a:effectLst>
              </a:rPr>
              <a:t>Séptimo:</a:t>
            </a:r>
          </a:p>
          <a:p>
            <a:pPr algn="l"/>
            <a:r>
              <a:rPr lang="es-AR" sz="1600" dirty="0">
                <a:effectLst>
                  <a:outerShdw blurRad="38100" dist="38100" dir="2700000" algn="tl">
                    <a:srgbClr val="000000">
                      <a:alpha val="43137"/>
                    </a:srgbClr>
                  </a:outerShdw>
                </a:effectLst>
              </a:rPr>
              <a:t>El presente Acuerdo Colectivo tendrá vigencia </a:t>
            </a:r>
            <a:r>
              <a:rPr lang="es-AR" sz="1600" dirty="0">
                <a:solidFill>
                  <a:srgbClr val="FFFF19"/>
                </a:solidFill>
                <a:effectLst>
                  <a:outerShdw blurRad="38100" dist="38100" dir="2700000" algn="tl">
                    <a:srgbClr val="000000">
                      <a:alpha val="43137"/>
                    </a:srgbClr>
                  </a:outerShdw>
                </a:effectLst>
              </a:rPr>
              <a:t>desde el 1 de abril de 2019 hasta el 31 de marzo </a:t>
            </a:r>
            <a:r>
              <a:rPr lang="es-AR" sz="1600" dirty="0">
                <a:effectLst>
                  <a:outerShdw blurRad="38100" dist="38100" dir="2700000" algn="tl">
                    <a:srgbClr val="000000">
                      <a:alpha val="43137"/>
                    </a:srgbClr>
                  </a:outerShdw>
                </a:effectLst>
              </a:rPr>
              <a:t>de 2020.</a:t>
            </a:r>
          </a:p>
          <a:p>
            <a:pPr algn="l"/>
            <a:endParaRPr lang="es-AR" sz="1600" b="1" dirty="0" smtClean="0">
              <a:solidFill>
                <a:srgbClr val="FF9900"/>
              </a:solidFill>
              <a:effectLst>
                <a:outerShdw blurRad="38100" dist="38100" dir="2700000" algn="tl">
                  <a:srgbClr val="000000">
                    <a:alpha val="43137"/>
                  </a:srgbClr>
                </a:outerShdw>
              </a:effectLst>
            </a:endParaRPr>
          </a:p>
          <a:p>
            <a:pPr algn="l"/>
            <a:r>
              <a:rPr lang="es-AR" sz="1600" b="1" dirty="0" smtClean="0">
                <a:solidFill>
                  <a:srgbClr val="FF9900"/>
                </a:solidFill>
                <a:effectLst>
                  <a:outerShdw blurRad="38100" dist="38100" dir="2700000" algn="tl">
                    <a:srgbClr val="000000">
                      <a:alpha val="43137"/>
                    </a:srgbClr>
                  </a:outerShdw>
                </a:effectLst>
              </a:rPr>
              <a:t>TIERRA DEL FUEGO</a:t>
            </a:r>
          </a:p>
          <a:p>
            <a:pPr algn="l"/>
            <a:r>
              <a:rPr lang="es-AR" sz="1600" b="1" dirty="0" smtClean="0">
                <a:solidFill>
                  <a:srgbClr val="00FF00"/>
                </a:solidFill>
                <a:effectLst>
                  <a:outerShdw blurRad="38100" dist="38100" dir="2700000" algn="tl">
                    <a:srgbClr val="000000">
                      <a:alpha val="43137"/>
                    </a:srgbClr>
                  </a:outerShdw>
                </a:effectLst>
              </a:rPr>
              <a:t>Octavo</a:t>
            </a:r>
            <a:r>
              <a:rPr lang="es-AR" sz="1600" b="1" dirty="0">
                <a:solidFill>
                  <a:srgbClr val="00FF00"/>
                </a:solidFill>
                <a:effectLst>
                  <a:outerShdw blurRad="38100" dist="38100" dir="2700000" algn="tl">
                    <a:srgbClr val="000000">
                      <a:alpha val="43137"/>
                    </a:srgbClr>
                  </a:outerShdw>
                </a:effectLst>
              </a:rPr>
              <a:t>:</a:t>
            </a:r>
          </a:p>
          <a:p>
            <a:pPr algn="l"/>
            <a:r>
              <a:rPr lang="es-AR" sz="1600" dirty="0">
                <a:effectLst>
                  <a:outerShdw blurRad="38100" dist="38100" dir="2700000" algn="tl">
                    <a:srgbClr val="000000">
                      <a:alpha val="43137"/>
                    </a:srgbClr>
                  </a:outerShdw>
                </a:effectLst>
              </a:rPr>
              <a:t>Respecto de la Provincia de Tierra del Fuego y dadas las asimetrías salariales existentes en la misma, la </a:t>
            </a:r>
            <a:r>
              <a:rPr lang="es-AR" sz="1600" dirty="0" err="1">
                <a:effectLst>
                  <a:outerShdw blurRad="38100" dist="38100" dir="2700000" algn="tl">
                    <a:srgbClr val="000000">
                      <a:alpha val="43137"/>
                    </a:srgbClr>
                  </a:outerShdw>
                </a:effectLst>
              </a:rPr>
              <a:t>FAECYS</a:t>
            </a:r>
            <a:r>
              <a:rPr lang="es-AR" sz="1600" dirty="0">
                <a:effectLst>
                  <a:outerShdw blurRad="38100" dist="38100" dir="2700000" algn="tl">
                    <a:srgbClr val="000000">
                      <a:alpha val="43137"/>
                    </a:srgbClr>
                  </a:outerShdw>
                </a:effectLst>
              </a:rPr>
              <a:t>, CAC, </a:t>
            </a:r>
            <a:r>
              <a:rPr lang="es-AR" sz="1600" dirty="0" err="1">
                <a:effectLst>
                  <a:outerShdw blurRad="38100" dist="38100" dir="2700000" algn="tl">
                    <a:srgbClr val="000000">
                      <a:alpha val="43137"/>
                    </a:srgbClr>
                  </a:outerShdw>
                </a:effectLst>
              </a:rPr>
              <a:t>CAME</a:t>
            </a:r>
            <a:r>
              <a:rPr lang="es-AR" sz="1600" dirty="0">
                <a:effectLst>
                  <a:outerShdw blurRad="38100" dist="38100" dir="2700000" algn="tl">
                    <a:srgbClr val="000000">
                      <a:alpha val="43137"/>
                    </a:srgbClr>
                  </a:outerShdw>
                </a:effectLst>
              </a:rPr>
              <a:t> y </a:t>
            </a:r>
            <a:r>
              <a:rPr lang="es-AR" sz="1600" dirty="0" err="1">
                <a:effectLst>
                  <a:outerShdw blurRad="38100" dist="38100" dir="2700000" algn="tl">
                    <a:srgbClr val="000000">
                      <a:alpha val="43137"/>
                    </a:srgbClr>
                  </a:outerShdw>
                </a:effectLst>
              </a:rPr>
              <a:t>UDECA</a:t>
            </a:r>
            <a:r>
              <a:rPr lang="es-AR" sz="1600" dirty="0">
                <a:effectLst>
                  <a:outerShdw blurRad="38100" dist="38100" dir="2700000" algn="tl">
                    <a:srgbClr val="000000">
                      <a:alpha val="43137"/>
                    </a:srgbClr>
                  </a:outerShdw>
                </a:effectLst>
              </a:rPr>
              <a:t> se comprometen a </a:t>
            </a:r>
            <a:r>
              <a:rPr lang="es-AR" sz="1600" dirty="0">
                <a:solidFill>
                  <a:srgbClr val="00FFFF"/>
                </a:solidFill>
                <a:effectLst>
                  <a:outerShdw blurRad="38100" dist="38100" dir="2700000" algn="tl">
                    <a:srgbClr val="000000">
                      <a:alpha val="43137"/>
                    </a:srgbClr>
                  </a:outerShdw>
                </a:effectLst>
              </a:rPr>
              <a:t>convocar, dentro de los 45 días de la firma del presente, a las asociaciones sindicales y empresarias del lugar</a:t>
            </a:r>
            <a:r>
              <a:rPr lang="es-AR" sz="1600" dirty="0">
                <a:effectLst>
                  <a:outerShdw blurRad="38100" dist="38100" dir="2700000" algn="tl">
                    <a:srgbClr val="000000">
                      <a:alpha val="43137"/>
                    </a:srgbClr>
                  </a:outerShdw>
                </a:effectLst>
              </a:rPr>
              <a:t>, a fin de evaluar los adicionales zonales vigentes</a:t>
            </a:r>
            <a:r>
              <a:rPr lang="es-AR" sz="1600" dirty="0" smtClean="0">
                <a:effectLst>
                  <a:outerShdw blurRad="38100" dist="38100" dir="2700000" algn="tl">
                    <a:srgbClr val="000000">
                      <a:alpha val="43137"/>
                    </a:srgbClr>
                  </a:outerShdw>
                </a:effectLst>
              </a:rPr>
              <a:t>.</a:t>
            </a:r>
          </a:p>
          <a:p>
            <a:pPr algn="l"/>
            <a:endParaRPr lang="es-AR" sz="1800" b="1" dirty="0" smtClean="0">
              <a:solidFill>
                <a:srgbClr val="FF9900"/>
              </a:solidFill>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65130040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1800" b="1" dirty="0" smtClean="0">
                <a:solidFill>
                  <a:srgbClr val="FFFF00"/>
                </a:solidFill>
                <a:effectLst>
                  <a:outerShdw blurRad="38100" dist="38100" dir="2700000" algn="tl">
                    <a:srgbClr val="000000">
                      <a:alpha val="43137"/>
                    </a:srgbClr>
                  </a:outerShdw>
                </a:effectLst>
              </a:rPr>
              <a:t>COSTOS DE DESVINCULACIÓN</a:t>
            </a:r>
            <a:endParaRPr lang="en-US" sz="1800" b="1" dirty="0">
              <a:solidFill>
                <a:srgbClr val="FFFF00"/>
              </a:solidFill>
              <a:effectLst>
                <a:outerShdw blurRad="38100" dist="38100" dir="2700000" algn="tl">
                  <a:srgbClr val="000000">
                    <a:alpha val="43137"/>
                  </a:srgbClr>
                </a:outerShdw>
              </a:effectLst>
            </a:endParaRPr>
          </a:p>
          <a:p>
            <a:pPr marL="609600" indent="-609600" algn="l">
              <a:defRPr/>
            </a:pPr>
            <a:r>
              <a:rPr lang="en-US" sz="1800" b="1" dirty="0">
                <a:solidFill>
                  <a:srgbClr val="00FFCC"/>
                </a:solidFill>
                <a:effectLst>
                  <a:outerShdw blurRad="38100" dist="38100" dir="2700000" algn="tl">
                    <a:srgbClr val="000000">
                      <a:alpha val="43137"/>
                    </a:srgbClr>
                  </a:outerShdw>
                </a:effectLst>
              </a:rPr>
              <a:t>CASO N° 1: CONTRATO EVENTUAL. RUPTURA ANTE TEMPUS</a:t>
            </a:r>
          </a:p>
          <a:p>
            <a:pPr marL="609600" indent="-609600" algn="l">
              <a:defRPr/>
            </a:pPr>
            <a:r>
              <a:rPr lang="en-US" sz="1800" b="1" dirty="0">
                <a:solidFill>
                  <a:srgbClr val="FFFF19"/>
                </a:solidFill>
                <a:effectLst>
                  <a:outerShdw blurRad="38100" dist="38100" dir="2700000" algn="tl">
                    <a:srgbClr val="000000">
                      <a:alpha val="43137"/>
                    </a:srgbClr>
                  </a:outerShdw>
                </a:effectLst>
              </a:rPr>
              <a:t>EXTINCION al 22 </a:t>
            </a:r>
            <a:r>
              <a:rPr lang="en-US" sz="1800" b="1" dirty="0" err="1">
                <a:solidFill>
                  <a:srgbClr val="FFFF19"/>
                </a:solidFill>
                <a:effectLst>
                  <a:outerShdw blurRad="38100" dist="38100" dir="2700000" algn="tl">
                    <a:srgbClr val="000000">
                      <a:alpha val="43137"/>
                    </a:srgbClr>
                  </a:outerShdw>
                </a:effectLst>
              </a:rPr>
              <a:t>febrero</a:t>
            </a:r>
            <a:r>
              <a:rPr lang="en-US" sz="1800" b="1" dirty="0">
                <a:solidFill>
                  <a:srgbClr val="FFFF19"/>
                </a:solidFill>
                <a:effectLst>
                  <a:outerShdw blurRad="38100" dist="38100" dir="2700000" algn="tl">
                    <a:srgbClr val="000000">
                      <a:alpha val="43137"/>
                    </a:srgbClr>
                  </a:outerShdw>
                </a:effectLst>
              </a:rPr>
              <a:t> 2019</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1283455120"/>
              </p:ext>
            </p:extLst>
          </p:nvPr>
        </p:nvGraphicFramePr>
        <p:xfrm>
          <a:off x="682742" y="1905000"/>
          <a:ext cx="7772404" cy="4602480"/>
        </p:xfrm>
        <a:graphic>
          <a:graphicData uri="http://schemas.openxmlformats.org/drawingml/2006/table">
            <a:tbl>
              <a:tblPr firstRow="1" bandRow="1">
                <a:tableStyleId>{5C22544A-7EE6-4342-B048-85BDC9FD1C3A}</a:tableStyleId>
              </a:tblPr>
              <a:tblGrid>
                <a:gridCol w="3886202"/>
                <a:gridCol w="3886202"/>
              </a:tblGrid>
              <a:tr h="630726">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r>
                        <a:rPr kumimoji="0" lang="es-ES" sz="1800" b="1" kern="1200" dirty="0" smtClean="0">
                          <a:solidFill>
                            <a:schemeClr val="lt1"/>
                          </a:solidFill>
                          <a:effectLst/>
                          <a:latin typeface="+mn-lt"/>
                          <a:ea typeface="+mn-ea"/>
                          <a:cs typeface="+mn-cs"/>
                        </a:rPr>
                        <a:t>Contrato</a:t>
                      </a:r>
                      <a:r>
                        <a:rPr kumimoji="0" lang="es-ES" sz="1800" b="1" kern="1200" baseline="0" dirty="0" smtClean="0">
                          <a:solidFill>
                            <a:schemeClr val="lt1"/>
                          </a:solidFill>
                          <a:effectLst/>
                          <a:latin typeface="+mn-lt"/>
                          <a:ea typeface="+mn-ea"/>
                          <a:cs typeface="+mn-cs"/>
                        </a:rPr>
                        <a:t> eventual</a:t>
                      </a:r>
                    </a:p>
                    <a:p>
                      <a:r>
                        <a:rPr kumimoji="0" lang="es-ES" sz="1800" b="1" kern="1200" dirty="0" smtClean="0">
                          <a:solidFill>
                            <a:schemeClr val="lt1"/>
                          </a:solidFill>
                          <a:effectLst/>
                          <a:latin typeface="+mn-lt"/>
                          <a:ea typeface="+mn-ea"/>
                          <a:cs typeface="+mn-cs"/>
                        </a:rPr>
                        <a:t>Extinción 22/02/2019</a:t>
                      </a:r>
                      <a:endParaRPr lang="es-AR" dirty="0"/>
                    </a:p>
                  </a:txBody>
                  <a:tcPr/>
                </a:tc>
              </a:tr>
              <a:tr h="360415">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415">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$ 3.033,33</a:t>
                      </a:r>
                      <a:endParaRPr lang="es-AR" dirty="0"/>
                    </a:p>
                  </a:txBody>
                  <a:tcPr/>
                </a:tc>
              </a:tr>
              <a:tr h="360415">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$ 18.433,33</a:t>
                      </a:r>
                      <a:endParaRPr lang="es-AR" dirty="0"/>
                    </a:p>
                  </a:txBody>
                  <a:tcPr/>
                </a:tc>
              </a:tr>
              <a:tr h="360415">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$ 3.502,33</a:t>
                      </a:r>
                      <a:endParaRPr lang="es-AR" b="1" dirty="0">
                        <a:solidFill>
                          <a:srgbClr val="FF0000"/>
                        </a:solidFill>
                      </a:endParaRPr>
                    </a:p>
                  </a:txBody>
                  <a:tcPr/>
                </a:tc>
              </a:tr>
              <a:tr h="360415">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2018</a:t>
                      </a:r>
                      <a:endParaRPr lang="es-AR" dirty="0"/>
                    </a:p>
                  </a:txBody>
                  <a:tcPr/>
                </a:tc>
                <a:tc>
                  <a:txBody>
                    <a:bodyPr/>
                    <a:lstStyle/>
                    <a:p>
                      <a:pPr algn="r"/>
                      <a:r>
                        <a:rPr kumimoji="0" lang="es-ES" sz="1800" kern="1200" dirty="0" smtClean="0">
                          <a:solidFill>
                            <a:schemeClr val="dk1"/>
                          </a:solidFill>
                          <a:effectLst/>
                          <a:latin typeface="+mn-lt"/>
                          <a:ea typeface="+mn-ea"/>
                          <a:cs typeface="+mn-cs"/>
                        </a:rPr>
                        <a:t>$ 840,00</a:t>
                      </a:r>
                      <a:endParaRPr lang="es-AR" dirty="0"/>
                    </a:p>
                  </a:txBody>
                  <a:tcPr/>
                </a:tc>
              </a:tr>
              <a:tr h="360415">
                <a:tc>
                  <a:txBody>
                    <a:bodyPr/>
                    <a:lstStyle/>
                    <a:p>
                      <a:r>
                        <a:rPr kumimoji="0" lang="es-ES" sz="1800" kern="1200" dirty="0" smtClean="0">
                          <a:solidFill>
                            <a:schemeClr val="dk1"/>
                          </a:solidFill>
                          <a:effectLst/>
                          <a:latin typeface="+mn-lt"/>
                          <a:ea typeface="+mn-ea"/>
                          <a:cs typeface="+mn-cs"/>
                        </a:rPr>
                        <a:t>Indemnización </a:t>
                      </a:r>
                      <a:r>
                        <a:rPr kumimoji="0" lang="es-ES" sz="1800" kern="1200" dirty="0" err="1" smtClean="0">
                          <a:solidFill>
                            <a:schemeClr val="dk1"/>
                          </a:solidFill>
                          <a:effectLst/>
                          <a:latin typeface="+mn-lt"/>
                          <a:ea typeface="+mn-ea"/>
                          <a:cs typeface="+mn-cs"/>
                        </a:rPr>
                        <a:t>vac</a:t>
                      </a:r>
                      <a:r>
                        <a:rPr kumimoji="0" lang="es-ES" sz="1800" kern="1200" dirty="0" smtClean="0">
                          <a:solidFill>
                            <a:schemeClr val="dk1"/>
                          </a:solidFill>
                          <a:effectLst/>
                          <a:latin typeface="+mn-lt"/>
                          <a:ea typeface="+mn-ea"/>
                          <a:cs typeface="+mn-cs"/>
                        </a:rPr>
                        <a:t>. no gozadas 2019</a:t>
                      </a:r>
                      <a:endParaRPr lang="es-AR" dirty="0"/>
                    </a:p>
                  </a:txBody>
                  <a:tcPr/>
                </a:tc>
                <a:tc>
                  <a:txBody>
                    <a:bodyPr/>
                    <a:lstStyle/>
                    <a:p>
                      <a:pPr algn="r"/>
                      <a:r>
                        <a:rPr kumimoji="0" lang="es-ES" sz="1800" kern="1200" dirty="0" smtClean="0">
                          <a:solidFill>
                            <a:schemeClr val="dk1"/>
                          </a:solidFill>
                          <a:effectLst/>
                          <a:latin typeface="+mn-lt"/>
                          <a:ea typeface="+mn-ea"/>
                          <a:cs typeface="+mn-cs"/>
                        </a:rPr>
                        <a:t>$ 1.698,67</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$ 21.000,00</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$ 5.600,00</a:t>
                      </a:r>
                      <a:endParaRPr lang="es-AR" dirty="0"/>
                    </a:p>
                  </a:txBody>
                  <a:tcPr/>
                </a:tc>
              </a:tr>
              <a:tr h="360415">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 (no </a:t>
                      </a:r>
                      <a:r>
                        <a:rPr kumimoji="0" lang="es-ES" sz="1800" kern="1200" dirty="0" err="1" smtClean="0">
                          <a:solidFill>
                            <a:schemeClr val="dk1"/>
                          </a:solidFill>
                          <a:effectLst/>
                          <a:latin typeface="+mn-lt"/>
                          <a:ea typeface="+mn-ea"/>
                          <a:cs typeface="+mn-cs"/>
                        </a:rPr>
                        <a:t>cumplio</a:t>
                      </a:r>
                      <a:r>
                        <a:rPr kumimoji="0" lang="es-ES" sz="1800" kern="1200" baseline="0" dirty="0" smtClean="0">
                          <a:solidFill>
                            <a:schemeClr val="dk1"/>
                          </a:solidFill>
                          <a:effectLst/>
                          <a:latin typeface="+mn-lt"/>
                          <a:ea typeface="+mn-ea"/>
                          <a:cs typeface="+mn-cs"/>
                        </a:rPr>
                        <a:t> fracción mayor de 3 meses)</a:t>
                      </a:r>
                      <a:endParaRPr lang="es-AR" dirty="0"/>
                    </a:p>
                  </a:txBody>
                  <a:tcPr/>
                </a:tc>
                <a:tc>
                  <a:txBody>
                    <a:bodyPr/>
                    <a:lstStyle/>
                    <a:p>
                      <a:pPr algn="r"/>
                      <a:r>
                        <a:rPr kumimoji="0" lang="es-ES" sz="1800" b="1" kern="1200" dirty="0" smtClean="0">
                          <a:solidFill>
                            <a:schemeClr val="dk1"/>
                          </a:solidFill>
                          <a:effectLst/>
                          <a:latin typeface="+mn-lt"/>
                          <a:ea typeface="+mn-ea"/>
                          <a:cs typeface="+mn-cs"/>
                        </a:rPr>
                        <a:t>$  00,0</a:t>
                      </a:r>
                      <a:endParaRPr lang="es-AR" dirty="0"/>
                    </a:p>
                  </a:txBody>
                  <a:tcPr/>
                </a:tc>
              </a:tr>
              <a:tr h="39044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$ 44.069,67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65777295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1: CONTRATO EVENTUAL. RUPTURA ANTE TEMPUS</a:t>
            </a: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a:solidFill>
                  <a:srgbClr val="FFFF19"/>
                </a:solidFill>
                <a:effectLst>
                  <a:outerShdw blurRad="38100" dist="38100" dir="2700000" algn="tl">
                    <a:srgbClr val="000000">
                      <a:alpha val="43137"/>
                    </a:srgbClr>
                  </a:outerShdw>
                </a:effectLst>
              </a:rPr>
              <a:t>febrero</a:t>
            </a:r>
            <a:r>
              <a:rPr lang="en-US" sz="2000" b="1" dirty="0">
                <a:solidFill>
                  <a:srgbClr val="FFFF19"/>
                </a:solidFill>
                <a:effectLst>
                  <a:outerShdw blurRad="38100" dist="38100" dir="2700000" algn="tl">
                    <a:srgbClr val="000000">
                      <a:alpha val="43137"/>
                    </a:srgbClr>
                  </a:outerShdw>
                </a:effectLst>
              </a:rPr>
              <a:t> 2019</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a:defRPr/>
            </a:pPr>
            <a:endParaRPr lang="es-ES" sz="2000" dirty="0" smtClean="0">
              <a:effectLst>
                <a:outerShdw blurRad="38100" dist="38100" dir="2700000" algn="tl">
                  <a:srgbClr val="000000">
                    <a:alpha val="43137"/>
                  </a:srgbClr>
                </a:outerShdw>
              </a:effectLst>
            </a:endParaRPr>
          </a:p>
          <a:p>
            <a:pPr algn="l"/>
            <a:r>
              <a:rPr lang="es-AR" sz="2000" dirty="0"/>
              <a:t>Podrá reclamar además, daños y perjuicios de acuerdo a lo que pueda acreditar </a:t>
            </a:r>
            <a:r>
              <a:rPr lang="es-AR" sz="2000" dirty="0" smtClean="0"/>
              <a:t> eventualmente en sede judicial.</a:t>
            </a:r>
            <a:endParaRPr lang="es-AR" sz="2000" dirty="0"/>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203653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a:t>
            </a:r>
            <a:r>
              <a:rPr lang="en-US" sz="2000" b="1" dirty="0" smtClean="0">
                <a:solidFill>
                  <a:srgbClr val="00FFCC"/>
                </a:solidFill>
                <a:effectLst>
                  <a:outerShdw blurRad="38100" dist="38100" dir="2700000" algn="tl">
                    <a:srgbClr val="000000">
                      <a:alpha val="43137"/>
                    </a:srgbClr>
                  </a:outerShdw>
                </a:effectLst>
              </a:rPr>
              <a:t>2: </a:t>
            </a:r>
            <a:r>
              <a:rPr lang="en-US" sz="2000" b="1" dirty="0">
                <a:solidFill>
                  <a:srgbClr val="00FFCC"/>
                </a:solidFill>
                <a:effectLst>
                  <a:outerShdw blurRad="38100" dist="38100" dir="2700000" algn="tl">
                    <a:srgbClr val="000000">
                      <a:alpha val="43137"/>
                    </a:srgbClr>
                  </a:outerShdw>
                </a:effectLst>
              </a:rPr>
              <a:t>CONTRATO </a:t>
            </a:r>
            <a:r>
              <a:rPr lang="en-US" sz="2000" b="1" dirty="0" smtClean="0">
                <a:solidFill>
                  <a:srgbClr val="00FFCC"/>
                </a:solidFill>
                <a:effectLst>
                  <a:outerShdw blurRad="38100" dist="38100" dir="2700000" algn="tl">
                    <a:srgbClr val="000000">
                      <a:alpha val="43137"/>
                    </a:srgbClr>
                  </a:outerShdw>
                </a:effectLst>
              </a:rPr>
              <a:t>EVENTUAL. CUMPLIMIENTO DEL OBJETO</a:t>
            </a:r>
            <a:endParaRPr lang="en-US" sz="2000" b="1" dirty="0">
              <a:solidFill>
                <a:srgbClr val="00FFCC"/>
              </a:solidFill>
              <a:effectLst>
                <a:outerShdw blurRad="38100" dist="38100" dir="2700000" algn="tl">
                  <a:srgbClr val="000000">
                    <a:alpha val="43137"/>
                  </a:srgbClr>
                </a:outerShdw>
              </a:effectLst>
            </a:endParaRP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smtClean="0">
                <a:solidFill>
                  <a:srgbClr val="FFFF19"/>
                </a:solidFill>
                <a:effectLst>
                  <a:outerShdw blurRad="38100" dist="38100" dir="2700000" algn="tl">
                    <a:srgbClr val="000000">
                      <a:alpha val="43137"/>
                    </a:srgbClr>
                  </a:outerShdw>
                </a:effectLst>
              </a:rPr>
              <a:t>abril</a:t>
            </a:r>
            <a:r>
              <a:rPr lang="en-US" sz="2000" b="1" dirty="0" smtClean="0">
                <a:solidFill>
                  <a:srgbClr val="FFFF19"/>
                </a:solidFill>
                <a:effectLst>
                  <a:outerShdw blurRad="38100" dist="38100" dir="2700000" algn="tl">
                    <a:srgbClr val="000000">
                      <a:alpha val="43137"/>
                    </a:srgbClr>
                  </a:outerShdw>
                </a:effectLst>
              </a:rPr>
              <a:t> 2020</a:t>
            </a:r>
            <a:endParaRPr lang="en-US" sz="2000" b="1" dirty="0">
              <a:solidFill>
                <a:srgbClr val="FFFF19"/>
              </a:solidFill>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Fecha</a:t>
            </a:r>
            <a:r>
              <a:rPr lang="en-US" sz="1800" b="1" dirty="0" smtClean="0">
                <a:solidFill>
                  <a:srgbClr val="00FF00"/>
                </a:solidFill>
                <a:effectLst>
                  <a:outerShdw blurRad="38100" dist="38100" dir="2700000" algn="tl">
                    <a:srgbClr val="000000">
                      <a:alpha val="43137"/>
                    </a:srgbClr>
                  </a:outerShdw>
                </a:effectLst>
              </a:rPr>
              <a:t> de </a:t>
            </a:r>
            <a:r>
              <a:rPr lang="en-US" sz="1800" b="1" dirty="0" err="1" smtClean="0">
                <a:solidFill>
                  <a:srgbClr val="00FF00"/>
                </a:solidFill>
                <a:effectLst>
                  <a:outerShdw blurRad="38100" dist="38100" dir="2700000" algn="tl">
                    <a:srgbClr val="000000">
                      <a:alpha val="43137"/>
                    </a:srgbClr>
                  </a:outerShdw>
                </a:effectLst>
              </a:rPr>
              <a:t>ingreso</a:t>
            </a:r>
            <a:r>
              <a:rPr lang="en-US" sz="1800" b="1" dirty="0" smtClean="0">
                <a:solidFill>
                  <a:srgbClr val="00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01 de </a:t>
            </a:r>
            <a:r>
              <a:rPr lang="en-US" sz="1800" dirty="0" err="1" smtClean="0">
                <a:effectLst>
                  <a:outerShdw blurRad="38100" dist="38100" dir="2700000" algn="tl">
                    <a:srgbClr val="000000">
                      <a:alpha val="43137"/>
                    </a:srgbClr>
                  </a:outerShdw>
                </a:effectLst>
              </a:rPr>
              <a:t>diciembre</a:t>
            </a:r>
            <a:r>
              <a:rPr lang="en-US" sz="1800" dirty="0" smtClean="0">
                <a:effectLst>
                  <a:outerShdw blurRad="38100" dist="38100" dir="2700000" algn="tl">
                    <a:srgbClr val="000000">
                      <a:alpha val="43137"/>
                    </a:srgbClr>
                  </a:outerShdw>
                </a:effectLst>
              </a:rPr>
              <a:t> de 2018</a:t>
            </a:r>
          </a:p>
          <a:p>
            <a:pPr marL="609600" indent="-609600" algn="l" eaLnBrk="1" hangingPunct="1">
              <a:defRPr/>
            </a:pPr>
            <a:endParaRPr lang="en-US" sz="1800" b="1" dirty="0" smtClean="0">
              <a:solidFill>
                <a:srgbClr val="FFC000"/>
              </a:solidFill>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Salario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conformado</a:t>
            </a:r>
            <a:r>
              <a:rPr lang="en-US" sz="1800" b="1" dirty="0" smtClean="0">
                <a:solidFill>
                  <a:srgbClr val="FFC000"/>
                </a:solidFill>
                <a:effectLst>
                  <a:outerShdw blurRad="38100" dist="38100" dir="2700000" algn="tl">
                    <a:srgbClr val="000000">
                      <a:alpha val="43137"/>
                    </a:srgbClr>
                  </a:outerShdw>
                </a:effectLst>
              </a:rPr>
              <a:t> </a:t>
            </a:r>
            <a:r>
              <a:rPr lang="en-US" sz="1800" b="1" dirty="0" err="1" smtClean="0">
                <a:solidFill>
                  <a:srgbClr val="FFC000"/>
                </a:solidFill>
                <a:effectLst>
                  <a:outerShdw blurRad="38100" dist="38100" dir="2700000" algn="tl">
                    <a:srgbClr val="000000">
                      <a:alpha val="43137"/>
                    </a:srgbClr>
                  </a:outerShdw>
                </a:effectLst>
              </a:rPr>
              <a:t>mensual</a:t>
            </a:r>
            <a:r>
              <a:rPr lang="en-US" sz="1800" b="1" dirty="0" smtClean="0">
                <a:solidFill>
                  <a:srgbClr val="FFC0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$ 21.000</a:t>
            </a:r>
          </a:p>
          <a:p>
            <a:pPr algn="l" eaLnBrk="1" hangingPunct="1">
              <a:defRPr/>
            </a:pPr>
            <a:endParaRPr lang="en-US" sz="1800" b="1" dirty="0" smtClean="0">
              <a:solidFill>
                <a:srgbClr val="00FFFF"/>
              </a:solidFill>
              <a:effectLst>
                <a:outerShdw blurRad="38100" dist="38100" dir="2700000" algn="tl">
                  <a:srgbClr val="000000">
                    <a:alpha val="43137"/>
                  </a:srgbClr>
                </a:outerShdw>
              </a:effectLst>
            </a:endParaRPr>
          </a:p>
          <a:p>
            <a:pPr algn="l" eaLnBrk="1" hangingPunct="1">
              <a:defRPr/>
            </a:pP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Cumplimiento</a:t>
            </a:r>
            <a:r>
              <a:rPr lang="en-US" sz="1800" b="1" dirty="0" smtClean="0">
                <a:solidFill>
                  <a:srgbClr val="00FFFF"/>
                </a:solidFill>
                <a:effectLst>
                  <a:outerShdw blurRad="38100" dist="38100" dir="2700000" algn="tl">
                    <a:srgbClr val="000000">
                      <a:alpha val="43137"/>
                    </a:srgbClr>
                  </a:outerShdw>
                </a:effectLst>
              </a:rPr>
              <a:t> del </a:t>
            </a:r>
            <a:r>
              <a:rPr lang="en-US" sz="1800" b="1" dirty="0" err="1" smtClean="0">
                <a:solidFill>
                  <a:srgbClr val="00FFFF"/>
                </a:solidFill>
                <a:effectLst>
                  <a:outerShdw blurRad="38100" dist="38100" dir="2700000" algn="tl">
                    <a:srgbClr val="000000">
                      <a:alpha val="43137"/>
                    </a:srgbClr>
                  </a:outerShdw>
                </a:effectLst>
              </a:rPr>
              <a:t>objeto</a:t>
            </a:r>
            <a:r>
              <a:rPr lang="en-US" sz="1800" b="1" dirty="0" smtClean="0">
                <a:solidFill>
                  <a:srgbClr val="00FFFF"/>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22 de </a:t>
            </a:r>
            <a:r>
              <a:rPr lang="en-US" sz="1800" dirty="0" err="1" smtClean="0">
                <a:effectLst>
                  <a:outerShdw blurRad="38100" dist="38100" dir="2700000" algn="tl">
                    <a:srgbClr val="000000">
                      <a:alpha val="43137"/>
                    </a:srgbClr>
                  </a:outerShdw>
                </a:effectLst>
              </a:rPr>
              <a:t>abril</a:t>
            </a:r>
            <a:r>
              <a:rPr lang="en-US" sz="1800" dirty="0" smtClean="0">
                <a:effectLst>
                  <a:outerShdw blurRad="38100" dist="38100" dir="2700000" algn="tl">
                    <a:srgbClr val="000000">
                      <a:alpha val="43137"/>
                    </a:srgbClr>
                  </a:outerShdw>
                </a:effectLst>
              </a:rPr>
              <a:t> de 2020.</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r>
              <a:rPr lang="en-US" sz="1800" b="1" dirty="0" smtClean="0">
                <a:solidFill>
                  <a:srgbClr val="00FF00"/>
                </a:solidFill>
                <a:effectLst>
                  <a:outerShdw blurRad="38100" dist="38100" dir="2700000" algn="tl">
                    <a:srgbClr val="000000">
                      <a:alpha val="43137"/>
                    </a:srgbClr>
                  </a:outerShdw>
                </a:effectLst>
              </a:rPr>
              <a:t>DATOS ADICIONALES:</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utilizó</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cálculo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teórico</a:t>
            </a:r>
            <a:r>
              <a:rPr lang="en-US" sz="1800" dirty="0" smtClean="0">
                <a:effectLst>
                  <a:outerShdw blurRad="38100" dist="38100" dir="2700000" algn="tl">
                    <a:srgbClr val="000000">
                      <a:alpha val="43137"/>
                    </a:srgbClr>
                  </a:outerShdw>
                </a:effectLst>
              </a:rPr>
              <a:t> de 30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semestre</a:t>
            </a:r>
            <a:r>
              <a:rPr lang="en-US" sz="1800" dirty="0" smtClean="0">
                <a:effectLst>
                  <a:outerShdw blurRad="38100" dist="38100" dir="2700000" algn="tl">
                    <a:srgbClr val="000000">
                      <a:alpha val="43137"/>
                    </a:srgbClr>
                  </a:outerShdw>
                </a:effectLst>
              </a:rPr>
              <a:t> de 180 </a:t>
            </a: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 y </a:t>
            </a:r>
            <a:r>
              <a:rPr lang="en-US" sz="1800" dirty="0" err="1" smtClean="0">
                <a:effectLst>
                  <a:outerShdw blurRad="38100" dist="38100" dir="2700000" algn="tl">
                    <a:srgbClr val="000000">
                      <a:alpha val="43137"/>
                    </a:srgbClr>
                  </a:outerShdw>
                </a:effectLst>
              </a:rPr>
              <a:t>año</a:t>
            </a:r>
            <a:r>
              <a:rPr lang="en-US" sz="1800" dirty="0" smtClean="0">
                <a:effectLst>
                  <a:outerShdw blurRad="38100" dist="38100" dir="2700000" algn="tl">
                    <a:srgbClr val="000000">
                      <a:alpha val="43137"/>
                    </a:srgbClr>
                  </a:outerShdw>
                </a:effectLst>
              </a:rPr>
              <a:t> de 360 </a:t>
            </a:r>
          </a:p>
          <a:p>
            <a:pPr marL="609600" indent="-609600" algn="l" eaLnBrk="1" hangingPunct="1">
              <a:defRPr/>
            </a:pPr>
            <a:r>
              <a:rPr lang="en-US" sz="1800" dirty="0" err="1" smtClean="0">
                <a:effectLst>
                  <a:outerShdw blurRad="38100" dist="38100" dir="2700000" algn="tl">
                    <a:srgbClr val="000000">
                      <a:alpha val="43137"/>
                    </a:srgbClr>
                  </a:outerShdw>
                </a:effectLst>
              </a:rPr>
              <a:t>días</a:t>
            </a:r>
            <a:r>
              <a:rPr lang="en-US" sz="1800" dirty="0" smtClean="0">
                <a:effectLst>
                  <a:outerShdw blurRad="38100" dist="38100" dir="2700000" algn="tl">
                    <a:srgbClr val="000000">
                      <a:alpha val="43137"/>
                    </a:srgbClr>
                  </a:outerShdw>
                </a:effectLst>
              </a:rPr>
              <a:t>.</a:t>
            </a:r>
          </a:p>
          <a:p>
            <a:pPr marL="609600" indent="-609600" algn="l" eaLnBrk="1" hangingPunct="1">
              <a:defRPr/>
            </a:pP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mantienen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valores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en</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remuneración</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poder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realizar</a:t>
            </a:r>
            <a:r>
              <a:rPr lang="en-US" sz="1800" dirty="0" smtClean="0">
                <a:effectLst>
                  <a:outerShdw blurRad="38100" dist="38100" dir="2700000" algn="tl">
                    <a:srgbClr val="000000">
                      <a:alpha val="43137"/>
                    </a:srgbClr>
                  </a:outerShdw>
                </a:effectLst>
              </a:rPr>
              <a:t> </a:t>
            </a:r>
          </a:p>
          <a:p>
            <a:pPr marL="609600" indent="-609600" algn="l" eaLnBrk="1" hangingPunct="1">
              <a:defRPr/>
            </a:pPr>
            <a:r>
              <a:rPr lang="en-US" sz="1800" dirty="0" err="1" smtClean="0">
                <a:effectLst>
                  <a:outerShdw blurRad="38100" dist="38100" dir="2700000" algn="tl">
                    <a:srgbClr val="000000">
                      <a:alpha val="43137"/>
                    </a:srgbClr>
                  </a:outerShdw>
                </a:effectLst>
              </a:rPr>
              <a:t>comparativa</a:t>
            </a:r>
            <a:r>
              <a:rPr lang="en-US" sz="1800" dirty="0" smtClean="0">
                <a:effectLst>
                  <a:outerShdw blurRad="38100" dist="38100" dir="2700000" algn="tl">
                    <a:srgbClr val="000000">
                      <a:alpha val="43137"/>
                    </a:srgbClr>
                  </a:outerShdw>
                </a:effectLst>
              </a:rPr>
              <a:t> de </a:t>
            </a:r>
            <a:r>
              <a:rPr lang="en-US" sz="1800" dirty="0" err="1" smtClean="0">
                <a:effectLst>
                  <a:outerShdw blurRad="38100" dist="38100" dir="2700000" algn="tl">
                    <a:srgbClr val="000000">
                      <a:alpha val="43137"/>
                    </a:srgbClr>
                  </a:outerShdw>
                </a:effectLst>
              </a:rPr>
              <a:t>costos</a:t>
            </a:r>
            <a:r>
              <a:rPr lang="en-US" sz="1800" dirty="0" smtClean="0">
                <a:effectLst>
                  <a:outerShdw blurRad="38100" dist="38100" dir="2700000" algn="tl">
                    <a:srgbClr val="000000">
                      <a:alpha val="43137"/>
                    </a:srgbClr>
                  </a:outerShdw>
                </a:effectLst>
              </a:rPr>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477804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2: CONTRATO EVENTUAL. CUMPLIMIENTO DEL OBJETO</a:t>
            </a:r>
          </a:p>
          <a:p>
            <a:pPr marL="609600" indent="-609600" algn="l">
              <a:defRPr/>
            </a:pPr>
            <a:r>
              <a:rPr lang="en-US" sz="1800" b="1" dirty="0">
                <a:solidFill>
                  <a:srgbClr val="FFFF19"/>
                </a:solidFill>
                <a:effectLst>
                  <a:outerShdw blurRad="38100" dist="38100" dir="2700000" algn="tl">
                    <a:srgbClr val="000000">
                      <a:alpha val="43137"/>
                    </a:srgbClr>
                  </a:outerShdw>
                </a:effectLst>
              </a:rPr>
              <a:t>EXTINCION al 22 </a:t>
            </a:r>
            <a:r>
              <a:rPr lang="en-US" sz="1800" b="1" dirty="0" err="1">
                <a:solidFill>
                  <a:srgbClr val="FFFF19"/>
                </a:solidFill>
                <a:effectLst>
                  <a:outerShdw blurRad="38100" dist="38100" dir="2700000" algn="tl">
                    <a:srgbClr val="000000">
                      <a:alpha val="43137"/>
                    </a:srgbClr>
                  </a:outerShdw>
                </a:effectLst>
              </a:rPr>
              <a:t>abril</a:t>
            </a:r>
            <a:r>
              <a:rPr lang="en-US" sz="1800" b="1" dirty="0">
                <a:solidFill>
                  <a:srgbClr val="FFFF19"/>
                </a:solidFill>
                <a:effectLst>
                  <a:outerShdw blurRad="38100" dist="38100" dir="2700000" algn="tl">
                    <a:srgbClr val="000000">
                      <a:alpha val="43137"/>
                    </a:srgbClr>
                  </a:outerShdw>
                </a:effectLst>
              </a:rPr>
              <a:t> 2020</a:t>
            </a: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263016748"/>
              </p:ext>
            </p:extLst>
          </p:nvPr>
        </p:nvGraphicFramePr>
        <p:xfrm>
          <a:off x="533397" y="2209800"/>
          <a:ext cx="7941736" cy="3962400"/>
        </p:xfrm>
        <a:graphic>
          <a:graphicData uri="http://schemas.openxmlformats.org/drawingml/2006/table">
            <a:tbl>
              <a:tblPr firstRow="1" bandRow="1">
                <a:tableStyleId>{5C22544A-7EE6-4342-B048-85BDC9FD1C3A}</a:tableStyleId>
              </a:tblPr>
              <a:tblGrid>
                <a:gridCol w="3970868"/>
                <a:gridCol w="3970868"/>
              </a:tblGrid>
              <a:tr h="631065">
                <a:tc>
                  <a:txBody>
                    <a:bodyPr/>
                    <a:lstStyle/>
                    <a:p>
                      <a:r>
                        <a:rPr kumimoji="0" lang="es-ES" sz="1800" b="1" kern="1200" dirty="0" smtClean="0">
                          <a:solidFill>
                            <a:schemeClr val="lt1"/>
                          </a:solidFill>
                          <a:effectLst/>
                          <a:latin typeface="+mn-lt"/>
                          <a:ea typeface="+mn-ea"/>
                          <a:cs typeface="+mn-cs"/>
                        </a:rPr>
                        <a:t>Conceptos</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lt1"/>
                          </a:solidFill>
                          <a:effectLst/>
                          <a:latin typeface="+mn-lt"/>
                          <a:ea typeface="+mn-ea"/>
                          <a:cs typeface="+mn-cs"/>
                        </a:rPr>
                        <a:t>Contrato eventual. Cumplimiento del objeto</a:t>
                      </a:r>
                      <a:r>
                        <a:rPr kumimoji="0" lang="es-ES" sz="1800" b="1" kern="1200" baseline="0" dirty="0" smtClean="0">
                          <a:solidFill>
                            <a:schemeClr val="lt1"/>
                          </a:solidFill>
                          <a:effectLst/>
                          <a:latin typeface="+mn-lt"/>
                          <a:ea typeface="+mn-ea"/>
                          <a:cs typeface="+mn-cs"/>
                        </a:rPr>
                        <a:t>. </a:t>
                      </a:r>
                      <a:r>
                        <a:rPr kumimoji="0" lang="es-ES" sz="1800" b="1" kern="1200" dirty="0" smtClean="0">
                          <a:solidFill>
                            <a:schemeClr val="lt1"/>
                          </a:solidFill>
                          <a:effectLst/>
                          <a:latin typeface="+mn-lt"/>
                          <a:ea typeface="+mn-ea"/>
                          <a:cs typeface="+mn-cs"/>
                        </a:rPr>
                        <a:t>Extinción 22/04/2020</a:t>
                      </a:r>
                      <a:endParaRPr lang="es-AR" dirty="0"/>
                    </a:p>
                  </a:txBody>
                  <a:tcPr/>
                </a:tc>
              </a:tr>
              <a:tr h="360609">
                <a:tc>
                  <a:txBody>
                    <a:bodyPr/>
                    <a:lstStyle/>
                    <a:p>
                      <a:r>
                        <a:rPr kumimoji="0" lang="es-ES" sz="1800" kern="1200" dirty="0" smtClean="0">
                          <a:solidFill>
                            <a:schemeClr val="dk1"/>
                          </a:solidFill>
                          <a:effectLst/>
                          <a:latin typeface="+mn-lt"/>
                          <a:ea typeface="+mn-ea"/>
                          <a:cs typeface="+mn-cs"/>
                        </a:rPr>
                        <a:t>Sueldo conformado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$ 15.400,00</a:t>
                      </a:r>
                      <a:endParaRPr lang="es-AR" dirty="0"/>
                    </a:p>
                  </a:txBody>
                  <a:tcPr/>
                </a:tc>
              </a:tr>
              <a:tr h="360609">
                <a:tc>
                  <a:txBody>
                    <a:bodyPr/>
                    <a:lstStyle/>
                    <a:p>
                      <a:r>
                        <a:rPr kumimoji="0" lang="es-ES" sz="1800" kern="1200" dirty="0" smtClean="0">
                          <a:solidFill>
                            <a:schemeClr val="dk1"/>
                          </a:solidFill>
                          <a:effectLst/>
                          <a:latin typeface="+mn-lt"/>
                          <a:ea typeface="+mn-ea"/>
                          <a:cs typeface="+mn-cs"/>
                        </a:rPr>
                        <a:t>SAC Proporcional</a:t>
                      </a:r>
                      <a:endParaRPr lang="es-AR" dirty="0"/>
                    </a:p>
                  </a:txBody>
                  <a:tcPr/>
                </a:tc>
                <a:tc>
                  <a:txBody>
                    <a:bodyPr/>
                    <a:lstStyle/>
                    <a:p>
                      <a:pPr algn="r"/>
                      <a:r>
                        <a:rPr kumimoji="0" lang="es-ES" sz="1800" kern="1200" dirty="0" smtClean="0">
                          <a:solidFill>
                            <a:schemeClr val="dk1"/>
                          </a:solidFill>
                          <a:effectLst/>
                          <a:latin typeface="+mn-lt"/>
                          <a:ea typeface="+mn-ea"/>
                          <a:cs typeface="+mn-cs"/>
                        </a:rPr>
                        <a:t>$ 6.533,33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Bruto</a:t>
                      </a:r>
                      <a:endParaRPr lang="es-AR" dirty="0"/>
                    </a:p>
                  </a:txBody>
                  <a:tcPr/>
                </a:tc>
                <a:tc>
                  <a:txBody>
                    <a:bodyPr/>
                    <a:lstStyle/>
                    <a:p>
                      <a:pPr algn="r"/>
                      <a:r>
                        <a:rPr kumimoji="0" lang="es-ES" sz="1800" kern="1200" dirty="0" smtClean="0">
                          <a:solidFill>
                            <a:schemeClr val="dk1"/>
                          </a:solidFill>
                          <a:effectLst/>
                          <a:latin typeface="+mn-lt"/>
                          <a:ea typeface="+mn-ea"/>
                          <a:cs typeface="+mn-cs"/>
                        </a:rPr>
                        <a:t>$ 21.933,33</a:t>
                      </a:r>
                      <a:endParaRPr lang="es-AR" dirty="0"/>
                    </a:p>
                  </a:txBody>
                  <a:tcPr/>
                </a:tc>
              </a:tr>
              <a:tr h="360609">
                <a:tc>
                  <a:txBody>
                    <a:bodyPr/>
                    <a:lstStyle/>
                    <a:p>
                      <a:r>
                        <a:rPr kumimoji="0" lang="es-ES" sz="1800" kern="1200" dirty="0" smtClean="0">
                          <a:solidFill>
                            <a:schemeClr val="dk1"/>
                          </a:solidFill>
                          <a:effectLst/>
                          <a:latin typeface="+mn-lt"/>
                          <a:ea typeface="+mn-ea"/>
                          <a:cs typeface="+mn-cs"/>
                        </a:rPr>
                        <a:t>Aportes totales 19%</a:t>
                      </a:r>
                      <a:endParaRPr lang="es-AR" dirty="0"/>
                    </a:p>
                  </a:txBody>
                  <a:tcPr/>
                </a:tc>
                <a:tc>
                  <a:txBody>
                    <a:bodyPr/>
                    <a:lstStyle/>
                    <a:p>
                      <a:pPr algn="r"/>
                      <a:r>
                        <a:rPr lang="es-AR" b="1" dirty="0" smtClean="0">
                          <a:solidFill>
                            <a:srgbClr val="FF0000"/>
                          </a:solidFill>
                        </a:rPr>
                        <a:t>- </a:t>
                      </a:r>
                      <a:r>
                        <a:rPr kumimoji="0" lang="es-ES" sz="1800" b="1" kern="1200" dirty="0" smtClean="0">
                          <a:solidFill>
                            <a:srgbClr val="FF0000"/>
                          </a:solidFill>
                          <a:effectLst/>
                          <a:latin typeface="+mn-lt"/>
                          <a:ea typeface="+mn-ea"/>
                          <a:cs typeface="+mn-cs"/>
                        </a:rPr>
                        <a:t>$ 4.167,33</a:t>
                      </a:r>
                      <a:endParaRPr lang="es-AR" b="1" dirty="0">
                        <a:solidFill>
                          <a:srgbClr val="FF0000"/>
                        </a:solidFill>
                      </a:endParaRPr>
                    </a:p>
                  </a:txBody>
                  <a:tcPr/>
                </a:tc>
              </a:tr>
              <a:tr h="360609">
                <a:tc>
                  <a:txBody>
                    <a:bodyPr/>
                    <a:lstStyle/>
                    <a:p>
                      <a:r>
                        <a:rPr kumimoji="0" lang="es-ES" sz="1800" kern="1200" dirty="0" smtClean="0">
                          <a:solidFill>
                            <a:schemeClr val="dk1"/>
                          </a:solidFill>
                          <a:effectLst/>
                          <a:latin typeface="+mn-lt"/>
                          <a:ea typeface="+mn-ea"/>
                          <a:cs typeface="+mn-cs"/>
                        </a:rPr>
                        <a:t>Indemnización</a:t>
                      </a:r>
                      <a:r>
                        <a:rPr kumimoji="0" lang="es-ES" sz="1800" kern="1200" baseline="0" dirty="0" smtClean="0">
                          <a:solidFill>
                            <a:schemeClr val="dk1"/>
                          </a:solidFill>
                          <a:effectLst/>
                          <a:latin typeface="+mn-lt"/>
                          <a:ea typeface="+mn-ea"/>
                          <a:cs typeface="+mn-cs"/>
                        </a:rPr>
                        <a:t> </a:t>
                      </a:r>
                      <a:r>
                        <a:rPr kumimoji="0" lang="es-ES" sz="1800" kern="1200" baseline="0" dirty="0" err="1" smtClean="0">
                          <a:solidFill>
                            <a:schemeClr val="dk1"/>
                          </a:solidFill>
                          <a:effectLst/>
                          <a:latin typeface="+mn-lt"/>
                          <a:ea typeface="+mn-ea"/>
                          <a:cs typeface="+mn-cs"/>
                        </a:rPr>
                        <a:t>v</a:t>
                      </a:r>
                      <a:r>
                        <a:rPr kumimoji="0" lang="es-ES" sz="1800" kern="1200" dirty="0" err="1" smtClean="0">
                          <a:solidFill>
                            <a:schemeClr val="dk1"/>
                          </a:solidFill>
                          <a:effectLst/>
                          <a:latin typeface="+mn-lt"/>
                          <a:ea typeface="+mn-ea"/>
                          <a:cs typeface="+mn-cs"/>
                        </a:rPr>
                        <a:t>ac</a:t>
                      </a:r>
                      <a:r>
                        <a:rPr kumimoji="0" lang="es-ES" sz="1800" kern="1200" dirty="0" smtClean="0">
                          <a:solidFill>
                            <a:schemeClr val="dk1"/>
                          </a:solidFill>
                          <a:effectLst/>
                          <a:latin typeface="+mn-lt"/>
                          <a:ea typeface="+mn-ea"/>
                          <a:cs typeface="+mn-cs"/>
                        </a:rPr>
                        <a:t>. no gozadas 2020</a:t>
                      </a:r>
                      <a:endParaRPr lang="es-AR" dirty="0"/>
                    </a:p>
                  </a:txBody>
                  <a:tcPr/>
                </a:tc>
                <a:tc>
                  <a:txBody>
                    <a:bodyPr/>
                    <a:lstStyle/>
                    <a:p>
                      <a:pPr algn="r"/>
                      <a:r>
                        <a:rPr kumimoji="0" lang="es-ES" sz="1800" kern="1200" dirty="0" smtClean="0">
                          <a:solidFill>
                            <a:schemeClr val="dk1"/>
                          </a:solidFill>
                          <a:effectLst/>
                          <a:latin typeface="+mn-lt"/>
                          <a:ea typeface="+mn-ea"/>
                          <a:cs typeface="+mn-cs"/>
                        </a:rPr>
                        <a:t>$ 3.658,67</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falta de Preaviso</a:t>
                      </a:r>
                      <a:endParaRPr lang="es-AR" dirty="0"/>
                    </a:p>
                  </a:txBody>
                  <a:tcPr/>
                </a:tc>
                <a:tc>
                  <a:txBody>
                    <a:bodyPr/>
                    <a:lstStyle/>
                    <a:p>
                      <a:pPr algn="r"/>
                      <a:r>
                        <a:rPr kumimoji="0" lang="es-ES" sz="1800" b="1" kern="1200" dirty="0" smtClean="0">
                          <a:solidFill>
                            <a:schemeClr val="dk1"/>
                          </a:solidFill>
                          <a:effectLst/>
                          <a:latin typeface="+mn-lt"/>
                          <a:ea typeface="+mn-ea"/>
                          <a:cs typeface="+mn-cs"/>
                        </a:rPr>
                        <a:t>$ 00,00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Integracion</a:t>
                      </a:r>
                      <a:r>
                        <a:rPr kumimoji="0" lang="es-ES" sz="1800" kern="1200" dirty="0" smtClean="0">
                          <a:solidFill>
                            <a:schemeClr val="dk1"/>
                          </a:solidFill>
                          <a:effectLst/>
                          <a:latin typeface="+mn-lt"/>
                          <a:ea typeface="+mn-ea"/>
                          <a:cs typeface="+mn-cs"/>
                        </a:rPr>
                        <a:t> mes de Despido</a:t>
                      </a:r>
                      <a:endParaRPr lang="es-AR" dirty="0"/>
                    </a:p>
                  </a:txBody>
                  <a:tcPr/>
                </a:tc>
                <a:tc>
                  <a:txBody>
                    <a:bodyPr/>
                    <a:lstStyle/>
                    <a:p>
                      <a:pPr algn="r"/>
                      <a:r>
                        <a:rPr kumimoji="0" lang="es-ES" sz="1800" b="1" kern="1200" dirty="0" smtClean="0">
                          <a:solidFill>
                            <a:schemeClr val="dk1"/>
                          </a:solidFill>
                          <a:effectLst/>
                          <a:latin typeface="+mn-lt"/>
                          <a:ea typeface="+mn-ea"/>
                          <a:cs typeface="+mn-cs"/>
                        </a:rPr>
                        <a:t>$ 00,00</a:t>
                      </a:r>
                      <a:endParaRPr lang="es-AR" dirty="0"/>
                    </a:p>
                  </a:txBody>
                  <a:tcPr/>
                </a:tc>
              </a:tr>
              <a:tr h="360609">
                <a:tc>
                  <a:txBody>
                    <a:bodyPr/>
                    <a:lstStyle/>
                    <a:p>
                      <a:r>
                        <a:rPr kumimoji="0" lang="es-ES" sz="1800" kern="1200" dirty="0" err="1" smtClean="0">
                          <a:solidFill>
                            <a:schemeClr val="dk1"/>
                          </a:solidFill>
                          <a:effectLst/>
                          <a:latin typeface="+mn-lt"/>
                          <a:ea typeface="+mn-ea"/>
                          <a:cs typeface="+mn-cs"/>
                        </a:rPr>
                        <a:t>Indenmización</a:t>
                      </a:r>
                      <a:r>
                        <a:rPr kumimoji="0" lang="es-ES" sz="1800" kern="1200" dirty="0" smtClean="0">
                          <a:solidFill>
                            <a:schemeClr val="dk1"/>
                          </a:solidFill>
                          <a:effectLst/>
                          <a:latin typeface="+mn-lt"/>
                          <a:ea typeface="+mn-ea"/>
                          <a:cs typeface="+mn-cs"/>
                        </a:rPr>
                        <a:t> antigüedad</a:t>
                      </a:r>
                      <a:endParaRPr lang="es-AR" dirty="0"/>
                    </a:p>
                  </a:txBody>
                  <a:tcPr/>
                </a:tc>
                <a:tc>
                  <a:txBody>
                    <a:bodyPr/>
                    <a:lstStyle/>
                    <a:p>
                      <a:pPr algn="r"/>
                      <a:r>
                        <a:rPr kumimoji="0" lang="es-ES" sz="1800" b="1" kern="1200" dirty="0" smtClean="0">
                          <a:solidFill>
                            <a:schemeClr val="dk1"/>
                          </a:solidFill>
                          <a:effectLst/>
                          <a:latin typeface="+mn-lt"/>
                          <a:ea typeface="+mn-ea"/>
                          <a:cs typeface="+mn-cs"/>
                        </a:rPr>
                        <a:t>$ 00,00</a:t>
                      </a:r>
                      <a:endParaRPr lang="es-AR" dirty="0"/>
                    </a:p>
                  </a:txBody>
                  <a:tcPr/>
                </a:tc>
              </a:tr>
              <a:tr h="390659">
                <a:tc>
                  <a:txBody>
                    <a:bodyPr/>
                    <a:lstStyle/>
                    <a:p>
                      <a:r>
                        <a:rPr kumimoji="0" lang="es-ES" sz="2000" b="1" kern="1200" dirty="0" smtClean="0">
                          <a:solidFill>
                            <a:schemeClr val="bg1"/>
                          </a:solidFill>
                          <a:effectLst/>
                          <a:latin typeface="+mn-lt"/>
                          <a:ea typeface="+mn-ea"/>
                          <a:cs typeface="+mn-cs"/>
                        </a:rPr>
                        <a:t>NETO</a:t>
                      </a:r>
                      <a:endParaRPr lang="es-AR" sz="2000" b="1" dirty="0">
                        <a:solidFill>
                          <a:schemeClr val="bg1"/>
                        </a:solidFill>
                      </a:endParaRPr>
                    </a:p>
                  </a:txBody>
                  <a:tcPr/>
                </a:tc>
                <a:tc>
                  <a:txBody>
                    <a:bodyPr/>
                    <a:lstStyle/>
                    <a:p>
                      <a:pPr algn="r"/>
                      <a:r>
                        <a:rPr kumimoji="0" lang="es-ES" sz="2000" b="1" kern="1200" dirty="0" smtClean="0">
                          <a:solidFill>
                            <a:schemeClr val="dk1"/>
                          </a:solidFill>
                          <a:effectLst/>
                          <a:latin typeface="+mn-lt"/>
                          <a:ea typeface="+mn-ea"/>
                          <a:cs typeface="+mn-cs"/>
                        </a:rPr>
                        <a:t>$ 21.424,67</a:t>
                      </a:r>
                      <a:endParaRPr lang="es-AR" sz="2000" b="1" dirty="0">
                        <a:solidFill>
                          <a:schemeClr val="bg1"/>
                        </a:solidFill>
                      </a:endParaRPr>
                    </a:p>
                  </a:txBody>
                  <a:tcPr/>
                </a:tc>
              </a:tr>
            </a:tbl>
          </a:graphicData>
        </a:graphic>
      </p:graphicFrame>
    </p:spTree>
    <p:extLst>
      <p:ext uri="{BB962C8B-B14F-4D97-AF65-F5344CB8AC3E}">
        <p14:creationId xmlns:p14="http://schemas.microsoft.com/office/powerpoint/2010/main" val="91239813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799" y="838200"/>
            <a:ext cx="8305799"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a:solidFill>
                  <a:srgbClr val="00FFCC"/>
                </a:solidFill>
                <a:effectLst>
                  <a:outerShdw blurRad="38100" dist="38100" dir="2700000" algn="tl">
                    <a:srgbClr val="000000">
                      <a:alpha val="43137"/>
                    </a:srgbClr>
                  </a:outerShdw>
                </a:effectLst>
              </a:rPr>
              <a:t>CASO N° 2: CONTRATO EVENTUAL. CUMPLIMIENTO DEL OBJETO</a:t>
            </a:r>
          </a:p>
          <a:p>
            <a:pPr marL="609600" indent="-609600" algn="l">
              <a:defRPr/>
            </a:pPr>
            <a:r>
              <a:rPr lang="en-US" sz="2000" b="1" dirty="0">
                <a:solidFill>
                  <a:srgbClr val="FFFF19"/>
                </a:solidFill>
                <a:effectLst>
                  <a:outerShdw blurRad="38100" dist="38100" dir="2700000" algn="tl">
                    <a:srgbClr val="000000">
                      <a:alpha val="43137"/>
                    </a:srgbClr>
                  </a:outerShdw>
                </a:effectLst>
              </a:rPr>
              <a:t>EXTINCION al 22 </a:t>
            </a:r>
            <a:r>
              <a:rPr lang="en-US" sz="2000" b="1" dirty="0" err="1">
                <a:solidFill>
                  <a:srgbClr val="FFFF19"/>
                </a:solidFill>
                <a:effectLst>
                  <a:outerShdw blurRad="38100" dist="38100" dir="2700000" algn="tl">
                    <a:srgbClr val="000000">
                      <a:alpha val="43137"/>
                    </a:srgbClr>
                  </a:outerShdw>
                </a:effectLst>
              </a:rPr>
              <a:t>abril</a:t>
            </a:r>
            <a:r>
              <a:rPr lang="en-US" sz="2000" b="1" dirty="0">
                <a:solidFill>
                  <a:srgbClr val="FFFF19"/>
                </a:solidFill>
                <a:effectLst>
                  <a:outerShdw blurRad="38100" dist="38100" dir="2700000" algn="tl">
                    <a:srgbClr val="000000">
                      <a:alpha val="43137"/>
                    </a:srgbClr>
                  </a:outerShdw>
                </a:effectLst>
              </a:rPr>
              <a:t> 2020</a:t>
            </a: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a:p>
            <a:pPr algn="l"/>
            <a:r>
              <a:rPr lang="es-ES" sz="2000" dirty="0">
                <a:effectLst>
                  <a:outerShdw blurRad="38100" dist="38100" dir="2700000" algn="tl">
                    <a:srgbClr val="000000">
                      <a:alpha val="43137"/>
                    </a:srgbClr>
                  </a:outerShdw>
                </a:effectLst>
              </a:rPr>
              <a:t> </a:t>
            </a:r>
            <a:endParaRPr lang="es-AR" sz="2000" dirty="0">
              <a:effectLst>
                <a:outerShdw blurRad="38100" dist="38100" dir="2700000" algn="tl">
                  <a:srgbClr val="000000">
                    <a:alpha val="43137"/>
                  </a:srgbClr>
                </a:outerShdw>
              </a:effectLst>
            </a:endParaRPr>
          </a:p>
          <a:p>
            <a:pPr algn="l"/>
            <a:r>
              <a:rPr lang="es-ES" sz="2000" dirty="0">
                <a:effectLst>
                  <a:outerShdw blurRad="38100" dist="38100" dir="2700000" algn="tl">
                    <a:srgbClr val="000000">
                      <a:alpha val="43137"/>
                    </a:srgbClr>
                  </a:outerShdw>
                </a:effectLst>
              </a:rPr>
              <a:t>Se considera una antigüedad total de 10 meses, que incluye la prestación de servicios en ambas temporadas, más las vacaciones gozadas al finalizar la primera temporada.</a:t>
            </a:r>
            <a:endParaRPr lang="es-AR" sz="2000" dirty="0">
              <a:effectLst>
                <a:outerShdw blurRad="38100" dist="38100" dir="2700000" algn="tl">
                  <a:srgbClr val="000000">
                    <a:alpha val="43137"/>
                  </a:srgbClr>
                </a:outerShdw>
              </a:effectLst>
            </a:endParaRPr>
          </a:p>
          <a:p>
            <a:pPr marL="609600" indent="-609600" algn="l" eaLnBrk="1" hangingPunct="1">
              <a:defRPr/>
            </a:pPr>
            <a:endParaRPr lang="en-US" sz="2000" b="1" dirty="0" smtClean="0">
              <a:solidFill>
                <a:srgbClr val="00FFCC"/>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9639072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lstStyle/>
          <a:p>
            <a:pPr eaLnBrk="1" hangingPunct="1">
              <a:defRPr/>
            </a:pPr>
            <a:endParaRPr lang="en-US" sz="2400" b="1" dirty="0" smtClean="0"/>
          </a:p>
        </p:txBody>
      </p:sp>
      <p:sp>
        <p:nvSpPr>
          <p:cNvPr id="67587" name="Rectangle 3"/>
          <p:cNvSpPr>
            <a:spLocks noGrp="1" noChangeArrowheads="1"/>
          </p:cNvSpPr>
          <p:nvPr>
            <p:ph type="subTitle" idx="1"/>
          </p:nvPr>
        </p:nvSpPr>
        <p:spPr>
          <a:xfrm>
            <a:off x="685800" y="1371600"/>
            <a:ext cx="7772400" cy="4876800"/>
          </a:xfrm>
          <a:extLst/>
        </p:spPr>
        <p:txBody>
          <a:bodyPr/>
          <a:lstStyle/>
          <a:p>
            <a:pPr eaLnBrk="1" hangingPunct="1">
              <a:defRPr/>
            </a:pPr>
            <a:endParaRPr lang="es-AR" b="1" dirty="0" smtClean="0"/>
          </a:p>
          <a:p>
            <a:pPr eaLnBrk="1" hangingPunct="1">
              <a:defRPr/>
            </a:pPr>
            <a:endParaRPr lang="es-AR" b="1" dirty="0" smtClean="0"/>
          </a:p>
          <a:p>
            <a:pPr eaLnBrk="1" hangingPunct="1">
              <a:defRPr/>
            </a:pPr>
            <a:r>
              <a:rPr lang="es-AR" sz="2800" b="1" dirty="0" smtClean="0">
                <a:solidFill>
                  <a:srgbClr val="00FF00"/>
                </a:solidFill>
                <a:latin typeface="Papyrus" pitchFamily="66" charset="0"/>
              </a:rPr>
              <a:t>CUADRO COMPARTIVO</a:t>
            </a:r>
          </a:p>
          <a:p>
            <a:pPr eaLnBrk="1" hangingPunct="1">
              <a:defRPr/>
            </a:pPr>
            <a:r>
              <a:rPr lang="es-AR" sz="2800" b="1" dirty="0" smtClean="0">
                <a:solidFill>
                  <a:srgbClr val="FFFF00"/>
                </a:solidFill>
                <a:latin typeface="Papyrus" pitchFamily="66" charset="0"/>
              </a:rPr>
              <a:t>COSTOS DESVINCULACION</a:t>
            </a:r>
          </a:p>
          <a:p>
            <a:pPr eaLnBrk="1" hangingPunct="1">
              <a:defRPr/>
            </a:pPr>
            <a:r>
              <a:rPr lang="es-AR" sz="2800" b="1" dirty="0" smtClean="0">
                <a:solidFill>
                  <a:srgbClr val="00FFFF"/>
                </a:solidFill>
                <a:latin typeface="Papyrus" pitchFamily="66" charset="0"/>
              </a:rPr>
              <a:t>DISTINTAS MODALIDADES </a:t>
            </a:r>
          </a:p>
          <a:p>
            <a:pPr eaLnBrk="1" hangingPunct="1">
              <a:defRPr/>
            </a:pPr>
            <a:r>
              <a:rPr lang="es-AR" sz="2800" b="1" dirty="0" smtClean="0">
                <a:solidFill>
                  <a:srgbClr val="FF9900"/>
                </a:solidFill>
                <a:latin typeface="Papyrus" pitchFamily="66" charset="0"/>
              </a:rPr>
              <a:t>A VALORES CONSTANTES</a:t>
            </a:r>
          </a:p>
          <a:p>
            <a:pPr eaLnBrk="1" hangingPunct="1">
              <a:defRPr/>
            </a:pPr>
            <a:endParaRPr lang="es-AR" b="1" dirty="0" smtClean="0">
              <a:solidFill>
                <a:srgbClr val="00FF00"/>
              </a:solidFill>
              <a:latin typeface="Papyrus" pitchFamily="66" charset="0"/>
            </a:endParaRPr>
          </a:p>
          <a:p>
            <a:pPr eaLnBrk="1" hangingPunct="1">
              <a:defRPr/>
            </a:pPr>
            <a:endParaRPr lang="es-AR" b="1" dirty="0" smtClean="0">
              <a:solidFill>
                <a:srgbClr val="00FF00"/>
              </a:solidFill>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8484191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smtClean="0">
                <a:solidFill>
                  <a:srgbClr val="00FFCC"/>
                </a:solidFill>
                <a:effectLst>
                  <a:outerShdw blurRad="38100" dist="38100" dir="2700000" algn="tl">
                    <a:srgbClr val="000000">
                      <a:alpha val="43137"/>
                    </a:srgbClr>
                  </a:outerShdw>
                </a:effectLst>
              </a:rPr>
              <a:t>CUADRO COMPARATIVO DE LAS DIFERENCIAS EN EL COSTO DE </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DESVINCULACIÓN</a:t>
            </a:r>
          </a:p>
          <a:p>
            <a:pPr marL="609600" indent="-609600" algn="l">
              <a:defRPr/>
            </a:pPr>
            <a:r>
              <a:rPr lang="es-ES" sz="2800" b="1" dirty="0" smtClean="0">
                <a:solidFill>
                  <a:srgbClr val="FFFF00"/>
                </a:solidFill>
                <a:effectLst>
                  <a:outerShdw blurRad="38100" dist="38100" dir="2700000" algn="tl">
                    <a:srgbClr val="000000">
                      <a:alpha val="43137"/>
                    </a:srgbClr>
                  </a:outerShdw>
                </a:effectLst>
              </a:rPr>
              <a:t>Extinciones </a:t>
            </a:r>
            <a:r>
              <a:rPr lang="es-ES" sz="2800" b="1" dirty="0">
                <a:solidFill>
                  <a:srgbClr val="FFFF00"/>
                </a:solidFill>
                <a:effectLst>
                  <a:outerShdw blurRad="38100" dist="38100" dir="2700000" algn="tl">
                    <a:srgbClr val="000000">
                      <a:alpha val="43137"/>
                    </a:srgbClr>
                  </a:outerShdw>
                </a:effectLst>
              </a:rPr>
              <a:t>al 22/02/2019:</a:t>
            </a:r>
            <a:endParaRPr lang="es-AR" sz="2800" b="1" dirty="0">
              <a:solidFill>
                <a:srgbClr val="FFFF00"/>
              </a:solidFill>
              <a:effectLst>
                <a:outerShdw blurRad="38100" dist="38100" dir="2700000" algn="tl">
                  <a:srgbClr val="000000">
                    <a:alpha val="43137"/>
                  </a:srgbClr>
                </a:outerShdw>
              </a:effectLst>
            </a:endParaRP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629473966"/>
              </p:ext>
            </p:extLst>
          </p:nvPr>
        </p:nvGraphicFramePr>
        <p:xfrm>
          <a:off x="552139" y="2819400"/>
          <a:ext cx="7941730" cy="3505200"/>
        </p:xfrm>
        <a:graphic>
          <a:graphicData uri="http://schemas.openxmlformats.org/drawingml/2006/table">
            <a:tbl>
              <a:tblPr firstRow="1" bandRow="1">
                <a:tableStyleId>{5C22544A-7EE6-4342-B048-85BDC9FD1C3A}</a:tableStyleId>
              </a:tblPr>
              <a:tblGrid>
                <a:gridCol w="1588346"/>
                <a:gridCol w="1588346"/>
                <a:gridCol w="1588346"/>
                <a:gridCol w="1588346"/>
                <a:gridCol w="1588346"/>
              </a:tblGrid>
              <a:tr h="370840">
                <a:tc>
                  <a:txBody>
                    <a:bodyPr/>
                    <a:lstStyle/>
                    <a:p>
                      <a:r>
                        <a:rPr kumimoji="0" lang="es-ES" sz="1800" b="1" kern="1200" dirty="0" smtClean="0">
                          <a:solidFill>
                            <a:schemeClr val="lt1"/>
                          </a:solidFill>
                          <a:effectLst/>
                          <a:latin typeface="+mn-lt"/>
                          <a:ea typeface="+mn-ea"/>
                          <a:cs typeface="+mn-cs"/>
                        </a:rPr>
                        <a:t>Extinción 22/02/2019</a:t>
                      </a:r>
                      <a:endParaRPr lang="es-AR" dirty="0"/>
                    </a:p>
                  </a:txBody>
                  <a:tcPr/>
                </a:tc>
                <a:tc>
                  <a:txBody>
                    <a:bodyPr/>
                    <a:lstStyle/>
                    <a:p>
                      <a:r>
                        <a:rPr kumimoji="0" lang="es-ES" sz="1800" b="1" kern="1200" dirty="0" smtClean="0">
                          <a:solidFill>
                            <a:schemeClr val="lt1"/>
                          </a:solidFill>
                          <a:effectLst/>
                          <a:latin typeface="+mn-lt"/>
                          <a:ea typeface="+mn-ea"/>
                          <a:cs typeface="+mn-cs"/>
                        </a:rPr>
                        <a:t>Despido Período</a:t>
                      </a:r>
                      <a:r>
                        <a:rPr kumimoji="0" lang="es-ES" sz="1800" b="1" kern="1200" baseline="0" dirty="0" smtClean="0">
                          <a:solidFill>
                            <a:schemeClr val="lt1"/>
                          </a:solidFill>
                          <a:effectLst/>
                          <a:latin typeface="+mn-lt"/>
                          <a:ea typeface="+mn-ea"/>
                          <a:cs typeface="+mn-cs"/>
                        </a:rPr>
                        <a:t> </a:t>
                      </a:r>
                      <a:r>
                        <a:rPr kumimoji="0" lang="es-ES" sz="1800" b="1" kern="1200" dirty="0" smtClean="0">
                          <a:solidFill>
                            <a:schemeClr val="lt1"/>
                          </a:solidFill>
                          <a:effectLst/>
                          <a:latin typeface="+mn-lt"/>
                          <a:ea typeface="+mn-ea"/>
                          <a:cs typeface="+mn-cs"/>
                        </a:rPr>
                        <a:t>Prueba sin preaviso</a:t>
                      </a:r>
                      <a:endParaRPr lang="es-AR" dirty="0"/>
                    </a:p>
                  </a:txBody>
                  <a:tcPr/>
                </a:tc>
                <a:tc>
                  <a:txBody>
                    <a:bodyPr/>
                    <a:lstStyle/>
                    <a:p>
                      <a:r>
                        <a:rPr kumimoji="0" lang="es-ES" sz="1800" b="1" kern="1200" dirty="0" smtClean="0">
                          <a:solidFill>
                            <a:schemeClr val="lt1"/>
                          </a:solidFill>
                          <a:effectLst/>
                          <a:latin typeface="+mn-lt"/>
                          <a:ea typeface="+mn-ea"/>
                          <a:cs typeface="+mn-cs"/>
                        </a:rPr>
                        <a:t>Despido Vigente la temporada</a:t>
                      </a:r>
                      <a:endParaRPr lang="es-AR" dirty="0"/>
                    </a:p>
                  </a:txBody>
                  <a:tcPr/>
                </a:tc>
                <a:tc>
                  <a:txBody>
                    <a:bodyPr/>
                    <a:lstStyle/>
                    <a:p>
                      <a:r>
                        <a:rPr kumimoji="0" lang="es-ES" sz="1800" b="1" kern="1200" dirty="0" smtClean="0">
                          <a:solidFill>
                            <a:schemeClr val="lt1"/>
                          </a:solidFill>
                          <a:effectLst/>
                          <a:latin typeface="+mn-lt"/>
                          <a:ea typeface="+mn-ea"/>
                          <a:cs typeface="+mn-cs"/>
                        </a:rPr>
                        <a:t>Plazo</a:t>
                      </a:r>
                      <a:r>
                        <a:rPr kumimoji="0" lang="es-ES" sz="1800" b="1" kern="1200" baseline="0" dirty="0" smtClean="0">
                          <a:solidFill>
                            <a:schemeClr val="lt1"/>
                          </a:solidFill>
                          <a:effectLst/>
                          <a:latin typeface="+mn-lt"/>
                          <a:ea typeface="+mn-ea"/>
                          <a:cs typeface="+mn-cs"/>
                        </a:rPr>
                        <a:t> fijo Ante Tempus</a:t>
                      </a:r>
                      <a:endParaRPr lang="es-AR" dirty="0"/>
                    </a:p>
                  </a:txBody>
                  <a:tcPr/>
                </a:tc>
                <a:tc>
                  <a:txBody>
                    <a:bodyPr/>
                    <a:lstStyle/>
                    <a:p>
                      <a:r>
                        <a:rPr lang="es-AR" dirty="0" smtClean="0"/>
                        <a:t>Eventual Ante Tempus</a:t>
                      </a:r>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Ind</a:t>
                      </a:r>
                      <a:r>
                        <a:rPr kumimoji="0" lang="es-ES" sz="1800" b="1" kern="1200" dirty="0" smtClean="0">
                          <a:solidFill>
                            <a:schemeClr val="dk1"/>
                          </a:solidFill>
                          <a:effectLst/>
                          <a:latin typeface="+mn-lt"/>
                          <a:ea typeface="+mn-ea"/>
                          <a:cs typeface="+mn-cs"/>
                        </a:rPr>
                        <a:t>. Por falta de Preaviso</a:t>
                      </a:r>
                      <a:endParaRPr lang="es-AR" dirty="0"/>
                    </a:p>
                  </a:txBody>
                  <a:tcPr/>
                </a:tc>
                <a:tc>
                  <a:txBody>
                    <a:bodyPr/>
                    <a:lstStyle/>
                    <a:p>
                      <a:r>
                        <a:rPr kumimoji="0" lang="es-ES" sz="1800" b="1" kern="1200" dirty="0" smtClean="0">
                          <a:solidFill>
                            <a:schemeClr val="dk1"/>
                          </a:solidFill>
                          <a:effectLst/>
                          <a:latin typeface="+mn-lt"/>
                          <a:ea typeface="+mn-ea"/>
                          <a:cs typeface="+mn-cs"/>
                        </a:rPr>
                        <a:t>$ 10.500,00</a:t>
                      </a:r>
                      <a:endParaRPr lang="es-AR" dirty="0"/>
                    </a:p>
                  </a:txBody>
                  <a:tcPr/>
                </a:tc>
                <a:tc>
                  <a:txBody>
                    <a:bodyPr/>
                    <a:lstStyle/>
                    <a:p>
                      <a:r>
                        <a:rPr kumimoji="0" lang="es-ES" sz="1800" b="1" kern="1200" dirty="0" smtClean="0">
                          <a:solidFill>
                            <a:schemeClr val="dk1"/>
                          </a:solidFill>
                          <a:effectLst/>
                          <a:latin typeface="+mn-lt"/>
                          <a:ea typeface="+mn-ea"/>
                          <a:cs typeface="+mn-cs"/>
                        </a:rPr>
                        <a:t>$ 21.000,00</a:t>
                      </a:r>
                      <a:endParaRPr lang="es-AR" dirty="0"/>
                    </a:p>
                  </a:txBody>
                  <a:tcPr/>
                </a:tc>
                <a:tc>
                  <a:txBody>
                    <a:bodyPr/>
                    <a:lstStyle/>
                    <a:p>
                      <a:r>
                        <a:rPr kumimoji="0" lang="es-ES" sz="1800" b="1" kern="1200" dirty="0" smtClean="0">
                          <a:solidFill>
                            <a:schemeClr val="dk1"/>
                          </a:solidFill>
                          <a:effectLst/>
                          <a:latin typeface="+mn-lt"/>
                          <a:ea typeface="+mn-ea"/>
                          <a:cs typeface="+mn-cs"/>
                        </a:rPr>
                        <a:t>$ 21.000,00</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effectLst/>
                          <a:latin typeface="+mn-lt"/>
                          <a:ea typeface="+mn-ea"/>
                          <a:cs typeface="+mn-cs"/>
                        </a:rPr>
                        <a:t>$ 21.000,00</a:t>
                      </a:r>
                      <a:endParaRPr lang="es-AR" dirty="0" smtClean="0"/>
                    </a:p>
                    <a:p>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Int</a:t>
                      </a:r>
                      <a:r>
                        <a:rPr kumimoji="0" lang="es-ES" sz="1800" b="1" kern="1200" dirty="0" smtClean="0">
                          <a:solidFill>
                            <a:schemeClr val="dk1"/>
                          </a:solidFill>
                          <a:effectLst/>
                          <a:latin typeface="+mn-lt"/>
                          <a:ea typeface="+mn-ea"/>
                          <a:cs typeface="+mn-cs"/>
                        </a:rPr>
                        <a:t>. Mes de Despido</a:t>
                      </a:r>
                      <a:endParaRPr lang="es-AR"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c>
                  <a:txBody>
                    <a:bodyPr/>
                    <a:lstStyle/>
                    <a:p>
                      <a:r>
                        <a:rPr kumimoji="0" lang="es-ES" sz="1800" b="1" kern="1200" dirty="0" smtClean="0">
                          <a:solidFill>
                            <a:schemeClr val="dk1"/>
                          </a:solidFill>
                          <a:effectLst/>
                          <a:latin typeface="+mn-lt"/>
                          <a:ea typeface="+mn-ea"/>
                          <a:cs typeface="+mn-cs"/>
                        </a:rPr>
                        <a:t>$ 5.600,00</a:t>
                      </a:r>
                      <a:endParaRPr lang="es-AR" dirty="0"/>
                    </a:p>
                  </a:txBody>
                  <a:tcPr/>
                </a:tc>
                <a:tc>
                  <a:txBody>
                    <a:bodyPr/>
                    <a:lstStyle/>
                    <a:p>
                      <a:r>
                        <a:rPr kumimoji="0" lang="es-ES" sz="1800" b="1" kern="1200" dirty="0" smtClean="0">
                          <a:solidFill>
                            <a:schemeClr val="dk1"/>
                          </a:solidFill>
                          <a:effectLst/>
                          <a:latin typeface="+mn-lt"/>
                          <a:ea typeface="+mn-ea"/>
                          <a:cs typeface="+mn-cs"/>
                        </a:rPr>
                        <a:t>$ 5.600,00</a:t>
                      </a:r>
                      <a:endParaRPr lang="es-AR" dirty="0"/>
                    </a:p>
                  </a:txBody>
                  <a:tcPr/>
                </a:tc>
                <a:tc>
                  <a:txBody>
                    <a:bodyPr/>
                    <a:lstStyle/>
                    <a:p>
                      <a:r>
                        <a:rPr kumimoji="0" lang="es-ES" sz="1800" b="1" kern="1200" dirty="0" smtClean="0">
                          <a:solidFill>
                            <a:schemeClr val="dk1"/>
                          </a:solidFill>
                          <a:effectLst/>
                          <a:latin typeface="+mn-lt"/>
                          <a:ea typeface="+mn-ea"/>
                          <a:cs typeface="+mn-cs"/>
                        </a:rPr>
                        <a:t>$ 5.600,00</a:t>
                      </a:r>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Ind</a:t>
                      </a:r>
                      <a:r>
                        <a:rPr kumimoji="0" lang="es-ES" sz="1800" b="1" kern="1200" dirty="0" smtClean="0">
                          <a:solidFill>
                            <a:schemeClr val="dk1"/>
                          </a:solidFill>
                          <a:effectLst/>
                          <a:latin typeface="+mn-lt"/>
                          <a:ea typeface="+mn-ea"/>
                          <a:cs typeface="+mn-cs"/>
                        </a:rPr>
                        <a:t>. Por Antigüedad</a:t>
                      </a:r>
                      <a:endParaRPr lang="es-AR"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c>
                  <a:txBody>
                    <a:bodyPr/>
                    <a:lstStyle/>
                    <a:p>
                      <a:r>
                        <a:rPr kumimoji="0" lang="es-ES" sz="1800" b="1" kern="1200" dirty="0" smtClean="0">
                          <a:solidFill>
                            <a:schemeClr val="dk1"/>
                          </a:solidFill>
                          <a:effectLst/>
                          <a:latin typeface="+mn-lt"/>
                          <a:ea typeface="+mn-ea"/>
                          <a:cs typeface="+mn-cs"/>
                        </a:rPr>
                        <a:t>$ 00,00</a:t>
                      </a:r>
                      <a:endParaRPr lang="es-AR" dirty="0"/>
                    </a:p>
                  </a:txBody>
                  <a:tcPr/>
                </a:tc>
                <a:tc>
                  <a:txBody>
                    <a:bodyPr/>
                    <a:lstStyle/>
                    <a:p>
                      <a:r>
                        <a:rPr kumimoji="0" lang="es-ES" sz="1800" b="1" kern="1200" dirty="0" smtClean="0">
                          <a:solidFill>
                            <a:schemeClr val="dk1"/>
                          </a:solidFill>
                          <a:effectLst/>
                          <a:latin typeface="+mn-lt"/>
                          <a:ea typeface="+mn-ea"/>
                          <a:cs typeface="+mn-cs"/>
                        </a:rPr>
                        <a:t>$ 00,00</a:t>
                      </a:r>
                      <a:endParaRPr lang="es-AR" dirty="0"/>
                    </a:p>
                  </a:txBody>
                  <a:tcPr/>
                </a:tc>
                <a:tc>
                  <a:txBody>
                    <a:bodyPr/>
                    <a:lstStyle/>
                    <a:p>
                      <a:r>
                        <a:rPr lang="es-AR" b="1" dirty="0" smtClean="0"/>
                        <a:t>$ 00,00</a:t>
                      </a:r>
                      <a:endParaRPr lang="es-AR" b="1" dirty="0"/>
                    </a:p>
                  </a:txBody>
                  <a:tcPr/>
                </a:tc>
              </a:tr>
              <a:tr h="370840">
                <a:tc>
                  <a:txBody>
                    <a:bodyPr/>
                    <a:lstStyle/>
                    <a:p>
                      <a:r>
                        <a:rPr kumimoji="0" lang="es-ES" sz="2000" b="1" kern="1200" dirty="0" smtClean="0">
                          <a:solidFill>
                            <a:schemeClr val="dk1"/>
                          </a:solidFill>
                          <a:effectLst/>
                          <a:latin typeface="+mn-lt"/>
                          <a:ea typeface="+mn-ea"/>
                          <a:cs typeface="+mn-cs"/>
                        </a:rPr>
                        <a:t>Neto</a:t>
                      </a:r>
                      <a:endParaRPr lang="es-AR" sz="2000" b="1" dirty="0"/>
                    </a:p>
                  </a:txBody>
                  <a:tcPr/>
                </a:tc>
                <a:tc>
                  <a:txBody>
                    <a:bodyPr/>
                    <a:lstStyle/>
                    <a:p>
                      <a:r>
                        <a:rPr kumimoji="0" lang="es-ES" sz="2000" b="1" kern="1200" dirty="0" smtClean="0">
                          <a:solidFill>
                            <a:schemeClr val="dk1"/>
                          </a:solidFill>
                          <a:effectLst/>
                          <a:latin typeface="+mn-lt"/>
                          <a:ea typeface="+mn-ea"/>
                          <a:cs typeface="+mn-cs"/>
                        </a:rPr>
                        <a:t>$ 10.500,00</a:t>
                      </a:r>
                      <a:endParaRPr lang="es-AR" sz="2000" b="1" dirty="0"/>
                    </a:p>
                  </a:txBody>
                  <a:tcPr/>
                </a:tc>
                <a:tc>
                  <a:txBody>
                    <a:bodyPr/>
                    <a:lstStyle/>
                    <a:p>
                      <a:r>
                        <a:rPr kumimoji="0" lang="es-ES" sz="2000" b="1" kern="1200" dirty="0" smtClean="0">
                          <a:solidFill>
                            <a:schemeClr val="dk1"/>
                          </a:solidFill>
                          <a:effectLst/>
                          <a:latin typeface="+mn-lt"/>
                          <a:ea typeface="+mn-ea"/>
                          <a:cs typeface="+mn-cs"/>
                        </a:rPr>
                        <a:t>$ 26.600,00</a:t>
                      </a:r>
                      <a:endParaRPr lang="es-AR" sz="2000" b="1" dirty="0"/>
                    </a:p>
                  </a:txBody>
                  <a:tcPr/>
                </a:tc>
                <a:tc>
                  <a:txBody>
                    <a:bodyPr/>
                    <a:lstStyle/>
                    <a:p>
                      <a:r>
                        <a:rPr kumimoji="0" lang="es-ES" sz="2000" b="1" kern="1200" dirty="0" smtClean="0">
                          <a:solidFill>
                            <a:schemeClr val="dk1"/>
                          </a:solidFill>
                          <a:effectLst/>
                          <a:latin typeface="+mn-lt"/>
                          <a:ea typeface="+mn-ea"/>
                          <a:cs typeface="+mn-cs"/>
                        </a:rPr>
                        <a:t>$ 26.600,00</a:t>
                      </a:r>
                      <a:endParaRPr lang="es-A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000" b="1" kern="1200" dirty="0" smtClean="0">
                          <a:solidFill>
                            <a:schemeClr val="dk1"/>
                          </a:solidFill>
                          <a:effectLst/>
                          <a:latin typeface="+mn-lt"/>
                          <a:ea typeface="+mn-ea"/>
                          <a:cs typeface="+mn-cs"/>
                        </a:rPr>
                        <a:t>$ 26.600,00</a:t>
                      </a:r>
                      <a:endParaRPr lang="es-AR" sz="2000" b="1" dirty="0"/>
                    </a:p>
                  </a:txBody>
                  <a:tcPr/>
                </a:tc>
              </a:tr>
            </a:tbl>
          </a:graphicData>
        </a:graphic>
      </p:graphicFrame>
    </p:spTree>
    <p:extLst>
      <p:ext uri="{BB962C8B-B14F-4D97-AF65-F5344CB8AC3E}">
        <p14:creationId xmlns:p14="http://schemas.microsoft.com/office/powerpoint/2010/main" val="57394739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381000"/>
            <a:ext cx="7772400" cy="457200"/>
          </a:xfrm>
        </p:spPr>
        <p:txBody>
          <a:bodyPr>
            <a:normAutofit fontScale="90000"/>
          </a:bodyPr>
          <a:lstStyle/>
          <a:p>
            <a:pP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n-US" sz="2000" b="1" dirty="0" smtClean="0">
              <a:solidFill>
                <a:srgbClr val="FFCC00"/>
              </a:solidFill>
            </a:endParaRPr>
          </a:p>
        </p:txBody>
      </p:sp>
      <p:sp>
        <p:nvSpPr>
          <p:cNvPr id="81923" name="Rectangle 3"/>
          <p:cNvSpPr>
            <a:spLocks noGrp="1" noChangeArrowheads="1"/>
          </p:cNvSpPr>
          <p:nvPr>
            <p:ph type="subTitle" idx="1"/>
          </p:nvPr>
        </p:nvSpPr>
        <p:spPr>
          <a:xfrm>
            <a:off x="685800" y="838200"/>
            <a:ext cx="8153400" cy="6019800"/>
          </a:xfrm>
        </p:spPr>
        <p:txBody>
          <a:bodyPr/>
          <a:lstStyle/>
          <a:p>
            <a:pPr marL="609600" indent="-609600" algn="l">
              <a:defRPr/>
            </a:pPr>
            <a:r>
              <a:rPr lang="en-US" sz="2000" b="1" dirty="0" smtClean="0">
                <a:solidFill>
                  <a:srgbClr val="FFFF00"/>
                </a:solidFill>
                <a:effectLst>
                  <a:outerShdw blurRad="38100" dist="38100" dir="2700000" algn="tl">
                    <a:srgbClr val="000000">
                      <a:alpha val="43137"/>
                    </a:srgbClr>
                  </a:outerShdw>
                </a:effectLst>
              </a:rPr>
              <a:t>COSTOS DE DESVINCULACIÓN</a:t>
            </a:r>
            <a:endParaRPr lang="en-US" sz="2000" b="1" dirty="0">
              <a:solidFill>
                <a:srgbClr val="FFFF00"/>
              </a:solidFill>
              <a:effectLst>
                <a:outerShdw blurRad="38100" dist="38100" dir="2700000" algn="tl">
                  <a:srgbClr val="000000">
                    <a:alpha val="43137"/>
                  </a:srgbClr>
                </a:outerShdw>
              </a:effectLst>
            </a:endParaRPr>
          </a:p>
          <a:p>
            <a:pPr marL="609600" indent="-609600" algn="l">
              <a:defRPr/>
            </a:pPr>
            <a:r>
              <a:rPr lang="en-US" sz="2000" b="1" dirty="0" smtClean="0">
                <a:solidFill>
                  <a:srgbClr val="00FFCC"/>
                </a:solidFill>
                <a:effectLst>
                  <a:outerShdw blurRad="38100" dist="38100" dir="2700000" algn="tl">
                    <a:srgbClr val="000000">
                      <a:alpha val="43137"/>
                    </a:srgbClr>
                  </a:outerShdw>
                </a:effectLst>
              </a:rPr>
              <a:t>CUADRO COMPARATIVO DE LAS DIFERENCIAS EN EL COSTO DE </a:t>
            </a:r>
          </a:p>
          <a:p>
            <a:pPr marL="609600" indent="-609600" algn="l">
              <a:defRPr/>
            </a:pPr>
            <a:r>
              <a:rPr lang="en-US" sz="2000" b="1" dirty="0" smtClean="0">
                <a:solidFill>
                  <a:srgbClr val="00FFCC"/>
                </a:solidFill>
                <a:effectLst>
                  <a:outerShdw blurRad="38100" dist="38100" dir="2700000" algn="tl">
                    <a:srgbClr val="000000">
                      <a:alpha val="43137"/>
                    </a:srgbClr>
                  </a:outerShdw>
                </a:effectLst>
              </a:rPr>
              <a:t>DESVINCULACIÓN</a:t>
            </a:r>
          </a:p>
          <a:p>
            <a:pPr marL="609600" indent="-609600" algn="l">
              <a:defRPr/>
            </a:pPr>
            <a:r>
              <a:rPr lang="es-ES" sz="2800" b="1" dirty="0" smtClean="0">
                <a:solidFill>
                  <a:srgbClr val="FFFF00"/>
                </a:solidFill>
                <a:effectLst>
                  <a:outerShdw blurRad="38100" dist="38100" dir="2700000" algn="tl">
                    <a:srgbClr val="000000">
                      <a:alpha val="43137"/>
                    </a:srgbClr>
                  </a:outerShdw>
                </a:effectLst>
              </a:rPr>
              <a:t>Extinciones </a:t>
            </a:r>
            <a:r>
              <a:rPr lang="es-ES" sz="2800" b="1" dirty="0">
                <a:solidFill>
                  <a:srgbClr val="FFFF00"/>
                </a:solidFill>
                <a:effectLst>
                  <a:outerShdw blurRad="38100" dist="38100" dir="2700000" algn="tl">
                    <a:srgbClr val="000000">
                      <a:alpha val="43137"/>
                    </a:srgbClr>
                  </a:outerShdw>
                </a:effectLst>
              </a:rPr>
              <a:t>al </a:t>
            </a:r>
            <a:r>
              <a:rPr lang="es-ES" sz="2800" b="1" dirty="0" smtClean="0">
                <a:solidFill>
                  <a:srgbClr val="FFFF00"/>
                </a:solidFill>
                <a:effectLst>
                  <a:outerShdw blurRad="38100" dist="38100" dir="2700000" algn="tl">
                    <a:srgbClr val="000000">
                      <a:alpha val="43137"/>
                    </a:srgbClr>
                  </a:outerShdw>
                </a:effectLst>
              </a:rPr>
              <a:t>22/04/2020:</a:t>
            </a:r>
            <a:endParaRPr lang="es-AR" sz="2800" b="1" dirty="0">
              <a:solidFill>
                <a:srgbClr val="FFFF00"/>
              </a:solidFill>
              <a:effectLst>
                <a:outerShdw blurRad="38100" dist="38100" dir="2700000" algn="tl">
                  <a:srgbClr val="000000">
                    <a:alpha val="43137"/>
                  </a:srgbClr>
                </a:outerShdw>
              </a:effectLst>
            </a:endParaRP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a:defRPr/>
            </a:pPr>
            <a:endParaRPr lang="en-US" sz="2000" b="1" dirty="0">
              <a:solidFill>
                <a:srgbClr val="00FFCC"/>
              </a:solidFill>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2703271955"/>
              </p:ext>
            </p:extLst>
          </p:nvPr>
        </p:nvGraphicFramePr>
        <p:xfrm>
          <a:off x="76200" y="2819400"/>
          <a:ext cx="8915400" cy="3535680"/>
        </p:xfrm>
        <a:graphic>
          <a:graphicData uri="http://schemas.openxmlformats.org/drawingml/2006/table">
            <a:tbl>
              <a:tblPr firstRow="1" bandRow="1">
                <a:tableStyleId>{5C22544A-7EE6-4342-B048-85BDC9FD1C3A}</a:tableStyleId>
              </a:tblPr>
              <a:tblGrid>
                <a:gridCol w="1628030"/>
                <a:gridCol w="1938130"/>
                <a:gridCol w="1783080"/>
                <a:gridCol w="1783080"/>
                <a:gridCol w="1783080"/>
              </a:tblGrid>
              <a:tr h="370840">
                <a:tc>
                  <a:txBody>
                    <a:bodyPr/>
                    <a:lstStyle/>
                    <a:p>
                      <a:r>
                        <a:rPr kumimoji="0" lang="es-ES" sz="1800" b="1" kern="1200" dirty="0" smtClean="0">
                          <a:solidFill>
                            <a:schemeClr val="lt1"/>
                          </a:solidFill>
                          <a:effectLst/>
                          <a:latin typeface="+mn-lt"/>
                          <a:ea typeface="+mn-ea"/>
                          <a:cs typeface="+mn-cs"/>
                        </a:rPr>
                        <a:t>Extinción 22/02/2019</a:t>
                      </a:r>
                      <a:endParaRPr lang="es-AR" dirty="0"/>
                    </a:p>
                  </a:txBody>
                  <a:tcPr/>
                </a:tc>
                <a:tc>
                  <a:txBody>
                    <a:bodyPr/>
                    <a:lstStyle/>
                    <a:p>
                      <a:r>
                        <a:rPr kumimoji="0" lang="es-ES" sz="1800" b="1" kern="1200" dirty="0" smtClean="0">
                          <a:solidFill>
                            <a:schemeClr val="lt1"/>
                          </a:solidFill>
                          <a:effectLst/>
                          <a:latin typeface="+mn-lt"/>
                          <a:ea typeface="+mn-ea"/>
                          <a:cs typeface="+mn-cs"/>
                        </a:rPr>
                        <a:t>Despido Tiempo</a:t>
                      </a:r>
                      <a:r>
                        <a:rPr kumimoji="0" lang="es-ES" sz="1800" b="1" kern="1200" baseline="0" dirty="0" smtClean="0">
                          <a:solidFill>
                            <a:schemeClr val="lt1"/>
                          </a:solidFill>
                          <a:effectLst/>
                          <a:latin typeface="+mn-lt"/>
                          <a:ea typeface="+mn-ea"/>
                          <a:cs typeface="+mn-cs"/>
                        </a:rPr>
                        <a:t> indeterminado</a:t>
                      </a:r>
                      <a:endParaRPr lang="es-AR" dirty="0"/>
                    </a:p>
                  </a:txBody>
                  <a:tcPr/>
                </a:tc>
                <a:tc>
                  <a:txBody>
                    <a:bodyPr/>
                    <a:lstStyle/>
                    <a:p>
                      <a:r>
                        <a:rPr kumimoji="0" lang="es-ES" sz="1800" b="1" kern="1200" dirty="0" smtClean="0">
                          <a:solidFill>
                            <a:schemeClr val="lt1"/>
                          </a:solidFill>
                          <a:effectLst/>
                          <a:latin typeface="+mn-lt"/>
                          <a:ea typeface="+mn-ea"/>
                          <a:cs typeface="+mn-cs"/>
                        </a:rPr>
                        <a:t>Despido Fin</a:t>
                      </a:r>
                      <a:r>
                        <a:rPr kumimoji="0" lang="es-ES" sz="1800" b="1" kern="1200" baseline="0" dirty="0" smtClean="0">
                          <a:solidFill>
                            <a:schemeClr val="lt1"/>
                          </a:solidFill>
                          <a:effectLst/>
                          <a:latin typeface="+mn-lt"/>
                          <a:ea typeface="+mn-ea"/>
                          <a:cs typeface="+mn-cs"/>
                        </a:rPr>
                        <a:t> de</a:t>
                      </a:r>
                      <a:r>
                        <a:rPr kumimoji="0" lang="es-ES" sz="1800" b="1" kern="1200" dirty="0" smtClean="0">
                          <a:solidFill>
                            <a:schemeClr val="lt1"/>
                          </a:solidFill>
                          <a:effectLst/>
                          <a:latin typeface="+mn-lt"/>
                          <a:ea typeface="+mn-ea"/>
                          <a:cs typeface="+mn-cs"/>
                        </a:rPr>
                        <a:t> la temporada</a:t>
                      </a:r>
                      <a:endParaRPr lang="es-AR" dirty="0"/>
                    </a:p>
                  </a:txBody>
                  <a:tcPr/>
                </a:tc>
                <a:tc>
                  <a:txBody>
                    <a:bodyPr/>
                    <a:lstStyle/>
                    <a:p>
                      <a:r>
                        <a:rPr kumimoji="0" lang="es-ES" sz="1800" b="1" kern="1200" dirty="0" smtClean="0">
                          <a:solidFill>
                            <a:schemeClr val="lt1"/>
                          </a:solidFill>
                          <a:effectLst/>
                          <a:latin typeface="+mn-lt"/>
                          <a:ea typeface="+mn-ea"/>
                          <a:cs typeface="+mn-cs"/>
                        </a:rPr>
                        <a:t>Plazo</a:t>
                      </a:r>
                      <a:r>
                        <a:rPr kumimoji="0" lang="es-ES" sz="1800" b="1" kern="1200" baseline="0" dirty="0" smtClean="0">
                          <a:solidFill>
                            <a:schemeClr val="lt1"/>
                          </a:solidFill>
                          <a:effectLst/>
                          <a:latin typeface="+mn-lt"/>
                          <a:ea typeface="+mn-ea"/>
                          <a:cs typeface="+mn-cs"/>
                        </a:rPr>
                        <a:t> fijo Cumplimiento plazo</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Eventual Cu</a:t>
                      </a:r>
                      <a:r>
                        <a:rPr kumimoji="0" lang="es-ES" sz="1800" b="1" kern="1200" baseline="0" dirty="0" err="1" smtClean="0">
                          <a:solidFill>
                            <a:schemeClr val="lt1"/>
                          </a:solidFill>
                          <a:effectLst/>
                          <a:latin typeface="+mn-lt"/>
                          <a:ea typeface="+mn-ea"/>
                          <a:cs typeface="+mn-cs"/>
                        </a:rPr>
                        <a:t>mplimiento</a:t>
                      </a:r>
                      <a:r>
                        <a:rPr kumimoji="0" lang="es-ES" sz="1800" b="1" kern="1200" baseline="0" dirty="0" smtClean="0">
                          <a:solidFill>
                            <a:schemeClr val="lt1"/>
                          </a:solidFill>
                          <a:effectLst/>
                          <a:latin typeface="+mn-lt"/>
                          <a:ea typeface="+mn-ea"/>
                          <a:cs typeface="+mn-cs"/>
                        </a:rPr>
                        <a:t> plazo</a:t>
                      </a:r>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Ind</a:t>
                      </a:r>
                      <a:r>
                        <a:rPr kumimoji="0" lang="es-ES" sz="1800" b="1" kern="1200" dirty="0" smtClean="0">
                          <a:solidFill>
                            <a:schemeClr val="dk1"/>
                          </a:solidFill>
                          <a:effectLst/>
                          <a:latin typeface="+mn-lt"/>
                          <a:ea typeface="+mn-ea"/>
                          <a:cs typeface="+mn-cs"/>
                        </a:rPr>
                        <a:t>. Por falta de Preaviso</a:t>
                      </a:r>
                      <a:endParaRPr lang="es-AR" dirty="0"/>
                    </a:p>
                  </a:txBody>
                  <a:tcPr/>
                </a:tc>
                <a:tc>
                  <a:txBody>
                    <a:bodyPr/>
                    <a:lstStyle/>
                    <a:p>
                      <a:r>
                        <a:rPr kumimoji="0" lang="es-ES" sz="1800" b="1" kern="1200" dirty="0" smtClean="0">
                          <a:solidFill>
                            <a:schemeClr val="dk1"/>
                          </a:solidFill>
                          <a:effectLst/>
                          <a:latin typeface="+mn-lt"/>
                          <a:ea typeface="+mn-ea"/>
                          <a:cs typeface="+mn-cs"/>
                        </a:rPr>
                        <a:t>$ 21.000,00</a:t>
                      </a:r>
                      <a:endParaRPr lang="es-AR" dirty="0"/>
                    </a:p>
                  </a:txBody>
                  <a:tcPr/>
                </a:tc>
                <a:tc>
                  <a:txBody>
                    <a:bodyPr/>
                    <a:lstStyle/>
                    <a:p>
                      <a:r>
                        <a:rPr kumimoji="0" lang="es-ES" sz="1800" b="1" kern="1200" dirty="0" smtClean="0">
                          <a:solidFill>
                            <a:schemeClr val="dk1"/>
                          </a:solidFill>
                          <a:effectLst/>
                          <a:latin typeface="+mn-lt"/>
                          <a:ea typeface="+mn-ea"/>
                          <a:cs typeface="+mn-cs"/>
                        </a:rPr>
                        <a:t>$ 21.000,00</a:t>
                      </a:r>
                      <a:endParaRPr lang="es-AR"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effectLst/>
                          <a:latin typeface="+mn-lt"/>
                          <a:ea typeface="+mn-ea"/>
                          <a:cs typeface="+mn-cs"/>
                        </a:rPr>
                        <a:t>$ 0,00</a:t>
                      </a:r>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Int</a:t>
                      </a:r>
                      <a:r>
                        <a:rPr kumimoji="0" lang="es-ES" sz="1800" b="1" kern="1200" dirty="0" smtClean="0">
                          <a:solidFill>
                            <a:schemeClr val="dk1"/>
                          </a:solidFill>
                          <a:effectLst/>
                          <a:latin typeface="+mn-lt"/>
                          <a:ea typeface="+mn-ea"/>
                          <a:cs typeface="+mn-cs"/>
                        </a:rPr>
                        <a:t>. Mes de Despido</a:t>
                      </a:r>
                      <a:endParaRPr lang="es-AR" dirty="0"/>
                    </a:p>
                  </a:txBody>
                  <a:tcPr/>
                </a:tc>
                <a:tc>
                  <a:txBody>
                    <a:bodyPr/>
                    <a:lstStyle/>
                    <a:p>
                      <a:r>
                        <a:rPr kumimoji="0" lang="es-ES" sz="1800" b="1" kern="1200" dirty="0" smtClean="0">
                          <a:solidFill>
                            <a:schemeClr val="dk1"/>
                          </a:solidFill>
                          <a:effectLst/>
                          <a:latin typeface="+mn-lt"/>
                          <a:ea typeface="+mn-ea"/>
                          <a:cs typeface="+mn-cs"/>
                        </a:rPr>
                        <a:t>$ 5.600,00</a:t>
                      </a:r>
                      <a:endParaRPr lang="es-AR" dirty="0"/>
                    </a:p>
                  </a:txBody>
                  <a:tcPr/>
                </a:tc>
                <a:tc>
                  <a:txBody>
                    <a:bodyPr/>
                    <a:lstStyle/>
                    <a:p>
                      <a:r>
                        <a:rPr kumimoji="0" lang="es-ES" sz="1800" b="1" kern="1200" dirty="0" smtClean="0">
                          <a:solidFill>
                            <a:schemeClr val="dk1"/>
                          </a:solidFill>
                          <a:effectLst/>
                          <a:latin typeface="+mn-lt"/>
                          <a:ea typeface="+mn-ea"/>
                          <a:cs typeface="+mn-cs"/>
                        </a:rPr>
                        <a:t>$ 5.600,00</a:t>
                      </a:r>
                      <a:endParaRPr lang="es-AR"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r>
              <a:tr h="370840">
                <a:tc>
                  <a:txBody>
                    <a:bodyPr/>
                    <a:lstStyle/>
                    <a:p>
                      <a:r>
                        <a:rPr kumimoji="0" lang="es-ES" sz="1800" b="1" kern="1200" dirty="0" err="1" smtClean="0">
                          <a:solidFill>
                            <a:schemeClr val="dk1"/>
                          </a:solidFill>
                          <a:effectLst/>
                          <a:latin typeface="+mn-lt"/>
                          <a:ea typeface="+mn-ea"/>
                          <a:cs typeface="+mn-cs"/>
                        </a:rPr>
                        <a:t>Ind</a:t>
                      </a:r>
                      <a:r>
                        <a:rPr kumimoji="0" lang="es-ES" sz="1800" b="1" kern="1200" dirty="0" smtClean="0">
                          <a:solidFill>
                            <a:schemeClr val="dk1"/>
                          </a:solidFill>
                          <a:effectLst/>
                          <a:latin typeface="+mn-lt"/>
                          <a:ea typeface="+mn-ea"/>
                          <a:cs typeface="+mn-cs"/>
                        </a:rPr>
                        <a:t>. Por Antigüedad</a:t>
                      </a:r>
                      <a:endParaRPr lang="es-AR" dirty="0"/>
                    </a:p>
                  </a:txBody>
                  <a:tcPr/>
                </a:tc>
                <a:tc>
                  <a:txBody>
                    <a:bodyPr/>
                    <a:lstStyle/>
                    <a:p>
                      <a:r>
                        <a:rPr kumimoji="0" lang="es-ES" sz="1800" b="1" kern="1200" dirty="0" smtClean="0">
                          <a:solidFill>
                            <a:schemeClr val="dk1"/>
                          </a:solidFill>
                          <a:effectLst/>
                          <a:latin typeface="+mn-lt"/>
                          <a:ea typeface="+mn-ea"/>
                          <a:cs typeface="+mn-cs"/>
                        </a:rPr>
                        <a:t>$ 42.000,00</a:t>
                      </a:r>
                      <a:endParaRPr lang="es-AR" dirty="0"/>
                    </a:p>
                  </a:txBody>
                  <a:tcPr/>
                </a:tc>
                <a:tc>
                  <a:txBody>
                    <a:bodyPr/>
                    <a:lstStyle/>
                    <a:p>
                      <a:r>
                        <a:rPr kumimoji="0" lang="es-ES" sz="1800" b="1" kern="1200" dirty="0" smtClean="0">
                          <a:solidFill>
                            <a:schemeClr val="dk1"/>
                          </a:solidFill>
                          <a:effectLst/>
                          <a:latin typeface="+mn-lt"/>
                          <a:ea typeface="+mn-ea"/>
                          <a:cs typeface="+mn-cs"/>
                        </a:rPr>
                        <a:t>$ 21.000,00</a:t>
                      </a:r>
                      <a:endParaRPr lang="es-AR" dirty="0"/>
                    </a:p>
                  </a:txBody>
                  <a:tcPr/>
                </a:tc>
                <a:tc>
                  <a:txBody>
                    <a:bodyPr/>
                    <a:lstStyle/>
                    <a:p>
                      <a:r>
                        <a:rPr lang="es-AR" b="1" dirty="0" smtClean="0"/>
                        <a:t>$ 21,000,00 (art. 250 LCT)</a:t>
                      </a:r>
                      <a:endParaRPr lang="es-AR" b="1" dirty="0"/>
                    </a:p>
                  </a:txBody>
                  <a:tcPr/>
                </a:tc>
                <a:tc>
                  <a:txBody>
                    <a:bodyPr/>
                    <a:lstStyle/>
                    <a:p>
                      <a:r>
                        <a:rPr kumimoji="0" lang="es-ES" sz="1800" b="1" kern="1200" dirty="0" smtClean="0">
                          <a:solidFill>
                            <a:schemeClr val="dk1"/>
                          </a:solidFill>
                          <a:effectLst/>
                          <a:latin typeface="+mn-lt"/>
                          <a:ea typeface="+mn-ea"/>
                          <a:cs typeface="+mn-cs"/>
                        </a:rPr>
                        <a:t>$ 0,00</a:t>
                      </a:r>
                      <a:endParaRPr lang="es-AR" dirty="0"/>
                    </a:p>
                  </a:txBody>
                  <a:tcPr/>
                </a:tc>
              </a:tr>
              <a:tr h="370840">
                <a:tc>
                  <a:txBody>
                    <a:bodyPr/>
                    <a:lstStyle/>
                    <a:p>
                      <a:r>
                        <a:rPr kumimoji="0" lang="es-ES" sz="2000" b="1" kern="1200" dirty="0" smtClean="0">
                          <a:solidFill>
                            <a:schemeClr val="dk1"/>
                          </a:solidFill>
                          <a:effectLst/>
                          <a:latin typeface="+mn-lt"/>
                          <a:ea typeface="+mn-ea"/>
                          <a:cs typeface="+mn-cs"/>
                        </a:rPr>
                        <a:t>Neto</a:t>
                      </a:r>
                      <a:endParaRPr lang="es-AR" sz="2000" b="1" dirty="0"/>
                    </a:p>
                  </a:txBody>
                  <a:tcPr/>
                </a:tc>
                <a:tc>
                  <a:txBody>
                    <a:bodyPr/>
                    <a:lstStyle/>
                    <a:p>
                      <a:r>
                        <a:rPr kumimoji="0" lang="es-ES" sz="1800" b="1" kern="1200" dirty="0" smtClean="0">
                          <a:solidFill>
                            <a:schemeClr val="dk1"/>
                          </a:solidFill>
                          <a:effectLst/>
                          <a:latin typeface="+mn-lt"/>
                          <a:ea typeface="+mn-ea"/>
                          <a:cs typeface="+mn-cs"/>
                        </a:rPr>
                        <a:t>$ 68.600,00</a:t>
                      </a:r>
                      <a:endParaRPr lang="es-AR" sz="2000" b="1" dirty="0"/>
                    </a:p>
                  </a:txBody>
                  <a:tcPr/>
                </a:tc>
                <a:tc>
                  <a:txBody>
                    <a:bodyPr/>
                    <a:lstStyle/>
                    <a:p>
                      <a:r>
                        <a:rPr kumimoji="0" lang="es-ES" sz="2000" b="1" kern="1200" dirty="0" smtClean="0">
                          <a:solidFill>
                            <a:schemeClr val="dk1"/>
                          </a:solidFill>
                          <a:effectLst/>
                          <a:latin typeface="+mn-lt"/>
                          <a:ea typeface="+mn-ea"/>
                          <a:cs typeface="+mn-cs"/>
                        </a:rPr>
                        <a:t>$ 47.600,00</a:t>
                      </a:r>
                      <a:endParaRPr lang="es-A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000" b="1" kern="1200" dirty="0" smtClean="0">
                          <a:solidFill>
                            <a:schemeClr val="dk1"/>
                          </a:solidFill>
                          <a:effectLst/>
                          <a:latin typeface="+mn-lt"/>
                          <a:ea typeface="+mn-ea"/>
                          <a:cs typeface="+mn-cs"/>
                        </a:rPr>
                        <a:t>$ 21.000,00</a:t>
                      </a:r>
                      <a:endParaRPr lang="es-A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000" b="1" kern="1200" dirty="0" smtClean="0">
                          <a:solidFill>
                            <a:schemeClr val="dk1"/>
                          </a:solidFill>
                          <a:effectLst/>
                          <a:latin typeface="+mn-lt"/>
                          <a:ea typeface="+mn-ea"/>
                          <a:cs typeface="+mn-cs"/>
                        </a:rPr>
                        <a:t>$ 0,00</a:t>
                      </a:r>
                      <a:endParaRPr lang="es-AR"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AR" sz="2000" b="1" dirty="0"/>
                    </a:p>
                  </a:txBody>
                  <a:tcPr/>
                </a:tc>
              </a:tr>
            </a:tbl>
          </a:graphicData>
        </a:graphic>
      </p:graphicFrame>
    </p:spTree>
    <p:extLst>
      <p:ext uri="{BB962C8B-B14F-4D97-AF65-F5344CB8AC3E}">
        <p14:creationId xmlns:p14="http://schemas.microsoft.com/office/powerpoint/2010/main" val="356900101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n-US" sz="3600" b="1" smtClean="0"/>
              <a:t> </a:t>
            </a:r>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eaLnBrk="1" hangingPunct="1">
              <a:defRPr/>
            </a:pPr>
            <a:r>
              <a:rPr lang="es-AR" sz="4000" b="1" dirty="0" smtClean="0">
                <a:solidFill>
                  <a:srgbClr val="00FFFF"/>
                </a:solidFill>
                <a:effectLst>
                  <a:outerShdw blurRad="38100" dist="38100" dir="2700000" algn="tl">
                    <a:srgbClr val="000000">
                      <a:alpha val="43137"/>
                    </a:srgbClr>
                  </a:outerShdw>
                </a:effectLst>
                <a:latin typeface="Papyrus" pitchFamily="66" charset="0"/>
              </a:rPr>
              <a:t>Ley 26727 </a:t>
            </a:r>
          </a:p>
          <a:p>
            <a:pPr eaLnBrk="1" hangingPunct="1">
              <a:defRPr/>
            </a:pPr>
            <a:r>
              <a:rPr lang="es-AR" sz="4000" b="1" dirty="0" smtClean="0">
                <a:solidFill>
                  <a:srgbClr val="00FF00"/>
                </a:solidFill>
                <a:effectLst>
                  <a:outerShdw blurRad="38100" dist="38100" dir="2700000" algn="tl">
                    <a:srgbClr val="000000">
                      <a:alpha val="43137"/>
                    </a:srgbClr>
                  </a:outerShdw>
                </a:effectLst>
                <a:latin typeface="Papyrus" pitchFamily="66" charset="0"/>
              </a:rPr>
              <a:t>Trabajo Agrario</a:t>
            </a:r>
          </a:p>
          <a:p>
            <a:pPr eaLnBrk="1" hangingPunct="1">
              <a:defRPr/>
            </a:pPr>
            <a:r>
              <a:rPr lang="es-AR" sz="4000" b="1" dirty="0" smtClean="0">
                <a:solidFill>
                  <a:srgbClr val="FFFF00"/>
                </a:solidFill>
                <a:effectLst>
                  <a:outerShdw blurRad="38100" dist="38100" dir="2700000" algn="tl">
                    <a:srgbClr val="000000">
                      <a:alpha val="43137"/>
                    </a:srgbClr>
                  </a:outerShdw>
                </a:effectLst>
                <a:latin typeface="Papyrus" pitchFamily="66" charset="0"/>
              </a:rPr>
              <a:t>Modalidades de Contratación</a:t>
            </a:r>
          </a:p>
          <a:p>
            <a:pPr eaLnBrk="1" hangingPunct="1">
              <a:defRPr/>
            </a:pPr>
            <a:endParaRPr lang="es-AR" sz="4000" b="1" dirty="0" smtClean="0">
              <a:solidFill>
                <a:srgbClr val="00FFFF"/>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6" name="5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7" name="6 Imagen" descr="Monograma.tif"/>
          <p:cNvPicPr>
            <a:picLocks noChangeAspect="1"/>
          </p:cNvPicPr>
          <p:nvPr/>
        </p:nvPicPr>
        <p:blipFill>
          <a:blip r:embed="rId3" cstate="print"/>
          <a:stretch>
            <a:fillRect/>
          </a:stretch>
        </p:blipFill>
        <p:spPr>
          <a:xfrm>
            <a:off x="8716346" y="6096000"/>
            <a:ext cx="427653" cy="757410"/>
          </a:xfrm>
          <a:prstGeom prst="rect">
            <a:avLst/>
          </a:prstGeom>
        </p:spPr>
      </p:pic>
    </p:spTree>
    <p:extLst>
      <p:ext uri="{BB962C8B-B14F-4D97-AF65-F5344CB8AC3E}">
        <p14:creationId xmlns:p14="http://schemas.microsoft.com/office/powerpoint/2010/main" val="4727786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1"/>
              </a:solidFill>
            </a:endParaRPr>
          </a:p>
        </p:txBody>
      </p:sp>
      <p:sp>
        <p:nvSpPr>
          <p:cNvPr id="128003" name="Rectangle 3"/>
          <p:cNvSpPr>
            <a:spLocks noGrp="1" noChangeArrowheads="1"/>
          </p:cNvSpPr>
          <p:nvPr>
            <p:ph type="body" idx="1"/>
          </p:nvPr>
        </p:nvSpPr>
        <p:spPr>
          <a:xfrm>
            <a:off x="457200" y="1052513"/>
            <a:ext cx="8534400"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smtClean="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FFFF19"/>
                </a:solidFill>
                <a:effectLst>
                  <a:outerShdw blurRad="38100" dist="38100" dir="2700000" algn="tl">
                    <a:srgbClr val="000000">
                      <a:alpha val="43137"/>
                    </a:srgbClr>
                  </a:outerShdw>
                </a:effectLst>
              </a:rPr>
              <a:t>CONTRATO DE TRABAJO AGRARIO PERMANENTE DE PRESTACIÓN CONTINUA</a:t>
            </a:r>
          </a:p>
          <a:p>
            <a:pPr marL="0" indent="0" eaLnBrk="1" hangingPunct="1">
              <a:buFont typeface="Wingdings" pitchFamily="2" charset="2"/>
              <a:buNone/>
              <a:defRPr/>
            </a:pPr>
            <a:endParaRPr lang="es-AR" sz="1800" b="1" dirty="0" smtClean="0">
              <a:solidFill>
                <a:srgbClr val="FFCC00"/>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16</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El contrato de trabajo agrario </a:t>
            </a:r>
            <a:r>
              <a:rPr lang="es-AR" sz="2000" b="1" u="sng" dirty="0">
                <a:solidFill>
                  <a:srgbClr val="FFCC00"/>
                </a:solidFill>
                <a:effectLst>
                  <a:outerShdw blurRad="38100" dist="38100" dir="2700000" algn="tl">
                    <a:srgbClr val="000000">
                      <a:alpha val="43137"/>
                    </a:srgbClr>
                  </a:outerShdw>
                </a:effectLst>
              </a:rPr>
              <a:t>se entenderá celebrado con carácter permanente</a:t>
            </a:r>
            <a:r>
              <a:rPr lang="es-AR" sz="1800" dirty="0">
                <a:effectLst>
                  <a:outerShdw blurRad="38100" dist="38100" dir="2700000" algn="tl">
                    <a:srgbClr val="000000">
                      <a:alpha val="43137"/>
                    </a:srgbClr>
                  </a:outerShdw>
                </a:effectLst>
              </a:rPr>
              <a:t> y como de prestación continua, salvo los casos previstos expresamente por esta ley. No podrá ser celebrado a prueba por período alguno y su extinción </a:t>
            </a:r>
            <a:r>
              <a:rPr lang="es-AR" sz="1800" b="1" dirty="0">
                <a:solidFill>
                  <a:srgbClr val="FFFF00"/>
                </a:solidFill>
                <a:effectLst>
                  <a:outerShdw blurRad="38100" dist="38100" dir="2700000" algn="tl">
                    <a:srgbClr val="000000">
                      <a:alpha val="43137"/>
                    </a:srgbClr>
                  </a:outerShdw>
                </a:effectLst>
              </a:rPr>
              <a:t>se regirá por lo dispuesto en el Título XII de la ley </a:t>
            </a:r>
            <a:r>
              <a:rPr lang="es-AR" sz="1800" b="1" dirty="0" smtClean="0">
                <a:solidFill>
                  <a:srgbClr val="FFFF00"/>
                </a:solidFill>
                <a:effectLst>
                  <a:outerShdw blurRad="38100" dist="38100" dir="2700000" algn="tl">
                    <a:srgbClr val="000000">
                      <a:alpha val="43137"/>
                    </a:srgbClr>
                  </a:outerShdw>
                </a:effectLst>
              </a:rPr>
              <a:t>20744 (Causales de extinción)</a:t>
            </a:r>
            <a:r>
              <a:rPr lang="es-AR" sz="1800" dirty="0" smtClean="0">
                <a:effectLst>
                  <a:outerShdw blurRad="38100" dist="38100" dir="2700000" algn="tl">
                    <a:srgbClr val="000000">
                      <a:alpha val="43137"/>
                    </a:srgbClr>
                  </a:outerShdw>
                </a:effectLst>
              </a:rPr>
              <a:t> y </a:t>
            </a:r>
            <a:r>
              <a:rPr lang="es-AR" sz="1800" dirty="0">
                <a:effectLst>
                  <a:outerShdw blurRad="38100" dist="38100" dir="2700000" algn="tl">
                    <a:srgbClr val="000000">
                      <a:alpha val="43137"/>
                    </a:srgbClr>
                  </a:outerShdw>
                </a:effectLst>
              </a:rPr>
              <a:t>sus modificatorias.</a:t>
            </a:r>
          </a:p>
          <a:p>
            <a:pPr marL="0" indent="0" eaLnBrk="1" hangingPunct="1">
              <a:buFont typeface="Wingdings" pitchFamily="2" charset="2"/>
              <a:buNone/>
              <a:defRPr/>
            </a:pPr>
            <a:endParaRPr lang="es-AR" sz="1800" b="1" dirty="0" smtClean="0">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r>
              <a:rPr lang="es-MX" sz="1800" b="1" u="sng" dirty="0" smtClean="0">
                <a:solidFill>
                  <a:srgbClr val="00FFFF"/>
                </a:solidFill>
                <a:effectLst>
                  <a:outerShdw blurRad="38100" dist="38100" dir="2700000" algn="tl">
                    <a:srgbClr val="000000">
                      <a:alpha val="43137"/>
                    </a:srgbClr>
                  </a:outerShdw>
                </a:effectLst>
              </a:rPr>
              <a:t>SE ESTABLECE PRESUNCIÓN DEL CONTRATO PERMANENTE</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40821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5626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algn="l"/>
            <a:endParaRPr lang="es-AR" sz="1600" b="1" dirty="0" smtClean="0">
              <a:solidFill>
                <a:srgbClr val="FF9900"/>
              </a:solidFill>
              <a:effectLst>
                <a:outerShdw blurRad="38100" dist="38100" dir="2700000" algn="tl">
                  <a:srgbClr val="000000">
                    <a:alpha val="43137"/>
                  </a:srgbClr>
                </a:outerShdw>
              </a:effectLst>
            </a:endParaRPr>
          </a:p>
          <a:p>
            <a:pPr algn="l"/>
            <a:r>
              <a:rPr lang="es-AR" sz="1600" b="1" dirty="0" smtClean="0">
                <a:solidFill>
                  <a:srgbClr val="FF9900"/>
                </a:solidFill>
                <a:effectLst>
                  <a:outerShdw blurRad="38100" dist="38100" dir="2700000" algn="tl">
                    <a:srgbClr val="000000">
                      <a:alpha val="43137"/>
                    </a:srgbClr>
                  </a:outerShdw>
                </a:effectLst>
              </a:rPr>
              <a:t>APORTE SOLIDARIO </a:t>
            </a:r>
            <a:r>
              <a:rPr lang="es-AR" sz="1600" b="1" dirty="0" err="1" smtClean="0">
                <a:solidFill>
                  <a:srgbClr val="FF9900"/>
                </a:solidFill>
                <a:effectLst>
                  <a:outerShdw blurRad="38100" dist="38100" dir="2700000" algn="tl">
                    <a:srgbClr val="000000">
                      <a:alpha val="43137"/>
                    </a:srgbClr>
                  </a:outerShdw>
                </a:effectLst>
              </a:rPr>
              <a:t>OSECAC</a:t>
            </a:r>
            <a:endParaRPr lang="es-AR" sz="1600" b="1" dirty="0">
              <a:solidFill>
                <a:srgbClr val="FF9900"/>
              </a:solidFill>
              <a:effectLst>
                <a:outerShdw blurRad="38100" dist="38100" dir="2700000" algn="tl">
                  <a:srgbClr val="000000">
                    <a:alpha val="43137"/>
                  </a:srgbClr>
                </a:outerShdw>
              </a:effectLst>
            </a:endParaRPr>
          </a:p>
          <a:p>
            <a:pPr algn="l"/>
            <a:r>
              <a:rPr lang="es-AR" sz="1600" b="1" dirty="0">
                <a:solidFill>
                  <a:srgbClr val="00FF00"/>
                </a:solidFill>
                <a:effectLst>
                  <a:outerShdw blurRad="38100" dist="38100" dir="2700000" algn="tl">
                    <a:srgbClr val="000000">
                      <a:alpha val="43137"/>
                    </a:srgbClr>
                  </a:outerShdw>
                </a:effectLst>
              </a:rPr>
              <a:t>Noveno:</a:t>
            </a:r>
          </a:p>
          <a:p>
            <a:pPr algn="l"/>
            <a:r>
              <a:rPr lang="es-AR" sz="1600" dirty="0">
                <a:effectLst>
                  <a:outerShdw blurRad="38100" dist="38100" dir="2700000" algn="tl">
                    <a:srgbClr val="000000">
                      <a:alpha val="43137"/>
                    </a:srgbClr>
                  </a:outerShdw>
                </a:effectLst>
              </a:rPr>
              <a:t>Con el objeto de garantizar el normal funcionamiento del sistema solidario de salud que brinda a los empleados de comercio </a:t>
            </a:r>
            <a:r>
              <a:rPr lang="es-AR" sz="1600" dirty="0" err="1">
                <a:effectLst>
                  <a:outerShdw blurRad="38100" dist="38100" dir="2700000" algn="tl">
                    <a:srgbClr val="000000">
                      <a:alpha val="43137"/>
                    </a:srgbClr>
                  </a:outerShdw>
                </a:effectLst>
              </a:rPr>
              <a:t>OSECAC</a:t>
            </a:r>
            <a:r>
              <a:rPr lang="es-AR" sz="1600" dirty="0">
                <a:effectLst>
                  <a:outerShdw blurRad="38100" dist="38100" dir="2700000" algn="tl">
                    <a:srgbClr val="000000">
                      <a:alpha val="43137"/>
                    </a:srgbClr>
                  </a:outerShdw>
                </a:effectLst>
              </a:rPr>
              <a:t>, y enmarcado en la vigente emergencia sanitaria que fuera oportunamente dictada por el Poder Legislativo Nacional y que involucra a toda la cobertura médica asistencial, </a:t>
            </a:r>
            <a:r>
              <a:rPr lang="es-AR" sz="1600" dirty="0">
                <a:solidFill>
                  <a:srgbClr val="FFFF19"/>
                </a:solidFill>
                <a:effectLst>
                  <a:outerShdw blurRad="38100" dist="38100" dir="2700000" algn="tl">
                    <a:srgbClr val="000000">
                      <a:alpha val="43137"/>
                    </a:srgbClr>
                  </a:outerShdw>
                </a:effectLst>
              </a:rPr>
              <a:t>se conviene con carácter extraordinario y excepcional, por el plazo comprendido entre el mes de abril 2019 y el mes de marzo 2020 un aporte a cargo de los trabajadores mercantiles</a:t>
            </a:r>
            <a:r>
              <a:rPr lang="es-AR" sz="1600" dirty="0">
                <a:solidFill>
                  <a:srgbClr val="00FFFF"/>
                </a:solidFill>
                <a:effectLst>
                  <a:outerShdw blurRad="38100" dist="38100" dir="2700000" algn="tl">
                    <a:srgbClr val="000000">
                      <a:alpha val="43137"/>
                    </a:srgbClr>
                  </a:outerShdw>
                </a:effectLst>
              </a:rPr>
              <a:t> </a:t>
            </a:r>
            <a:r>
              <a:rPr lang="es-AR" sz="1600" b="1" u="sng" dirty="0">
                <a:solidFill>
                  <a:srgbClr val="00FFFF"/>
                </a:solidFill>
                <a:effectLst>
                  <a:outerShdw blurRad="38100" dist="38100" dir="2700000" algn="tl">
                    <a:srgbClr val="000000">
                      <a:alpha val="43137"/>
                    </a:srgbClr>
                  </a:outerShdw>
                </a:effectLst>
              </a:rPr>
              <a:t>encuadrados en el convenio colectivo 130/1975 y afiliados a </a:t>
            </a:r>
            <a:r>
              <a:rPr lang="es-AR" sz="1600" b="1" u="sng" dirty="0" err="1">
                <a:solidFill>
                  <a:srgbClr val="00FFFF"/>
                </a:solidFill>
                <a:effectLst>
                  <a:outerShdw blurRad="38100" dist="38100" dir="2700000" algn="tl">
                    <a:srgbClr val="000000">
                      <a:alpha val="43137"/>
                    </a:srgbClr>
                  </a:outerShdw>
                </a:effectLst>
              </a:rPr>
              <a:t>OSECAC</a:t>
            </a:r>
            <a:r>
              <a:rPr lang="es-AR" sz="1600" b="1" u="sng" dirty="0">
                <a:solidFill>
                  <a:srgbClr val="00FFFF"/>
                </a:solidFill>
                <a:effectLst>
                  <a:outerShdw blurRad="38100" dist="38100" dir="2700000" algn="tl">
                    <a:srgbClr val="000000">
                      <a:alpha val="43137"/>
                    </a:srgbClr>
                  </a:outerShdw>
                </a:effectLst>
              </a:rPr>
              <a:t>.</a:t>
            </a:r>
            <a:r>
              <a:rPr lang="es-AR" sz="1600" b="1" u="sng" dirty="0">
                <a:solidFill>
                  <a:srgbClr val="00FF00"/>
                </a:solidFill>
                <a:effectLst>
                  <a:outerShdw blurRad="38100" dist="38100" dir="2700000" algn="tl">
                    <a:srgbClr val="000000">
                      <a:alpha val="43137"/>
                    </a:srgbClr>
                  </a:outerShdw>
                </a:effectLst>
              </a:rPr>
              <a:t> </a:t>
            </a:r>
            <a:endParaRPr lang="es-AR" sz="1600" b="1" u="sng" dirty="0" smtClean="0">
              <a:solidFill>
                <a:srgbClr val="00FF00"/>
              </a:solidFill>
              <a:effectLst>
                <a:outerShdw blurRad="38100" dist="38100" dir="2700000" algn="tl">
                  <a:srgbClr val="000000">
                    <a:alpha val="43137"/>
                  </a:srgbClr>
                </a:outerShdw>
              </a:effectLst>
            </a:endParaRPr>
          </a:p>
          <a:p>
            <a:pPr algn="l"/>
            <a:endParaRPr lang="es-AR" sz="1600" b="1" u="sng" dirty="0">
              <a:solidFill>
                <a:srgbClr val="00FF00"/>
              </a:solidFill>
              <a:effectLst>
                <a:outerShdw blurRad="38100" dist="38100" dir="2700000" algn="tl">
                  <a:srgbClr val="000000">
                    <a:alpha val="43137"/>
                  </a:srgbClr>
                </a:outerShdw>
              </a:effectLst>
            </a:endParaRPr>
          </a:p>
          <a:p>
            <a:pPr algn="l"/>
            <a:r>
              <a:rPr lang="es-AR" sz="1600" dirty="0" smtClean="0">
                <a:effectLst>
                  <a:outerShdw blurRad="38100" dist="38100" dir="2700000" algn="tl">
                    <a:srgbClr val="000000">
                      <a:alpha val="43137"/>
                    </a:srgbClr>
                  </a:outerShdw>
                </a:effectLst>
              </a:rPr>
              <a:t>El </a:t>
            </a:r>
            <a:r>
              <a:rPr lang="es-AR" sz="1600" dirty="0">
                <a:effectLst>
                  <a:outerShdw blurRad="38100" dist="38100" dir="2700000" algn="tl">
                    <a:srgbClr val="000000">
                      <a:alpha val="43137"/>
                    </a:srgbClr>
                  </a:outerShdw>
                </a:effectLst>
              </a:rPr>
              <a:t>referido aporte efectuado por el trabajador a la Obra Social de los Empleados de Comercio y Actividades Civiles, será de</a:t>
            </a:r>
            <a:r>
              <a:rPr lang="es-AR" sz="1600" b="1" dirty="0">
                <a:solidFill>
                  <a:srgbClr val="FFFF19"/>
                </a:solidFill>
                <a:effectLst>
                  <a:outerShdw blurRad="38100" dist="38100" dir="2700000" algn="tl">
                    <a:srgbClr val="000000">
                      <a:alpha val="43137"/>
                    </a:srgbClr>
                  </a:outerShdw>
                </a:effectLst>
              </a:rPr>
              <a:t> pesos cien ($ 100) mensuales. </a:t>
            </a:r>
            <a:r>
              <a:rPr lang="es-AR" sz="1600" dirty="0">
                <a:effectLst>
                  <a:outerShdw blurRad="38100" dist="38100" dir="2700000" algn="tl">
                    <a:srgbClr val="000000">
                      <a:alpha val="43137"/>
                    </a:srgbClr>
                  </a:outerShdw>
                </a:effectLst>
              </a:rPr>
              <a:t>Dicha suma será retenida del monto de la remuneración mensual a percibir por cada trabajador, a partir del mes de</a:t>
            </a:r>
            <a:r>
              <a:rPr lang="es-AR" sz="1600" b="1" dirty="0">
                <a:solidFill>
                  <a:srgbClr val="FF9900"/>
                </a:solidFill>
                <a:effectLst>
                  <a:outerShdw blurRad="38100" dist="38100" dir="2700000" algn="tl">
                    <a:srgbClr val="000000">
                      <a:alpha val="43137"/>
                    </a:srgbClr>
                  </a:outerShdw>
                </a:effectLst>
              </a:rPr>
              <a:t> abril de 2019 y depositada a la orden de </a:t>
            </a:r>
            <a:r>
              <a:rPr lang="es-AR" sz="1600" b="1" dirty="0" err="1">
                <a:solidFill>
                  <a:srgbClr val="FF9900"/>
                </a:solidFill>
                <a:effectLst>
                  <a:outerShdw blurRad="38100" dist="38100" dir="2700000" algn="tl">
                    <a:srgbClr val="000000">
                      <a:alpha val="43137"/>
                    </a:srgbClr>
                  </a:outerShdw>
                </a:effectLst>
              </a:rPr>
              <a:t>OSECAC</a:t>
            </a:r>
            <a:r>
              <a:rPr lang="es-AR" sz="1600" b="1" dirty="0">
                <a:solidFill>
                  <a:srgbClr val="FF9900"/>
                </a:solidFill>
                <a:effectLst>
                  <a:outerShdw blurRad="38100" dist="38100" dir="2700000" algn="tl">
                    <a:srgbClr val="000000">
                      <a:alpha val="43137"/>
                    </a:srgbClr>
                  </a:outerShdw>
                </a:effectLst>
              </a:rPr>
              <a:t>.</a:t>
            </a:r>
          </a:p>
          <a:p>
            <a:pPr algn="l"/>
            <a:endParaRPr lang="es-AR" sz="1600" dirty="0" smtClean="0">
              <a:effectLst>
                <a:outerShdw blurRad="38100" dist="38100" dir="2700000" algn="tl">
                  <a:srgbClr val="000000">
                    <a:alpha val="43137"/>
                  </a:srgbClr>
                </a:outerShdw>
              </a:effectLst>
            </a:endParaRPr>
          </a:p>
          <a:p>
            <a:pPr algn="l"/>
            <a:r>
              <a:rPr lang="es-AR" sz="1600" dirty="0" smtClean="0">
                <a:effectLst>
                  <a:outerShdw blurRad="38100" dist="38100" dir="2700000" algn="tl">
                    <a:srgbClr val="000000">
                      <a:alpha val="43137"/>
                    </a:srgbClr>
                  </a:outerShdw>
                </a:effectLst>
              </a:rPr>
              <a:t>Teniendo </a:t>
            </a:r>
            <a:r>
              <a:rPr lang="es-AR" sz="1600" dirty="0">
                <a:effectLst>
                  <a:outerShdw blurRad="38100" dist="38100" dir="2700000" algn="tl">
                    <a:srgbClr val="000000">
                      <a:alpha val="43137"/>
                    </a:srgbClr>
                  </a:outerShdw>
                </a:effectLst>
              </a:rPr>
              <a:t>en cuenta la naturaleza y destino de este aporte, </a:t>
            </a:r>
            <a:r>
              <a:rPr lang="es-AR" sz="1600" dirty="0">
                <a:solidFill>
                  <a:srgbClr val="00FF99"/>
                </a:solidFill>
                <a:effectLst>
                  <a:outerShdw blurRad="38100" dist="38100" dir="2700000" algn="tl">
                    <a:srgbClr val="000000">
                      <a:alpha val="43137"/>
                    </a:srgbClr>
                  </a:outerShdw>
                </a:effectLst>
              </a:rPr>
              <a:t>en ningún caso el trabajador podrá solicitar que el empleador se haga cargo del pago directo de dicha obligación o reclamar su reintegro </a:t>
            </a:r>
            <a:r>
              <a:rPr lang="es-AR" sz="1600" dirty="0">
                <a:effectLst>
                  <a:outerShdw blurRad="38100" dist="38100" dir="2700000" algn="tl">
                    <a:srgbClr val="000000">
                      <a:alpha val="43137"/>
                    </a:srgbClr>
                  </a:outerShdw>
                </a:effectLst>
              </a:rPr>
              <a:t>cualquiera sea la forma de liquidación de su remuneración</a:t>
            </a:r>
            <a:r>
              <a:rPr lang="es-AR" sz="1600" dirty="0" smtClean="0">
                <a:effectLst>
                  <a:outerShdw blurRad="38100" dist="38100" dir="2700000" algn="tl">
                    <a:srgbClr val="000000">
                      <a:alpha val="43137"/>
                    </a:srgbClr>
                  </a:outerShdw>
                </a:effectLst>
              </a:rPr>
              <a:t>.</a:t>
            </a:r>
          </a:p>
          <a:p>
            <a:pPr algn="l"/>
            <a:endParaRPr lang="es-AR" sz="1600"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a:p>
            <a:pPr algn="l"/>
            <a:endParaRPr lang="es-AR" sz="1600" dirty="0" smtClean="0">
              <a:effectLst>
                <a:outerShdw blurRad="38100" dist="38100" dir="2700000" algn="tl">
                  <a:srgbClr val="000000">
                    <a:alpha val="43137"/>
                  </a:srgbClr>
                </a:outerShdw>
              </a:effectLst>
            </a:endParaRPr>
          </a:p>
          <a:p>
            <a:pPr algn="l"/>
            <a:endParaRPr lang="es-AR" sz="1600" dirty="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13308686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1"/>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2000" b="1" dirty="0" smtClean="0">
                <a:solidFill>
                  <a:srgbClr val="FFFF19"/>
                </a:solidFill>
                <a:effectLst>
                  <a:outerShdw blurRad="38100" dist="38100" dir="2700000" algn="tl">
                    <a:srgbClr val="000000">
                      <a:alpha val="43137"/>
                    </a:srgbClr>
                  </a:outerShdw>
                </a:effectLst>
              </a:rPr>
              <a:t>CONTRATO DE TRABAJO TEMPORARIO</a:t>
            </a:r>
          </a:p>
          <a:p>
            <a:pPr marL="0" indent="0" eaLnBrk="1" hangingPunct="1">
              <a:buFont typeface="Wingdings" pitchFamily="2" charset="2"/>
              <a:buNone/>
              <a:defRPr/>
            </a:pPr>
            <a:endParaRPr lang="es-AR" sz="1800" b="1"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17</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Habrá contrato de trabajo temporario cuando la relación laboral se origine en </a:t>
            </a:r>
            <a:r>
              <a:rPr lang="es-AR" sz="1800" b="1" u="sng" dirty="0">
                <a:solidFill>
                  <a:srgbClr val="FFFF00"/>
                </a:solidFill>
                <a:effectLst>
                  <a:outerShdw blurRad="38100" dist="38100" dir="2700000" algn="tl">
                    <a:srgbClr val="000000">
                      <a:alpha val="43137"/>
                    </a:srgbClr>
                  </a:outerShdw>
                </a:effectLst>
              </a:rPr>
              <a:t>necesidades de la explotación de carácter cíclico o estacional, o por procesos temporales propios de la actividad</a:t>
            </a:r>
            <a:r>
              <a:rPr lang="es-AR" sz="1800" dirty="0">
                <a:effectLst>
                  <a:outerShdw blurRad="38100" dist="38100" dir="2700000" algn="tl">
                    <a:srgbClr val="000000">
                      <a:alpha val="43137"/>
                    </a:srgbClr>
                  </a:outerShdw>
                </a:effectLst>
              </a:rPr>
              <a:t> agrícola, pecuaria, forestal o de las restantes actividades comprendidas dentro del ámbito de aplicación de la presente ley, así como también, las que se realizaren </a:t>
            </a:r>
            <a:r>
              <a:rPr lang="es-AR" sz="1800" b="1" u="sng" dirty="0">
                <a:solidFill>
                  <a:srgbClr val="FFFF00"/>
                </a:solidFill>
                <a:effectLst>
                  <a:outerShdw blurRad="38100" dist="38100" dir="2700000" algn="tl">
                    <a:srgbClr val="000000">
                      <a:alpha val="43137"/>
                    </a:srgbClr>
                  </a:outerShdw>
                </a:effectLst>
              </a:rPr>
              <a:t>en ferias y remates de hacienda</a:t>
            </a:r>
            <a:r>
              <a:rPr lang="es-AR" sz="1800" dirty="0">
                <a:effectLst>
                  <a:outerShdw blurRad="38100" dist="38100" dir="2700000" algn="tl">
                    <a:srgbClr val="000000">
                      <a:alpha val="43137"/>
                    </a:srgbClr>
                  </a:outerShdw>
                </a:effectLst>
              </a:rPr>
              <a:t>.</a:t>
            </a:r>
          </a:p>
          <a:p>
            <a:pPr marL="0" indent="0" eaLnBrk="1" hangingPunct="1">
              <a:buFont typeface="Wingdings" pitchFamily="2" charset="2"/>
              <a:buNone/>
              <a:defRPr/>
            </a:pPr>
            <a:r>
              <a:rPr lang="es-AR" sz="1800" dirty="0">
                <a:effectLst>
                  <a:outerShdw blurRad="38100" dist="38100" dir="2700000" algn="tl">
                    <a:srgbClr val="000000">
                      <a:alpha val="43137"/>
                    </a:srgbClr>
                  </a:outerShdw>
                </a:effectLst>
              </a:rPr>
              <a:t>Se encuentran también comprendidos en esta categoría los trabajadores contratados para la realización </a:t>
            </a:r>
            <a:r>
              <a:rPr lang="es-AR" sz="1800" b="1" u="sng" dirty="0">
                <a:solidFill>
                  <a:srgbClr val="FFFF00"/>
                </a:solidFill>
                <a:effectLst>
                  <a:outerShdw blurRad="38100" dist="38100" dir="2700000" algn="tl">
                    <a:srgbClr val="000000">
                      <a:alpha val="43137"/>
                    </a:srgbClr>
                  </a:outerShdw>
                </a:effectLst>
              </a:rPr>
              <a:t>de tareas ocasionales, accidentales o supletorias</a:t>
            </a:r>
            <a:r>
              <a:rPr lang="es-AR" sz="1800" b="1" dirty="0" smtClean="0">
                <a:solidFill>
                  <a:srgbClr val="FFFF00"/>
                </a:solidFill>
                <a:effectLst>
                  <a:outerShdw blurRad="38100" dist="38100" dir="2700000" algn="tl">
                    <a:srgbClr val="000000">
                      <a:alpha val="43137"/>
                    </a:srgbClr>
                  </a:outerShdw>
                </a:effectLst>
              </a:rPr>
              <a:t>.</a:t>
            </a:r>
          </a:p>
          <a:p>
            <a:pPr marL="0" indent="0" eaLnBrk="1" hangingPunct="1">
              <a:buFont typeface="Wingdings" pitchFamily="2" charset="2"/>
              <a:buNone/>
              <a:defRPr/>
            </a:pPr>
            <a:endParaRPr lang="es-MX" sz="1800" dirty="0" smtClean="0">
              <a:effectLst/>
            </a:endParaRPr>
          </a:p>
          <a:p>
            <a:pPr marL="0" indent="0" eaLnBrk="1" hangingPunct="1">
              <a:lnSpc>
                <a:spcPct val="80000"/>
              </a:lnSpc>
              <a:buFont typeface="Wingdings" pitchFamily="2" charset="2"/>
              <a:buNone/>
              <a:defRPr/>
            </a:pPr>
            <a:endParaRPr lang="es-MX"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5404160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a:buNone/>
              <a:defRPr/>
            </a:pPr>
            <a:r>
              <a:rPr lang="es-AR" sz="2000" b="1" dirty="0">
                <a:solidFill>
                  <a:srgbClr val="FFFF00"/>
                </a:solidFill>
                <a:effectLst>
                  <a:outerShdw blurRad="38100" dist="38100" dir="2700000" algn="tl">
                    <a:srgbClr val="000000">
                      <a:alpha val="43137"/>
                    </a:srgbClr>
                  </a:outerShdw>
                </a:effectLst>
              </a:rPr>
              <a:t>CONTRATO DE TRABAJO TEMPORARIO</a:t>
            </a:r>
          </a:p>
          <a:p>
            <a:pPr marL="0" indent="0" eaLnBrk="1" hangingPunct="1">
              <a:buFont typeface="Wingdings" pitchFamily="2" charset="2"/>
              <a:buNone/>
              <a:defRPr/>
            </a:pPr>
            <a:endParaRPr lang="es-AR" sz="1600" b="1"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MX" sz="1800" b="1" u="sng" dirty="0" smtClean="0">
                <a:solidFill>
                  <a:srgbClr val="00FF99"/>
                </a:solidFill>
                <a:effectLst>
                  <a:outerShdw blurRad="38100" dist="38100" dir="2700000" algn="tl">
                    <a:srgbClr val="000000">
                      <a:alpha val="43137"/>
                    </a:srgbClr>
                  </a:outerShdw>
                </a:effectLst>
              </a:rPr>
              <a:t>Para actividades que en la LCT son objeto de contrato a plazo fijo o eventual:</a:t>
            </a:r>
            <a:r>
              <a:rPr lang="es-MX" sz="1800" b="1" dirty="0" smtClean="0">
                <a:solidFill>
                  <a:srgbClr val="00FF99"/>
                </a:solidFill>
                <a:effectLst>
                  <a:outerShdw blurRad="38100" dist="38100" dir="2700000" algn="tl">
                    <a:srgbClr val="000000">
                      <a:alpha val="43137"/>
                    </a:srgbClr>
                  </a:outerShdw>
                </a:effectLst>
              </a:rPr>
              <a:t>   </a:t>
            </a:r>
          </a:p>
          <a:p>
            <a:pPr marL="0" indent="0" eaLnBrk="1" hangingPunct="1">
              <a:buFont typeface="Wingdings" pitchFamily="2" charset="2"/>
              <a:buNone/>
              <a:defRPr/>
            </a:pPr>
            <a:r>
              <a:rPr lang="es-MX" sz="1800" dirty="0">
                <a:effectLst>
                  <a:outerShdw blurRad="38100" dist="38100" dir="2700000" algn="tl">
                    <a:srgbClr val="000000">
                      <a:alpha val="43137"/>
                    </a:srgbClr>
                  </a:outerShdw>
                </a:effectLst>
              </a:rPr>
              <a:t>D</a:t>
            </a:r>
            <a:r>
              <a:rPr lang="es-MX" sz="1800" dirty="0" smtClean="0">
                <a:effectLst>
                  <a:outerShdw blurRad="38100" dist="38100" dir="2700000" algn="tl">
                    <a:srgbClr val="000000">
                      <a:alpha val="43137"/>
                    </a:srgbClr>
                  </a:outerShdw>
                </a:effectLst>
              </a:rPr>
              <a:t>efinidas por la naturaleza de la prestación y no por la voluntad de las partes</a:t>
            </a:r>
            <a:endParaRPr lang="es-AR" sz="1800" b="1" u="sng" dirty="0">
              <a:effectLst>
                <a:outerShdw blurRad="38100" dist="38100" dir="2700000" algn="tl">
                  <a:srgbClr val="000000">
                    <a:alpha val="43137"/>
                  </a:srgbClr>
                </a:outerShdw>
              </a:effectLst>
            </a:endParaRPr>
          </a:p>
          <a:p>
            <a:pPr marL="0" indent="0" eaLnBrk="1" hangingPunct="1">
              <a:buFont typeface="Wingdings" pitchFamily="2" charset="2"/>
              <a:buNone/>
              <a:defRPr/>
            </a:pPr>
            <a:endParaRPr lang="es-AR" sz="1600" b="1" dirty="0" smtClean="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1.- </a:t>
            </a:r>
            <a:r>
              <a:rPr lang="es-AR" sz="1800" b="1" dirty="0">
                <a:solidFill>
                  <a:srgbClr val="00FFFF"/>
                </a:solidFill>
                <a:effectLst>
                  <a:outerShdw blurRad="38100" dist="38100" dir="2700000" algn="tl">
                    <a:srgbClr val="000000">
                      <a:alpha val="43137"/>
                    </a:srgbClr>
                  </a:outerShdw>
                </a:effectLst>
              </a:rPr>
              <a:t>Necesidades de la explotación de carácter cíclico o estacional, o por procesos temporales propios de la actividad agrícola, pecuaria, forestal o de las restantes actividades comprendidas en la ley.</a:t>
            </a:r>
          </a:p>
          <a:p>
            <a:pPr marL="0" indent="0" eaLnBrk="1" hangingPunct="1">
              <a:buFont typeface="Wingdings" pitchFamily="2" charset="2"/>
              <a:buNone/>
              <a:defRPr/>
            </a:pPr>
            <a:endParaRPr lang="es-AR" sz="1800" b="1" dirty="0" smtClean="0">
              <a:solidFill>
                <a:srgbClr val="00FF00"/>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00"/>
                </a:solidFill>
                <a:effectLst>
                  <a:outerShdw blurRad="38100" dist="38100" dir="2700000" algn="tl">
                    <a:srgbClr val="000000">
                      <a:alpha val="43137"/>
                    </a:srgbClr>
                  </a:outerShdw>
                </a:effectLst>
              </a:rPr>
              <a:t>2.-  </a:t>
            </a:r>
            <a:r>
              <a:rPr lang="es-AR" sz="1800" b="1" dirty="0">
                <a:solidFill>
                  <a:srgbClr val="00FF00"/>
                </a:solidFill>
                <a:effectLst>
                  <a:outerShdw blurRad="38100" dist="38100" dir="2700000" algn="tl">
                    <a:srgbClr val="000000">
                      <a:alpha val="43137"/>
                    </a:srgbClr>
                  </a:outerShdw>
                </a:effectLst>
              </a:rPr>
              <a:t>Las realizadas en ferias y remates de hacienda.</a:t>
            </a:r>
          </a:p>
          <a:p>
            <a:pPr marL="0" indent="0" eaLnBrk="1" hangingPunct="1">
              <a:buFont typeface="Wingdings" pitchFamily="2" charset="2"/>
              <a:buNone/>
              <a:defRPr/>
            </a:pPr>
            <a:endParaRPr lang="es-AR" sz="1800" b="1" dirty="0" smtClean="0">
              <a:solidFill>
                <a:srgbClr val="FFCC00"/>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FFCC00"/>
                </a:solidFill>
                <a:effectLst>
                  <a:outerShdw blurRad="38100" dist="38100" dir="2700000" algn="tl">
                    <a:srgbClr val="000000">
                      <a:alpha val="43137"/>
                    </a:srgbClr>
                  </a:outerShdw>
                </a:effectLst>
              </a:rPr>
              <a:t>3.-  </a:t>
            </a:r>
            <a:r>
              <a:rPr lang="es-AR" sz="1800" b="1" dirty="0">
                <a:solidFill>
                  <a:srgbClr val="FFCC00"/>
                </a:solidFill>
                <a:effectLst>
                  <a:outerShdw blurRad="38100" dist="38100" dir="2700000" algn="tl">
                    <a:srgbClr val="000000">
                      <a:alpha val="43137"/>
                    </a:srgbClr>
                  </a:outerShdw>
                </a:effectLst>
              </a:rPr>
              <a:t>La contratación de trabajadores para la realización de tareas ocasionales, accidentales o supletorias.</a:t>
            </a:r>
          </a:p>
          <a:p>
            <a:pPr marL="0" indent="0" eaLnBrk="1" hangingPunct="1">
              <a:lnSpc>
                <a:spcPct val="80000"/>
              </a:lnSpc>
              <a:buFont typeface="Wingdings" pitchFamily="2" charset="2"/>
              <a:buNone/>
              <a:defRPr/>
            </a:pPr>
            <a:endParaRPr lang="es-MX"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91779046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1"/>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2000" b="1" dirty="0" smtClean="0">
                <a:solidFill>
                  <a:srgbClr val="FFFF01"/>
                </a:solidFill>
                <a:effectLst>
                  <a:outerShdw blurRad="38100" dist="38100" dir="2700000" algn="tl">
                    <a:srgbClr val="000000">
                      <a:alpha val="43137"/>
                    </a:srgbClr>
                  </a:outerShdw>
                </a:effectLst>
              </a:rPr>
              <a:t>TRABAJADOR PERMANENTE DISCONTINUO</a:t>
            </a:r>
          </a:p>
          <a:p>
            <a:pPr marL="0" indent="0" eaLnBrk="1" hangingPunct="1">
              <a:buFont typeface="Wingdings" pitchFamily="2" charset="2"/>
              <a:buNone/>
              <a:defRPr/>
            </a:pPr>
            <a:endParaRPr lang="es-AR" sz="1800" b="1" dirty="0" smtClean="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18 - </a:t>
            </a:r>
            <a:r>
              <a:rPr lang="es-AR" sz="1800" dirty="0">
                <a:effectLst>
                  <a:outerShdw blurRad="38100" dist="38100" dir="2700000" algn="tl">
                    <a:srgbClr val="000000">
                      <a:alpha val="43137"/>
                    </a:srgbClr>
                  </a:outerShdw>
                </a:effectLst>
              </a:rPr>
              <a:t>Cuando un trabajador temporario es contratado por un mismo empleador </a:t>
            </a:r>
            <a:r>
              <a:rPr lang="es-AR" sz="1800" b="1" u="sng" dirty="0">
                <a:solidFill>
                  <a:srgbClr val="FFFF00"/>
                </a:solidFill>
                <a:effectLst>
                  <a:outerShdw blurRad="38100" dist="38100" dir="2700000" algn="tl">
                    <a:srgbClr val="000000">
                      <a:alpha val="43137"/>
                    </a:srgbClr>
                  </a:outerShdw>
                </a:effectLst>
              </a:rPr>
              <a:t>en más de una ocasión de manera consecutiva</a:t>
            </a:r>
            <a:r>
              <a:rPr lang="es-AR" sz="1800" dirty="0">
                <a:effectLst>
                  <a:outerShdw blurRad="38100" dist="38100" dir="2700000" algn="tl">
                    <a:srgbClr val="000000">
                      <a:alpha val="43137"/>
                    </a:srgbClr>
                  </a:outerShdw>
                </a:effectLst>
              </a:rPr>
              <a:t>, para la realización de </a:t>
            </a:r>
            <a:r>
              <a:rPr lang="es-AR" sz="1800" b="1" u="sng" dirty="0">
                <a:solidFill>
                  <a:srgbClr val="00FFFF"/>
                </a:solidFill>
                <a:effectLst>
                  <a:outerShdw blurRad="38100" dist="38100" dir="2700000" algn="tl">
                    <a:srgbClr val="000000">
                      <a:alpha val="43137"/>
                    </a:srgbClr>
                  </a:outerShdw>
                </a:effectLst>
              </a:rPr>
              <a:t>tareas de carácter cíclico o estacional o demás supuestos previstos en el primer párrafo del artículo 17</a:t>
            </a:r>
            <a:r>
              <a:rPr lang="es-AR" sz="1800" dirty="0">
                <a:effectLst>
                  <a:outerShdw blurRad="38100" dist="38100" dir="2700000" algn="tl">
                    <a:srgbClr val="000000">
                      <a:alpha val="43137"/>
                    </a:srgbClr>
                  </a:outerShdw>
                </a:effectLst>
              </a:rPr>
              <a:t>, será considerado a todos sus efectos como un trabajador permanente discontinuo. Este tendrá iguales derechos que los trabajadores permanentes ajustados a las características discontinuas de sus prestaciones, salvo aquellos expresamente excluidos en la presente ley.</a:t>
            </a:r>
          </a:p>
          <a:p>
            <a:pPr marL="0" indent="0" eaLnBrk="1" hangingPunct="1">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trabajador </a:t>
            </a:r>
            <a:r>
              <a:rPr lang="es-AR" sz="1800" b="1" u="sng" dirty="0">
                <a:solidFill>
                  <a:srgbClr val="FFFF00"/>
                </a:solidFill>
                <a:effectLst>
                  <a:outerShdw blurRad="38100" dist="38100" dir="2700000" algn="tl">
                    <a:srgbClr val="000000">
                      <a:alpha val="43137"/>
                    </a:srgbClr>
                  </a:outerShdw>
                </a:effectLst>
              </a:rPr>
              <a:t>adquirirá los derechos que otorgue la antigüedad</a:t>
            </a:r>
            <a:r>
              <a:rPr lang="es-AR" sz="1800" dirty="0">
                <a:effectLst>
                  <a:outerShdw blurRad="38100" dist="38100" dir="2700000" algn="tl">
                    <a:srgbClr val="000000">
                      <a:alpha val="43137"/>
                    </a:srgbClr>
                  </a:outerShdw>
                </a:effectLst>
              </a:rPr>
              <a:t> en esta ley a los trabajadores permanentes de prestación continua, a partir de su primera contratación</a:t>
            </a:r>
            <a:r>
              <a:rPr lang="es-AR" sz="1800" b="1" u="sng" dirty="0">
                <a:solidFill>
                  <a:srgbClr val="FFFF00"/>
                </a:solidFill>
                <a:effectLst>
                  <a:outerShdw blurRad="38100" dist="38100" dir="2700000" algn="tl">
                    <a:srgbClr val="000000">
                      <a:alpha val="43137"/>
                    </a:srgbClr>
                  </a:outerShdw>
                </a:effectLst>
              </a:rPr>
              <a:t>, si ello respondiera a necesidades también permanentes de la empresa o explotación</a:t>
            </a:r>
            <a:r>
              <a:rPr lang="es-AR" sz="1800" dirty="0">
                <a:effectLst>
                  <a:outerShdw blurRad="38100" dist="38100" dir="2700000" algn="tl">
                    <a:srgbClr val="000000">
                      <a:alpha val="43137"/>
                    </a:srgbClr>
                  </a:outerShdw>
                </a:effectLst>
              </a:rPr>
              <a:t>.</a:t>
            </a:r>
          </a:p>
          <a:p>
            <a:pPr marL="0" indent="0" eaLnBrk="1" hangingPunct="1">
              <a:lnSpc>
                <a:spcPct val="80000"/>
              </a:lnSpc>
              <a:buFont typeface="Wingdings" pitchFamily="2" charset="2"/>
              <a:buNone/>
              <a:defRPr/>
            </a:pPr>
            <a:endParaRPr lang="es-MX"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6" name="5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1401399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AR" sz="2000" b="1" dirty="0" smtClean="0">
                <a:solidFill>
                  <a:srgbClr val="FFFF00"/>
                </a:solidFill>
                <a:effectLst>
                  <a:outerShdw blurRad="38100" dist="38100" dir="2700000" algn="tl">
                    <a:srgbClr val="000000">
                      <a:alpha val="43137"/>
                    </a:srgbClr>
                  </a:outerShdw>
                </a:effectLst>
              </a:rPr>
              <a:t>TRABAJADOR PERMANENTE DISCONTINUO</a:t>
            </a:r>
          </a:p>
          <a:p>
            <a:pPr marL="0" indent="0">
              <a:buNone/>
              <a:defRPr/>
            </a:pPr>
            <a:r>
              <a:rPr lang="es-AR" sz="1800" b="1" dirty="0">
                <a:solidFill>
                  <a:srgbClr val="00FFFF"/>
                </a:solidFill>
                <a:effectLst>
                  <a:outerShdw blurRad="38100" dist="38100" dir="2700000" algn="tl">
                    <a:srgbClr val="000000">
                      <a:alpha val="43137"/>
                    </a:srgbClr>
                  </a:outerShdw>
                </a:effectLst>
              </a:rPr>
              <a:t>Art. </a:t>
            </a:r>
            <a:r>
              <a:rPr lang="es-AR" sz="1800" b="1" dirty="0" smtClean="0">
                <a:solidFill>
                  <a:srgbClr val="00FFFF"/>
                </a:solidFill>
                <a:effectLst>
                  <a:outerShdw blurRad="38100" dist="38100" dir="2700000" algn="tl">
                    <a:srgbClr val="000000">
                      <a:alpha val="43137"/>
                    </a:srgbClr>
                  </a:outerShdw>
                </a:effectLst>
              </a:rPr>
              <a:t>18</a:t>
            </a:r>
          </a:p>
          <a:p>
            <a:pPr marL="0" indent="0">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dirty="0" smtClean="0">
                <a:effectLst>
                  <a:outerShdw blurRad="38100" dist="38100" dir="2700000" algn="tl">
                    <a:srgbClr val="000000">
                      <a:alpha val="43137"/>
                    </a:srgbClr>
                  </a:outerShdw>
                </a:effectLst>
              </a:rPr>
              <a:t>1) Que el </a:t>
            </a:r>
            <a:r>
              <a:rPr lang="es-AR" sz="1800" dirty="0">
                <a:effectLst>
                  <a:outerShdw blurRad="38100" dist="38100" dir="2700000" algn="tl">
                    <a:srgbClr val="000000">
                      <a:alpha val="43137"/>
                    </a:srgbClr>
                  </a:outerShdw>
                </a:effectLst>
              </a:rPr>
              <a:t>mismo empleador contrate </a:t>
            </a:r>
            <a:r>
              <a:rPr lang="es-AR" sz="1800" b="1" u="sng" dirty="0">
                <a:solidFill>
                  <a:srgbClr val="00FFFF"/>
                </a:solidFill>
                <a:effectLst>
                  <a:outerShdw blurRad="38100" dist="38100" dir="2700000" algn="tl">
                    <a:srgbClr val="000000">
                      <a:alpha val="43137"/>
                    </a:srgbClr>
                  </a:outerShdw>
                </a:effectLst>
              </a:rPr>
              <a:t>en más de una ocasión </a:t>
            </a:r>
            <a:r>
              <a:rPr lang="es-AR" sz="1800" dirty="0">
                <a:effectLst>
                  <a:outerShdw blurRad="38100" dist="38100" dir="2700000" algn="tl">
                    <a:srgbClr val="000000">
                      <a:alpha val="43137"/>
                    </a:srgbClr>
                  </a:outerShdw>
                </a:effectLst>
              </a:rPr>
              <a:t>a un trabajador temporario.</a:t>
            </a:r>
          </a:p>
          <a:p>
            <a:pPr marL="0" indent="0" eaLnBrk="1" hangingPunct="1">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dirty="0" smtClean="0">
                <a:effectLst>
                  <a:outerShdw blurRad="38100" dist="38100" dir="2700000" algn="tl">
                    <a:srgbClr val="000000">
                      <a:alpha val="43137"/>
                    </a:srgbClr>
                  </a:outerShdw>
                </a:effectLst>
              </a:rPr>
              <a:t>2) Que dichas </a:t>
            </a:r>
            <a:r>
              <a:rPr lang="es-AR" sz="1800" b="1" dirty="0">
                <a:solidFill>
                  <a:srgbClr val="00FFFF"/>
                </a:solidFill>
                <a:effectLst>
                  <a:outerShdw blurRad="38100" dist="38100" dir="2700000" algn="tl">
                    <a:srgbClr val="000000">
                      <a:alpha val="43137"/>
                    </a:srgbClr>
                  </a:outerShdw>
                </a:effectLst>
              </a:rPr>
              <a:t>“</a:t>
            </a:r>
            <a:r>
              <a:rPr lang="es-AR" sz="1800" b="1" u="sng" dirty="0">
                <a:solidFill>
                  <a:srgbClr val="00FFFF"/>
                </a:solidFill>
                <a:effectLst>
                  <a:outerShdw blurRad="38100" dist="38100" dir="2700000" algn="tl">
                    <a:srgbClr val="000000">
                      <a:alpha val="43137"/>
                    </a:srgbClr>
                  </a:outerShdw>
                </a:effectLst>
              </a:rPr>
              <a:t>ocasiones” sean consecutivas</a:t>
            </a:r>
            <a:r>
              <a:rPr lang="es-AR" sz="1800" dirty="0">
                <a:effectLst>
                  <a:outerShdw blurRad="38100" dist="38100" dir="2700000" algn="tl">
                    <a:srgbClr val="000000">
                      <a:alpha val="43137"/>
                    </a:srgbClr>
                  </a:outerShdw>
                </a:effectLst>
              </a:rPr>
              <a:t>, lo que implica que no se configuraría si la repetición de la contratación temporaria, en lugar de ser consecutiva, fuera </a:t>
            </a:r>
            <a:r>
              <a:rPr lang="es-AR" sz="1800" b="1" dirty="0">
                <a:solidFill>
                  <a:srgbClr val="00FFFF"/>
                </a:solidFill>
                <a:effectLst>
                  <a:outerShdw blurRad="38100" dist="38100" dir="2700000" algn="tl">
                    <a:srgbClr val="000000">
                      <a:alpha val="43137"/>
                    </a:srgbClr>
                  </a:outerShdw>
                </a:effectLst>
              </a:rPr>
              <a:t>“</a:t>
            </a:r>
            <a:r>
              <a:rPr lang="es-AR" sz="1800" b="1" u="sng" dirty="0">
                <a:solidFill>
                  <a:srgbClr val="00FFFF"/>
                </a:solidFill>
                <a:effectLst>
                  <a:outerShdw blurRad="38100" dist="38100" dir="2700000" algn="tl">
                    <a:srgbClr val="000000">
                      <a:alpha val="43137"/>
                    </a:srgbClr>
                  </a:outerShdw>
                </a:effectLst>
              </a:rPr>
              <a:t>alternada</a:t>
            </a:r>
            <a:r>
              <a:rPr lang="es-AR" sz="1800" b="1" dirty="0">
                <a:solidFill>
                  <a:srgbClr val="00FFFF"/>
                </a:solidFill>
                <a:effectLst>
                  <a:outerShdw blurRad="38100" dist="38100" dir="2700000" algn="tl">
                    <a:srgbClr val="000000">
                      <a:alpha val="43137"/>
                    </a:srgbClr>
                  </a:outerShdw>
                </a:effectLst>
              </a:rPr>
              <a:t>”</a:t>
            </a:r>
            <a:r>
              <a:rPr lang="es-AR" sz="1800" dirty="0">
                <a:effectLst>
                  <a:outerShdw blurRad="38100" dist="38100" dir="2700000" algn="tl">
                    <a:srgbClr val="000000">
                      <a:alpha val="43137"/>
                    </a:srgbClr>
                  </a:outerShdw>
                </a:effectLst>
              </a:rPr>
              <a:t>.</a:t>
            </a:r>
          </a:p>
          <a:p>
            <a:pPr marL="0" indent="0" eaLnBrk="1" hangingPunct="1">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endParaRPr lang="es-MX"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32874852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a:buNone/>
              <a:defRPr/>
            </a:pPr>
            <a:r>
              <a:rPr lang="es-AR" sz="2000" b="1" dirty="0">
                <a:solidFill>
                  <a:srgbClr val="FFFF00"/>
                </a:solidFill>
                <a:effectLst>
                  <a:outerShdw blurRad="38100" dist="38100" dir="2700000" algn="tl">
                    <a:srgbClr val="000000">
                      <a:alpha val="43137"/>
                    </a:srgbClr>
                  </a:outerShdw>
                </a:effectLst>
              </a:rPr>
              <a:t>TRABAJADOR PERMANENTE DISCONTINUO</a:t>
            </a:r>
          </a:p>
          <a:p>
            <a:pPr marL="0" indent="0">
              <a:buNone/>
              <a:defRPr/>
            </a:pPr>
            <a:r>
              <a:rPr lang="es-AR" sz="1600" b="1" dirty="0">
                <a:solidFill>
                  <a:srgbClr val="00FFFF"/>
                </a:solidFill>
                <a:effectLst>
                  <a:outerShdw blurRad="38100" dist="38100" dir="2700000" algn="tl">
                    <a:srgbClr val="000000">
                      <a:alpha val="43137"/>
                    </a:srgbClr>
                  </a:outerShdw>
                </a:effectLst>
              </a:rPr>
              <a:t>Art. 18</a:t>
            </a:r>
            <a:endParaRPr lang="es-AR" sz="16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AR" sz="16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dirty="0" smtClean="0">
                <a:effectLst>
                  <a:outerShdw blurRad="38100" dist="38100" dir="2700000" algn="tl">
                    <a:srgbClr val="000000">
                      <a:alpha val="43137"/>
                    </a:srgbClr>
                  </a:outerShdw>
                </a:effectLst>
              </a:rPr>
              <a:t>3) El </a:t>
            </a:r>
            <a:r>
              <a:rPr lang="es-AR" sz="1800" dirty="0">
                <a:effectLst>
                  <a:outerShdw blurRad="38100" dist="38100" dir="2700000" algn="tl">
                    <a:srgbClr val="000000">
                      <a:alpha val="43137"/>
                    </a:srgbClr>
                  </a:outerShdw>
                </a:effectLst>
              </a:rPr>
              <a:t>objeto de la contratación que origina la conversión del contrato en permanente de prestación discontinua pueden </a:t>
            </a:r>
            <a:r>
              <a:rPr lang="es-AR" sz="1800" b="1" u="sng" dirty="0">
                <a:solidFill>
                  <a:srgbClr val="00FFFF"/>
                </a:solidFill>
                <a:effectLst>
                  <a:outerShdw blurRad="38100" dist="38100" dir="2700000" algn="tl">
                    <a:srgbClr val="000000">
                      <a:alpha val="43137"/>
                    </a:srgbClr>
                  </a:outerShdw>
                </a:effectLst>
              </a:rPr>
              <a:t>ser dos de las tres previstas como causantes de una contratación temporaria o no permanente</a:t>
            </a:r>
            <a:r>
              <a:rPr lang="es-AR" sz="1800" dirty="0">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a) Actividades </a:t>
            </a:r>
            <a:r>
              <a:rPr lang="es-AR" sz="1800" dirty="0">
                <a:effectLst>
                  <a:outerShdw blurRad="38100" dist="38100" dir="2700000" algn="tl">
                    <a:srgbClr val="000000">
                      <a:alpha val="43137"/>
                    </a:srgbClr>
                  </a:outerShdw>
                </a:effectLst>
              </a:rPr>
              <a:t>de carácter </a:t>
            </a:r>
            <a:r>
              <a:rPr lang="es-AR" sz="1800" b="1" u="sng" dirty="0">
                <a:solidFill>
                  <a:srgbClr val="FFFF00"/>
                </a:solidFill>
                <a:effectLst>
                  <a:outerShdw blurRad="38100" dist="38100" dir="2700000" algn="tl">
                    <a:srgbClr val="000000">
                      <a:alpha val="43137"/>
                    </a:srgbClr>
                  </a:outerShdw>
                </a:effectLst>
              </a:rPr>
              <a:t>cíclico o estacional</a:t>
            </a:r>
            <a:r>
              <a:rPr lang="es-AR" sz="1800" dirty="0">
                <a:effectLst>
                  <a:outerShdw blurRad="38100" dist="38100" dir="2700000" algn="tl">
                    <a:srgbClr val="000000">
                      <a:alpha val="43137"/>
                    </a:srgbClr>
                  </a:outerShdw>
                </a:effectLst>
              </a:rPr>
              <a:t> o procesos temporales propios de la actividad agraria y </a:t>
            </a:r>
            <a:r>
              <a:rPr lang="es-AR" sz="1800" dirty="0" smtClean="0">
                <a:effectLst>
                  <a:outerShdw blurRad="38100" dist="38100" dir="2700000" algn="tl">
                    <a:srgbClr val="000000">
                      <a:alpha val="43137"/>
                    </a:srgbClr>
                  </a:outerShdw>
                </a:effectLst>
              </a:rPr>
              <a:t>b) Realización </a:t>
            </a:r>
            <a:r>
              <a:rPr lang="es-AR" sz="1800" dirty="0">
                <a:effectLst>
                  <a:outerShdw blurRad="38100" dist="38100" dir="2700000" algn="tl">
                    <a:srgbClr val="000000">
                      <a:alpha val="43137"/>
                    </a:srgbClr>
                  </a:outerShdw>
                </a:effectLst>
              </a:rPr>
              <a:t>de actividades en </a:t>
            </a:r>
            <a:r>
              <a:rPr lang="es-AR" sz="1800" b="1" u="sng" dirty="0">
                <a:solidFill>
                  <a:srgbClr val="FFFF00"/>
                </a:solidFill>
                <a:effectLst>
                  <a:outerShdw blurRad="38100" dist="38100" dir="2700000" algn="tl">
                    <a:srgbClr val="000000">
                      <a:alpha val="43137"/>
                    </a:srgbClr>
                  </a:outerShdw>
                </a:effectLst>
              </a:rPr>
              <a:t>ferias y remates de hacienda</a:t>
            </a:r>
            <a:r>
              <a:rPr lang="es-AR" sz="1800" dirty="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AR" sz="1800" dirty="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dirty="0" smtClean="0">
                <a:effectLst>
                  <a:outerShdw blurRad="38100" dist="38100" dir="2700000" algn="tl">
                    <a:srgbClr val="000000">
                      <a:alpha val="43137"/>
                    </a:srgbClr>
                  </a:outerShdw>
                </a:effectLst>
              </a:rPr>
              <a:t>4) </a:t>
            </a:r>
            <a:r>
              <a:rPr lang="es-AR" sz="1800" b="1" u="sng" dirty="0" smtClean="0">
                <a:solidFill>
                  <a:srgbClr val="FFFF00"/>
                </a:solidFill>
                <a:effectLst>
                  <a:outerShdw blurRad="38100" dist="38100" dir="2700000" algn="tl">
                    <a:srgbClr val="000000">
                      <a:alpha val="43137"/>
                    </a:srgbClr>
                  </a:outerShdw>
                </a:effectLst>
              </a:rPr>
              <a:t>Queda </a:t>
            </a:r>
            <a:r>
              <a:rPr lang="es-AR" sz="1800" b="1" u="sng" dirty="0">
                <a:solidFill>
                  <a:srgbClr val="FFFF00"/>
                </a:solidFill>
                <a:effectLst>
                  <a:outerShdw blurRad="38100" dist="38100" dir="2700000" algn="tl">
                    <a:srgbClr val="000000">
                      <a:alpha val="43137"/>
                    </a:srgbClr>
                  </a:outerShdw>
                </a:effectLst>
              </a:rPr>
              <a:t>fuera </a:t>
            </a:r>
            <a:r>
              <a:rPr lang="es-AR" sz="1800" dirty="0" smtClean="0">
                <a:effectLst>
                  <a:outerShdw blurRad="38100" dist="38100" dir="2700000" algn="tl">
                    <a:srgbClr val="000000">
                      <a:alpha val="43137"/>
                    </a:srgbClr>
                  </a:outerShdw>
                </a:effectLst>
              </a:rPr>
              <a:t>la </a:t>
            </a:r>
            <a:r>
              <a:rPr lang="es-AR" sz="1800" dirty="0">
                <a:effectLst>
                  <a:outerShdw blurRad="38100" dist="38100" dir="2700000" algn="tl">
                    <a:srgbClr val="000000">
                      <a:alpha val="43137"/>
                    </a:srgbClr>
                  </a:outerShdw>
                </a:effectLst>
              </a:rPr>
              <a:t>contratación para realizar </a:t>
            </a:r>
            <a:r>
              <a:rPr lang="es-AR" sz="1800" b="1" u="sng" dirty="0">
                <a:solidFill>
                  <a:srgbClr val="FFFF00"/>
                </a:solidFill>
                <a:effectLst>
                  <a:outerShdw blurRad="38100" dist="38100" dir="2700000" algn="tl">
                    <a:srgbClr val="000000">
                      <a:alpha val="43137"/>
                    </a:srgbClr>
                  </a:outerShdw>
                </a:effectLst>
              </a:rPr>
              <a:t>tareas ocasionales, eventuales o supletorias</a:t>
            </a:r>
            <a:r>
              <a:rPr lang="es-AR" sz="1800" dirty="0">
                <a:effectLst>
                  <a:outerShdw blurRad="38100" dist="38100" dir="2700000" algn="tl">
                    <a:srgbClr val="000000">
                      <a:alpha val="43137"/>
                    </a:srgbClr>
                  </a:outerShdw>
                </a:effectLst>
              </a:rPr>
              <a:t>. Para estas, la contratación consecutiva no modifica la modalidad de contratación, que seguirá siendo temporaria. </a:t>
            </a:r>
          </a:p>
          <a:p>
            <a:pPr marL="0" indent="0" eaLnBrk="1" hangingPunct="1">
              <a:lnSpc>
                <a:spcPct val="80000"/>
              </a:lnSpc>
              <a:buFont typeface="Wingdings" pitchFamily="2" charset="2"/>
              <a:buNone/>
              <a:defRPr/>
            </a:pPr>
            <a:endParaRPr lang="es-MX"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0756406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a:buNone/>
              <a:defRPr/>
            </a:pPr>
            <a:r>
              <a:rPr lang="es-AR" sz="2000" b="1" dirty="0">
                <a:solidFill>
                  <a:srgbClr val="FFFF00"/>
                </a:solidFill>
                <a:effectLst>
                  <a:outerShdw blurRad="38100" dist="38100" dir="2700000" algn="tl">
                    <a:srgbClr val="000000">
                      <a:alpha val="43137"/>
                    </a:srgbClr>
                  </a:outerShdw>
                </a:effectLst>
              </a:rPr>
              <a:t>TRABAJADOR PERMANENTE DISCONTINUO</a:t>
            </a:r>
          </a:p>
          <a:p>
            <a:pPr marL="0" indent="0">
              <a:buNone/>
              <a:defRPr/>
            </a:pPr>
            <a:r>
              <a:rPr lang="es-AR" sz="1600" b="1" dirty="0">
                <a:solidFill>
                  <a:srgbClr val="00FFFF"/>
                </a:solidFill>
                <a:effectLst>
                  <a:outerShdw blurRad="38100" dist="38100" dir="2700000" algn="tl">
                    <a:srgbClr val="000000">
                      <a:alpha val="43137"/>
                    </a:srgbClr>
                  </a:outerShdw>
                </a:effectLst>
              </a:rPr>
              <a:t>Art. 18</a:t>
            </a:r>
            <a:endParaRPr lang="es-AR" sz="16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AR" sz="16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s-AR" sz="1800" b="1" dirty="0" smtClean="0">
                <a:solidFill>
                  <a:srgbClr val="00FF99"/>
                </a:solidFill>
                <a:effectLst>
                  <a:outerShdw blurRad="38100" dist="38100" dir="2700000" algn="tl">
                    <a:srgbClr val="000000">
                      <a:alpha val="43137"/>
                    </a:srgbClr>
                  </a:outerShdw>
                </a:effectLst>
              </a:rPr>
              <a:t>DUDAS SOBRE LA CONSECUTIVIDAD DE LA CONTRATACIÓN</a:t>
            </a:r>
          </a:p>
          <a:p>
            <a:pPr marL="0" indent="0" eaLnBrk="1" hangingPunct="1">
              <a:buFont typeface="Wingdings" pitchFamily="2" charset="2"/>
              <a:buNone/>
              <a:defRPr/>
            </a:pPr>
            <a:endParaRPr lang="es-AR" sz="1800" b="1" dirty="0" smtClean="0">
              <a:solidFill>
                <a:srgbClr val="00FF99"/>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MX" sz="1800" b="1" dirty="0" smtClean="0">
                <a:solidFill>
                  <a:srgbClr val="FFFF19"/>
                </a:solidFill>
                <a:effectLst>
                  <a:outerShdw blurRad="38100" dist="38100" dir="2700000" algn="tl">
                    <a:srgbClr val="000000">
                      <a:alpha val="43137"/>
                    </a:srgbClr>
                  </a:outerShdw>
                </a:effectLst>
              </a:rPr>
              <a:t>- </a:t>
            </a:r>
            <a:r>
              <a:rPr lang="es-MX" sz="1800" b="1" dirty="0" err="1" smtClean="0">
                <a:solidFill>
                  <a:srgbClr val="FFFF19"/>
                </a:solidFill>
                <a:effectLst>
                  <a:outerShdw blurRad="38100" dist="38100" dir="2700000" algn="tl">
                    <a:srgbClr val="000000">
                      <a:alpha val="43137"/>
                    </a:srgbClr>
                  </a:outerShdw>
                </a:effectLst>
              </a:rPr>
              <a:t>Consecutividad</a:t>
            </a:r>
            <a:r>
              <a:rPr lang="es-MX" sz="1800" b="1" dirty="0" smtClean="0">
                <a:solidFill>
                  <a:srgbClr val="FFFF19"/>
                </a:solidFill>
                <a:effectLst>
                  <a:outerShdw blurRad="38100" dist="38100" dir="2700000" algn="tl">
                    <a:srgbClr val="000000">
                      <a:alpha val="43137"/>
                    </a:srgbClr>
                  </a:outerShdw>
                </a:effectLst>
              </a:rPr>
              <a:t> para la realización de tareas sin importar que sean distintas?</a:t>
            </a:r>
            <a:endParaRPr lang="es-AR" sz="1800" b="1" dirty="0">
              <a:solidFill>
                <a:srgbClr val="FFFF19"/>
              </a:solidFill>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r>
              <a:rPr lang="es-MX" sz="1800" dirty="0" smtClean="0">
                <a:effectLst>
                  <a:outerShdw blurRad="38100" dist="38100" dir="2700000" algn="tl">
                    <a:srgbClr val="000000">
                      <a:alpha val="43137"/>
                    </a:srgbClr>
                  </a:outerShdw>
                </a:effectLst>
              </a:rPr>
              <a:t>  </a:t>
            </a:r>
          </a:p>
          <a:p>
            <a:pPr marL="0" indent="0" eaLnBrk="1" hangingPunct="1">
              <a:lnSpc>
                <a:spcPct val="80000"/>
              </a:lnSpc>
              <a:buFont typeface="Wingdings" pitchFamily="2" charset="2"/>
              <a:buNone/>
              <a:defRPr/>
            </a:pPr>
            <a:r>
              <a:rPr lang="es-MX" sz="1800" dirty="0" smtClean="0">
                <a:effectLst>
                  <a:outerShdw blurRad="38100" dist="38100" dir="2700000" algn="tl">
                    <a:srgbClr val="000000">
                      <a:alpha val="43137"/>
                    </a:srgbClr>
                  </a:outerShdw>
                </a:effectLst>
              </a:rPr>
              <a:t>  Ejemplo: Siembra, pulverización y cosecha de un ciclo agrícola determinado</a:t>
            </a:r>
          </a:p>
          <a:p>
            <a:pPr marL="0" indent="0" eaLnBrk="1" hangingPunct="1">
              <a:lnSpc>
                <a:spcPct val="80000"/>
              </a:lnSpc>
              <a:buFont typeface="Wingdings" pitchFamily="2" charset="2"/>
              <a:buNone/>
              <a:defRPr/>
            </a:pPr>
            <a:endParaRPr lang="es-MX" sz="1800" dirty="0">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r>
              <a:rPr lang="es-MX" sz="1800" b="1" dirty="0" smtClean="0">
                <a:solidFill>
                  <a:srgbClr val="FFFF19"/>
                </a:solidFill>
                <a:effectLst>
                  <a:outerShdw blurRad="38100" dist="38100" dir="2700000" algn="tl">
                    <a:srgbClr val="000000">
                      <a:alpha val="43137"/>
                    </a:srgbClr>
                  </a:outerShdw>
                </a:effectLst>
              </a:rPr>
              <a:t>- </a:t>
            </a:r>
            <a:r>
              <a:rPr lang="es-MX" sz="1800" b="1" dirty="0" err="1" smtClean="0">
                <a:solidFill>
                  <a:srgbClr val="FFFF19"/>
                </a:solidFill>
                <a:effectLst>
                  <a:outerShdw blurRad="38100" dist="38100" dir="2700000" algn="tl">
                    <a:srgbClr val="000000">
                      <a:alpha val="43137"/>
                    </a:srgbClr>
                  </a:outerShdw>
                </a:effectLst>
              </a:rPr>
              <a:t>Consecutividad</a:t>
            </a:r>
            <a:r>
              <a:rPr lang="es-MX" sz="1800" b="1" dirty="0" smtClean="0">
                <a:solidFill>
                  <a:srgbClr val="FFFF19"/>
                </a:solidFill>
                <a:effectLst>
                  <a:outerShdw blurRad="38100" dist="38100" dir="2700000" algn="tl">
                    <a:srgbClr val="000000">
                      <a:alpha val="43137"/>
                    </a:srgbClr>
                  </a:outerShdw>
                </a:effectLst>
              </a:rPr>
              <a:t> en la realización de la tarea propiamente dicha</a:t>
            </a:r>
          </a:p>
          <a:p>
            <a:pPr marL="0" indent="0" eaLnBrk="1" hangingPunct="1">
              <a:lnSpc>
                <a:spcPct val="80000"/>
              </a:lnSpc>
              <a:buFont typeface="Wingdings" pitchFamily="2" charset="2"/>
              <a:buNone/>
              <a:defRPr/>
            </a:pPr>
            <a:r>
              <a:rPr lang="es-MX" sz="1800" dirty="0" smtClean="0">
                <a:effectLst>
                  <a:outerShdw blurRad="38100" dist="38100" dir="2700000" algn="tl">
                    <a:srgbClr val="000000">
                      <a:alpha val="43137"/>
                    </a:srgbClr>
                  </a:outerShdw>
                </a:effectLst>
              </a:rPr>
              <a:t>  </a:t>
            </a:r>
          </a:p>
          <a:p>
            <a:pPr marL="0" indent="0" eaLnBrk="1" hangingPunct="1">
              <a:lnSpc>
                <a:spcPct val="80000"/>
              </a:lnSpc>
              <a:buFont typeface="Wingdings" pitchFamily="2" charset="2"/>
              <a:buNone/>
              <a:defRPr/>
            </a:pP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Ejemplo:  Siembra en distintos ciclos agrícolas</a:t>
            </a:r>
          </a:p>
          <a:p>
            <a:pPr marL="0" indent="0" eaLnBrk="1" hangingPunct="1">
              <a:lnSpc>
                <a:spcPct val="80000"/>
              </a:lnSpc>
              <a:buFont typeface="Wingdings" pitchFamily="2" charset="2"/>
              <a:buNone/>
              <a:defRPr/>
            </a:pPr>
            <a:endParaRPr lang="es-MX" sz="1800" dirty="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8594958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normAutofit fontScale="90000"/>
          </a:bodyPr>
          <a:lstStyle/>
          <a:p>
            <a:pPr algn="r">
              <a:defRPr/>
            </a:pPr>
            <a:r>
              <a:rPr lang="en-US" sz="2000" dirty="0">
                <a:solidFill>
                  <a:srgbClr val="FFFF00"/>
                </a:solidFill>
                <a:effectLst>
                  <a:outerShdw blurRad="38100" dist="38100" dir="2700000" algn="tl">
                    <a:srgbClr val="000000">
                      <a:alpha val="43137"/>
                    </a:srgbClr>
                  </a:outerShdw>
                </a:effectLst>
              </a:rPr>
              <a:t>COSTO LABORAL EN CONTEXTO DE CRISIS </a:t>
            </a:r>
            <a:br>
              <a:rPr lang="en-US" sz="2000" dirty="0">
                <a:solidFill>
                  <a:srgbClr val="FFFF00"/>
                </a:solidFill>
                <a:effectLst>
                  <a:outerShdw blurRad="38100" dist="38100" dir="2700000" algn="tl">
                    <a:srgbClr val="000000">
                      <a:alpha val="43137"/>
                    </a:srgbClr>
                  </a:outerShdw>
                </a:effectLst>
              </a:rPr>
            </a:br>
            <a:r>
              <a:rPr lang="en-US" sz="2000" dirty="0">
                <a:solidFill>
                  <a:srgbClr val="FFCC00"/>
                </a:solidFill>
                <a:effectLst>
                  <a:outerShdw blurRad="38100" dist="38100" dir="2700000" algn="tl">
                    <a:srgbClr val="000000">
                      <a:alpha val="43137"/>
                    </a:srgbClr>
                  </a:outerShdw>
                </a:effectLst>
              </a:rPr>
              <a:t> </a:t>
            </a:r>
            <a:r>
              <a:rPr lang="en-US" sz="2000" dirty="0">
                <a:solidFill>
                  <a:srgbClr val="00FFFF"/>
                </a:solidFill>
                <a:effectLst>
                  <a:outerShdw blurRad="38100" dist="38100" dir="2700000" algn="tl">
                    <a:srgbClr val="000000">
                      <a:alpha val="43137"/>
                    </a:srgbClr>
                  </a:outerShdw>
                </a:effectLst>
              </a:rPr>
              <a:t>CONTRATACIÓN Y DESVINCULACIÓN</a:t>
            </a:r>
            <a:endParaRPr lang="es-MX" sz="2000" b="1" dirty="0" smtClean="0">
              <a:solidFill>
                <a:srgbClr val="FFFF01"/>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457200" indent="-457200">
              <a:lnSpc>
                <a:spcPct val="80000"/>
              </a:lnSpc>
              <a:buNone/>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LEY 26727</a:t>
            </a:r>
            <a:endParaRPr lang="es-AR" sz="1800" b="1" dirty="0">
              <a:solidFill>
                <a:srgbClr val="00FFFF"/>
              </a:solidFill>
              <a:effectLst>
                <a:outerShdw blurRad="38100" dist="38100" dir="2700000" algn="tl">
                  <a:srgbClr val="000000">
                    <a:alpha val="43137"/>
                  </a:srgbClr>
                </a:outerShdw>
              </a:effectLst>
            </a:endParaRPr>
          </a:p>
          <a:p>
            <a:pPr marL="0" indent="0">
              <a:buNone/>
              <a:defRPr/>
            </a:pPr>
            <a:r>
              <a:rPr lang="es-AR" sz="2000" b="1" dirty="0">
                <a:solidFill>
                  <a:srgbClr val="FFFF00"/>
                </a:solidFill>
                <a:effectLst>
                  <a:outerShdw blurRad="38100" dist="38100" dir="2700000" algn="tl">
                    <a:srgbClr val="000000">
                      <a:alpha val="43137"/>
                    </a:srgbClr>
                  </a:outerShdw>
                </a:effectLst>
              </a:rPr>
              <a:t>TRABAJADOR PERMANENTE DISCONTINUO</a:t>
            </a:r>
          </a:p>
          <a:p>
            <a:pPr marL="0" indent="0">
              <a:buNone/>
              <a:defRPr/>
            </a:pPr>
            <a:r>
              <a:rPr lang="es-AR" sz="1600" b="1" dirty="0">
                <a:solidFill>
                  <a:srgbClr val="00FFFF"/>
                </a:solidFill>
                <a:effectLst>
                  <a:outerShdw blurRad="38100" dist="38100" dir="2700000" algn="tl">
                    <a:srgbClr val="000000">
                      <a:alpha val="43137"/>
                    </a:srgbClr>
                  </a:outerShdw>
                </a:effectLst>
              </a:rPr>
              <a:t>Art. </a:t>
            </a:r>
            <a:r>
              <a:rPr lang="es-AR" sz="1600" b="1" dirty="0" smtClean="0">
                <a:solidFill>
                  <a:srgbClr val="00FFFF"/>
                </a:solidFill>
                <a:effectLst>
                  <a:outerShdw blurRad="38100" dist="38100" dir="2700000" algn="tl">
                    <a:srgbClr val="000000">
                      <a:alpha val="43137"/>
                    </a:srgbClr>
                  </a:outerShdw>
                </a:effectLst>
              </a:rPr>
              <a:t>18</a:t>
            </a:r>
          </a:p>
          <a:p>
            <a:pPr marL="0" indent="0">
              <a:buNone/>
              <a:defRPr/>
            </a:pPr>
            <a:endParaRPr lang="es-AR" sz="1600" dirty="0" smtClean="0">
              <a:effectLst>
                <a:outerShdw blurRad="38100" dist="38100" dir="2700000" algn="tl">
                  <a:srgbClr val="000000">
                    <a:alpha val="43137"/>
                  </a:srgbClr>
                </a:outerShdw>
              </a:effectLst>
            </a:endParaRPr>
          </a:p>
          <a:p>
            <a:pPr marL="0" indent="0">
              <a:buNone/>
              <a:defRPr/>
            </a:pPr>
            <a:r>
              <a:rPr lang="es-AR" sz="1800" b="1" dirty="0" smtClean="0">
                <a:solidFill>
                  <a:srgbClr val="00FF99"/>
                </a:solidFill>
                <a:effectLst>
                  <a:outerShdw blurRad="38100" dist="38100" dir="2700000" algn="tl">
                    <a:srgbClr val="000000">
                      <a:alpha val="43137"/>
                    </a:srgbClr>
                  </a:outerShdw>
                </a:effectLst>
              </a:rPr>
              <a:t>DUDAS </a:t>
            </a:r>
            <a:r>
              <a:rPr lang="es-AR" sz="1800" b="1" dirty="0">
                <a:solidFill>
                  <a:srgbClr val="00FF99"/>
                </a:solidFill>
                <a:effectLst>
                  <a:outerShdw blurRad="38100" dist="38100" dir="2700000" algn="tl">
                    <a:srgbClr val="000000">
                      <a:alpha val="43137"/>
                    </a:srgbClr>
                  </a:outerShdw>
                </a:effectLst>
              </a:rPr>
              <a:t>SOBRE LA CONSECUTIVIDAD DE LA CONTRATACIÓN</a:t>
            </a:r>
          </a:p>
          <a:p>
            <a:pPr marL="0" indent="0" eaLnBrk="1" hangingPunct="1">
              <a:lnSpc>
                <a:spcPct val="80000"/>
              </a:lnSpc>
              <a:buFont typeface="Wingdings" pitchFamily="2" charset="2"/>
              <a:buNone/>
              <a:defRPr/>
            </a:pPr>
            <a:endParaRPr lang="es-MX" sz="1800" b="1" dirty="0" smtClean="0">
              <a:solidFill>
                <a:srgbClr val="00FFFF"/>
              </a:solidFill>
              <a:effectLst>
                <a:outerShdw blurRad="38100" dist="38100" dir="2700000" algn="tl">
                  <a:srgbClr val="000000">
                    <a:alpha val="43137"/>
                  </a:srgbClr>
                </a:outerShdw>
              </a:effectLst>
            </a:endParaRPr>
          </a:p>
          <a:p>
            <a:pPr marL="0" indent="0" eaLnBrk="1" hangingPunct="1">
              <a:lnSpc>
                <a:spcPct val="80000"/>
              </a:lnSpc>
              <a:buFont typeface="Wingdings" pitchFamily="2" charset="2"/>
              <a:buNone/>
              <a:defRPr/>
            </a:pPr>
            <a:r>
              <a:rPr lang="es-MX" sz="1800" b="1" dirty="0" smtClean="0">
                <a:solidFill>
                  <a:srgbClr val="00FFFF"/>
                </a:solidFill>
                <a:effectLst>
                  <a:outerShdw blurRad="38100" dist="38100" dir="2700000" algn="tl">
                    <a:srgbClr val="000000">
                      <a:alpha val="43137"/>
                    </a:srgbClr>
                  </a:outerShdw>
                </a:effectLst>
              </a:rPr>
              <a:t>- Se aplican las reglas del Contrato de Temporada de la LCT?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3780929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609600"/>
            <a:ext cx="7772400" cy="609600"/>
          </a:xfrm>
        </p:spPr>
        <p:txBody>
          <a:bodyPr>
            <a:noAutofit/>
          </a:bodyPr>
          <a:lstStyle/>
          <a:p>
            <a:pPr>
              <a:defRPr/>
            </a:pPr>
            <a:r>
              <a:rPr lang="en-US" sz="2400" dirty="0">
                <a:solidFill>
                  <a:srgbClr val="FFFF00"/>
                </a:solidFill>
                <a:effectLst>
                  <a:outerShdw blurRad="38100" dist="38100" dir="2700000" algn="tl">
                    <a:srgbClr val="000000">
                      <a:alpha val="43137"/>
                    </a:srgbClr>
                  </a:outerShdw>
                </a:effectLst>
              </a:rPr>
              <a:t>COSTO LABORAL EN CONTEXTO DE CRISIS </a:t>
            </a:r>
            <a:br>
              <a:rPr lang="en-US" sz="2400" dirty="0">
                <a:solidFill>
                  <a:srgbClr val="FFFF00"/>
                </a:solidFill>
                <a:effectLst>
                  <a:outerShdw blurRad="38100" dist="38100" dir="2700000" algn="tl">
                    <a:srgbClr val="000000">
                      <a:alpha val="43137"/>
                    </a:srgbClr>
                  </a:outerShdw>
                </a:effectLst>
              </a:rPr>
            </a:br>
            <a:r>
              <a:rPr lang="en-US" sz="2400" dirty="0">
                <a:solidFill>
                  <a:srgbClr val="FFCC00"/>
                </a:solidFill>
                <a:effectLst>
                  <a:outerShdw blurRad="38100" dist="38100" dir="2700000" algn="tl">
                    <a:srgbClr val="000000">
                      <a:alpha val="43137"/>
                    </a:srgbClr>
                  </a:outerShdw>
                </a:effectLst>
              </a:rPr>
              <a:t> </a:t>
            </a:r>
            <a:r>
              <a:rPr lang="en-US" sz="2400" dirty="0">
                <a:solidFill>
                  <a:srgbClr val="00FFFF"/>
                </a:solidFill>
                <a:effectLst>
                  <a:outerShdw blurRad="38100" dist="38100" dir="2700000" algn="tl">
                    <a:srgbClr val="000000">
                      <a:alpha val="43137"/>
                    </a:srgbClr>
                  </a:outerShdw>
                </a:effectLst>
              </a:rPr>
              <a:t>CONTRATACIÓN Y DESVINCULACIÓN</a:t>
            </a:r>
            <a:endParaRPr lang="en-US" sz="2400" dirty="0" smtClean="0">
              <a:solidFill>
                <a:srgbClr val="FFFF00"/>
              </a:solidFill>
              <a:effectLst/>
              <a:latin typeface="+mn-lt"/>
              <a:ea typeface="Verdana" pitchFamily="34" charset="0"/>
              <a:cs typeface="Verdana" pitchFamily="34" charset="0"/>
            </a:endParaRPr>
          </a:p>
        </p:txBody>
      </p:sp>
      <p:sp>
        <p:nvSpPr>
          <p:cNvPr id="405507" name="Rectangle 3"/>
          <p:cNvSpPr>
            <a:spLocks noGrp="1" noChangeArrowheads="1"/>
          </p:cNvSpPr>
          <p:nvPr>
            <p:ph type="subTitle" idx="1"/>
          </p:nvPr>
        </p:nvSpPr>
        <p:spPr>
          <a:xfrm>
            <a:off x="685800" y="1371600"/>
            <a:ext cx="8077200" cy="4800600"/>
          </a:xfrm>
        </p:spPr>
        <p:txBody>
          <a:bodyPr>
            <a:normAutofit/>
          </a:bodyPr>
          <a:lstStyle/>
          <a:p>
            <a:pPr marL="609600" indent="-609600" algn="l" eaLnBrk="1" hangingPunct="1">
              <a:buFontTx/>
              <a:buNone/>
              <a:defRPr/>
            </a:pPr>
            <a:r>
              <a:rPr lang="es-AR" sz="2000" b="1" dirty="0" smtClean="0">
                <a:solidFill>
                  <a:srgbClr val="00FFCC"/>
                </a:solidFill>
                <a:effectLst>
                  <a:outerShdw blurRad="38100" dist="38100" dir="2700000" algn="tl">
                    <a:srgbClr val="000000">
                      <a:alpha val="43137"/>
                    </a:srgbClr>
                  </a:outerShdw>
                </a:effectLst>
                <a:ea typeface="Verdana" pitchFamily="34" charset="0"/>
                <a:cs typeface="Arial" pitchFamily="34" charset="0"/>
              </a:rPr>
              <a:t>REGLAMENTACIÓN LEY 26727 – Decreto 301/2013</a:t>
            </a:r>
          </a:p>
          <a:p>
            <a:pPr algn="l"/>
            <a:r>
              <a:rPr lang="es-AR" sz="1800" b="1" dirty="0">
                <a:solidFill>
                  <a:srgbClr val="FFC000"/>
                </a:solidFill>
                <a:effectLst>
                  <a:outerShdw blurRad="38100" dist="38100" dir="2700000" algn="tl">
                    <a:srgbClr val="000000">
                      <a:alpha val="43137"/>
                    </a:srgbClr>
                  </a:outerShdw>
                </a:effectLst>
              </a:rPr>
              <a:t>Reglamentación del art. 18</a:t>
            </a:r>
            <a:endParaRPr lang="es-AR" sz="1800" b="1" dirty="0" smtClean="0">
              <a:solidFill>
                <a:srgbClr val="FFC000"/>
              </a:solidFill>
              <a:effectLst>
                <a:outerShdw blurRad="38100" dist="38100" dir="2700000" algn="tl">
                  <a:srgbClr val="000000">
                    <a:alpha val="43137"/>
                  </a:srgbClr>
                </a:outerShdw>
              </a:effectLst>
            </a:endParaRPr>
          </a:p>
          <a:p>
            <a:pPr algn="l"/>
            <a:endParaRPr lang="es-AR" sz="1600" dirty="0" smtClean="0">
              <a:effectLst>
                <a:outerShdw blurRad="38100" dist="38100" dir="2700000" algn="tl">
                  <a:srgbClr val="000000">
                    <a:alpha val="43137"/>
                  </a:srgbClr>
                </a:outerShdw>
              </a:effectLst>
            </a:endParaRPr>
          </a:p>
          <a:p>
            <a:pPr algn="l"/>
            <a:r>
              <a:rPr lang="es-AR" sz="1800" b="1" dirty="0" smtClean="0">
                <a:solidFill>
                  <a:schemeClr val="bg2">
                    <a:lumMod val="60000"/>
                    <a:lumOff val="40000"/>
                  </a:schemeClr>
                </a:solidFill>
                <a:effectLst>
                  <a:outerShdw blurRad="38100" dist="38100" dir="2700000" algn="tl">
                    <a:srgbClr val="000000">
                      <a:alpha val="43137"/>
                    </a:srgbClr>
                  </a:outerShdw>
                </a:effectLst>
              </a:rPr>
              <a:t>Art. 6 -</a:t>
            </a:r>
            <a:r>
              <a:rPr lang="es-AR" sz="1800" dirty="0" smtClean="0">
                <a:effectLst>
                  <a:outerShdw blurRad="38100" dist="38100" dir="2700000" algn="tl">
                    <a:srgbClr val="000000">
                      <a:alpha val="43137"/>
                    </a:srgbClr>
                  </a:outerShdw>
                </a:effectLst>
              </a:rPr>
              <a:t> En cada ciclo o temporada, la convocatoria del empleador así como la aceptación del trabajador para reanudar la relación laboral </a:t>
            </a:r>
            <a:r>
              <a:rPr lang="es-AR" sz="1800" u="sng" dirty="0" smtClean="0">
                <a:solidFill>
                  <a:srgbClr val="FFFF00"/>
                </a:solidFill>
                <a:effectLst>
                  <a:outerShdw blurRad="38100" dist="38100" dir="2700000" algn="tl">
                    <a:srgbClr val="000000">
                      <a:alpha val="43137"/>
                    </a:srgbClr>
                  </a:outerShdw>
                </a:effectLst>
              </a:rPr>
              <a:t>deberán hacerse con anticipación suficiente, en tiempo oportuno y útil</a:t>
            </a:r>
            <a:r>
              <a:rPr lang="es-AR" sz="1800" dirty="0" smtClean="0">
                <a:effectLst>
                  <a:outerShdw blurRad="38100" dist="38100" dir="2700000" algn="tl">
                    <a:srgbClr val="000000">
                      <a:alpha val="43137"/>
                    </a:srgbClr>
                  </a:outerShdw>
                </a:effectLst>
              </a:rPr>
              <a:t>.</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La convocatoria podrá materializarse por </a:t>
            </a:r>
            <a:r>
              <a:rPr lang="es-AR" sz="1800" u="sng" dirty="0" smtClean="0">
                <a:solidFill>
                  <a:srgbClr val="00FF99"/>
                </a:solidFill>
                <a:effectLst>
                  <a:outerShdw blurRad="38100" dist="38100" dir="2700000" algn="tl">
                    <a:srgbClr val="000000">
                      <a:alpha val="43137"/>
                    </a:srgbClr>
                  </a:outerShdw>
                </a:effectLst>
              </a:rPr>
              <a:t>medios idóneos de comunicación</a:t>
            </a:r>
            <a:r>
              <a:rPr lang="es-AR" sz="1800" dirty="0" smtClean="0">
                <a:effectLst>
                  <a:outerShdw blurRad="38100" dist="38100" dir="2700000" algn="tl">
                    <a:srgbClr val="000000">
                      <a:alpha val="43137"/>
                    </a:srgbClr>
                  </a:outerShdw>
                </a:effectLst>
              </a:rPr>
              <a:t>.</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El Ministerio de Trabajo, Empleo y Seguridad Social fijará los medios, la forma y los contenidos básicos de la convocatoria, el modo de manifestar la aceptación y las implicancias de tales actos, teniendo en cuenta las características de las distintas actividades.</a:t>
            </a:r>
          </a:p>
          <a:p>
            <a:pPr algn="l"/>
            <a:endParaRPr lang="es-AR" sz="1600" dirty="0"/>
          </a:p>
        </p:txBody>
      </p:sp>
      <p:pic>
        <p:nvPicPr>
          <p:cNvPr id="5" name="4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7"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61436969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609600"/>
            <a:ext cx="7772400" cy="609600"/>
          </a:xfrm>
        </p:spPr>
        <p:txBody>
          <a:bodyPr>
            <a:noAutofit/>
          </a:bodyPr>
          <a:lstStyle/>
          <a:p>
            <a:pPr>
              <a:defRPr/>
            </a:pPr>
            <a:r>
              <a:rPr lang="en-US" sz="2800" dirty="0">
                <a:solidFill>
                  <a:srgbClr val="FFFF00"/>
                </a:solidFill>
                <a:effectLst>
                  <a:outerShdw blurRad="38100" dist="38100" dir="2700000" algn="tl">
                    <a:srgbClr val="000000">
                      <a:alpha val="43137"/>
                    </a:srgbClr>
                  </a:outerShdw>
                </a:effectLst>
              </a:rPr>
              <a:t>COSTO LABORAL EN CONTEXTO DE CRISIS </a:t>
            </a:r>
            <a:br>
              <a:rPr lang="en-US" sz="2800" dirty="0">
                <a:solidFill>
                  <a:srgbClr val="FFFF00"/>
                </a:solidFill>
                <a:effectLst>
                  <a:outerShdw blurRad="38100" dist="38100" dir="2700000" algn="tl">
                    <a:srgbClr val="000000">
                      <a:alpha val="43137"/>
                    </a:srgbClr>
                  </a:outerShdw>
                </a:effectLst>
              </a:rPr>
            </a:br>
            <a:r>
              <a:rPr lang="en-US" sz="2800" dirty="0">
                <a:solidFill>
                  <a:srgbClr val="FFCC00"/>
                </a:solidFill>
                <a:effectLst>
                  <a:outerShdw blurRad="38100" dist="38100" dir="2700000" algn="tl">
                    <a:srgbClr val="000000">
                      <a:alpha val="43137"/>
                    </a:srgbClr>
                  </a:outerShdw>
                </a:effectLst>
              </a:rPr>
              <a:t> </a:t>
            </a:r>
            <a:r>
              <a:rPr lang="en-US" sz="2800" dirty="0">
                <a:solidFill>
                  <a:srgbClr val="00FFFF"/>
                </a:solidFill>
                <a:effectLst>
                  <a:outerShdw blurRad="38100" dist="38100" dir="2700000" algn="tl">
                    <a:srgbClr val="000000">
                      <a:alpha val="43137"/>
                    </a:srgbClr>
                  </a:outerShdw>
                </a:effectLst>
              </a:rPr>
              <a:t>CONTRATACIÓN Y DESVINCULACIÓN</a:t>
            </a:r>
            <a:endParaRPr lang="en-US" sz="2800" dirty="0" smtClean="0">
              <a:solidFill>
                <a:srgbClr val="FFFF00"/>
              </a:solidFill>
              <a:effectLst/>
              <a:latin typeface="+mn-lt"/>
              <a:ea typeface="Verdana" pitchFamily="34" charset="0"/>
              <a:cs typeface="Verdana" pitchFamily="34" charset="0"/>
            </a:endParaRPr>
          </a:p>
        </p:txBody>
      </p:sp>
      <p:sp>
        <p:nvSpPr>
          <p:cNvPr id="405507" name="Rectangle 3"/>
          <p:cNvSpPr>
            <a:spLocks noGrp="1" noChangeArrowheads="1"/>
          </p:cNvSpPr>
          <p:nvPr>
            <p:ph type="subTitle" idx="1"/>
          </p:nvPr>
        </p:nvSpPr>
        <p:spPr>
          <a:xfrm>
            <a:off x="685800" y="1371600"/>
            <a:ext cx="8077200" cy="4800600"/>
          </a:xfrm>
        </p:spPr>
        <p:txBody>
          <a:bodyPr>
            <a:normAutofit/>
          </a:bodyPr>
          <a:lstStyle/>
          <a:p>
            <a:pPr marL="609600" indent="-609600" algn="l" eaLnBrk="1" hangingPunct="1">
              <a:buFontTx/>
              <a:buNone/>
              <a:defRPr/>
            </a:pPr>
            <a:r>
              <a:rPr lang="es-AR" sz="2000" b="1" dirty="0" smtClean="0">
                <a:solidFill>
                  <a:srgbClr val="00FFCC"/>
                </a:solidFill>
                <a:effectLst>
                  <a:outerShdw blurRad="38100" dist="38100" dir="2700000" algn="tl">
                    <a:srgbClr val="000000">
                      <a:alpha val="43137"/>
                    </a:srgbClr>
                  </a:outerShdw>
                </a:effectLst>
                <a:ea typeface="Verdana" pitchFamily="34" charset="0"/>
                <a:cs typeface="Arial" pitchFamily="34" charset="0"/>
              </a:rPr>
              <a:t>REGLAMENTACIÓN LEY 26727 – Decreto 301/2013</a:t>
            </a:r>
          </a:p>
          <a:p>
            <a:pPr algn="l"/>
            <a:r>
              <a:rPr lang="es-AR" sz="1800" b="1" dirty="0" smtClean="0">
                <a:solidFill>
                  <a:srgbClr val="FFFF00"/>
                </a:solidFill>
                <a:effectLst>
                  <a:outerShdw blurRad="38100" dist="38100" dir="2700000" algn="tl">
                    <a:srgbClr val="000000">
                      <a:alpha val="43137"/>
                    </a:srgbClr>
                  </a:outerShdw>
                </a:effectLst>
              </a:rPr>
              <a:t>CONTRATO PERMANENTE DISCONTINUO</a:t>
            </a:r>
          </a:p>
          <a:p>
            <a:pPr algn="l"/>
            <a:r>
              <a:rPr lang="es-AR" sz="1800" b="1" dirty="0">
                <a:solidFill>
                  <a:srgbClr val="FF9900"/>
                </a:solidFill>
                <a:effectLst>
                  <a:outerShdw blurRad="38100" dist="38100" dir="2700000" algn="tl">
                    <a:srgbClr val="000000">
                      <a:alpha val="43137"/>
                    </a:srgbClr>
                  </a:outerShdw>
                </a:effectLst>
              </a:rPr>
              <a:t>Reglamentación del art. </a:t>
            </a:r>
            <a:r>
              <a:rPr lang="es-AR" sz="1800" b="1" dirty="0" smtClean="0">
                <a:solidFill>
                  <a:srgbClr val="FF9900"/>
                </a:solidFill>
                <a:effectLst>
                  <a:outerShdw blurRad="38100" dist="38100" dir="2700000" algn="tl">
                    <a:srgbClr val="000000">
                      <a:alpha val="43137"/>
                    </a:srgbClr>
                  </a:outerShdw>
                </a:effectLst>
              </a:rPr>
              <a:t>18</a:t>
            </a:r>
          </a:p>
          <a:p>
            <a:pPr algn="l"/>
            <a:endParaRPr lang="es-AR" sz="1800" b="1" dirty="0" smtClean="0">
              <a:solidFill>
                <a:srgbClr val="FF9900"/>
              </a:solidFill>
              <a:effectLst>
                <a:outerShdw blurRad="38100" dist="38100" dir="2700000" algn="tl">
                  <a:srgbClr val="000000">
                    <a:alpha val="43137"/>
                  </a:srgbClr>
                </a:outerShdw>
              </a:effectLst>
            </a:endParaRPr>
          </a:p>
          <a:p>
            <a:pPr algn="l"/>
            <a:r>
              <a:rPr lang="es-AR" sz="1800" b="1" i="1" dirty="0" smtClean="0">
                <a:solidFill>
                  <a:srgbClr val="00FF99"/>
                </a:solidFill>
                <a:effectLst>
                  <a:outerShdw blurRad="38100" dist="38100" dir="2700000" algn="tl">
                    <a:srgbClr val="000000">
                      <a:alpha val="43137"/>
                    </a:srgbClr>
                  </a:outerShdw>
                </a:effectLst>
              </a:rPr>
              <a:t>Facultades del empleador</a:t>
            </a:r>
          </a:p>
          <a:p>
            <a:pPr algn="l"/>
            <a:r>
              <a:rPr lang="es-AR" sz="1800" b="1" dirty="0" smtClean="0">
                <a:solidFill>
                  <a:schemeClr val="bg2">
                    <a:lumMod val="60000"/>
                    <a:lumOff val="40000"/>
                  </a:schemeClr>
                </a:solidFill>
                <a:effectLst>
                  <a:outerShdw blurRad="38100" dist="38100" dir="2700000" algn="tl">
                    <a:srgbClr val="000000">
                      <a:alpha val="43137"/>
                    </a:srgbClr>
                  </a:outerShdw>
                </a:effectLst>
              </a:rPr>
              <a:t>Art. 7 - </a:t>
            </a:r>
            <a:r>
              <a:rPr lang="es-AR" sz="1800" dirty="0" smtClean="0">
                <a:effectLst>
                  <a:outerShdw blurRad="38100" dist="38100" dir="2700000" algn="tl">
                    <a:srgbClr val="000000">
                      <a:alpha val="43137"/>
                    </a:srgbClr>
                  </a:outerShdw>
                </a:effectLst>
              </a:rPr>
              <a:t>Serán facultades del empleador disponer </a:t>
            </a:r>
            <a:r>
              <a:rPr lang="es-AR" sz="1800" dirty="0" smtClean="0">
                <a:solidFill>
                  <a:srgbClr val="FFFF00"/>
                </a:solidFill>
                <a:effectLst>
                  <a:outerShdw blurRad="38100" dist="38100" dir="2700000" algn="tl">
                    <a:srgbClr val="000000">
                      <a:alpha val="43137"/>
                    </a:srgbClr>
                  </a:outerShdw>
                </a:effectLst>
              </a:rPr>
              <a:t>el reinicio y la suspensión de los deberes de prestación de los contratos de trabajo en cada ciclo o temporada en un orden determinado</a:t>
            </a:r>
            <a:r>
              <a:rPr lang="es-AR" sz="1800" dirty="0" smtClean="0">
                <a:effectLst>
                  <a:outerShdw blurRad="38100" dist="38100" dir="2700000" algn="tl">
                    <a:srgbClr val="000000">
                      <a:alpha val="43137"/>
                    </a:srgbClr>
                  </a:outerShdw>
                </a:effectLst>
              </a:rPr>
              <a:t>, en primer lugar </a:t>
            </a:r>
            <a:r>
              <a:rPr lang="es-AR" sz="1800" b="1" i="1" dirty="0" smtClean="0">
                <a:solidFill>
                  <a:srgbClr val="FF9900"/>
                </a:solidFill>
                <a:effectLst>
                  <a:outerShdw blurRad="38100" dist="38100" dir="2700000" algn="tl">
                    <a:srgbClr val="000000">
                      <a:alpha val="43137"/>
                    </a:srgbClr>
                  </a:outerShdw>
                </a:effectLst>
              </a:rPr>
              <a:t>por la especialidad y las tareas asignadas a los trabajadores</a:t>
            </a:r>
            <a:r>
              <a:rPr lang="es-AR" sz="1800" dirty="0" smtClean="0">
                <a:effectLst>
                  <a:outerShdw blurRad="38100" dist="38100" dir="2700000" algn="tl">
                    <a:srgbClr val="000000">
                      <a:alpha val="43137"/>
                    </a:srgbClr>
                  </a:outerShdw>
                </a:effectLst>
              </a:rPr>
              <a:t>, y en segundo término, </a:t>
            </a:r>
            <a:r>
              <a:rPr lang="es-AR" sz="1800" b="1" i="1" dirty="0" smtClean="0">
                <a:solidFill>
                  <a:srgbClr val="00FFCC"/>
                </a:solidFill>
                <a:effectLst>
                  <a:outerShdw blurRad="38100" dist="38100" dir="2700000" algn="tl">
                    <a:srgbClr val="000000">
                      <a:alpha val="43137"/>
                    </a:srgbClr>
                  </a:outerShdw>
                </a:effectLst>
              </a:rPr>
              <a:t>por la antigüedad en el empleo, en función de la demanda de trabajo necesaria para cada período.</a:t>
            </a:r>
            <a:endParaRPr lang="es-AR" sz="1800" b="1" i="1" dirty="0">
              <a:solidFill>
                <a:srgbClr val="00FFCC"/>
              </a:solidFill>
              <a:effectLst>
                <a:outerShdw blurRad="38100" dist="38100" dir="2700000" algn="tl">
                  <a:srgbClr val="000000">
                    <a:alpha val="43137"/>
                  </a:srgbClr>
                </a:outerShdw>
              </a:effectLst>
            </a:endParaRPr>
          </a:p>
        </p:txBody>
      </p:sp>
      <p:pic>
        <p:nvPicPr>
          <p:cNvPr id="5" name="4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7"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50539633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609600"/>
            <a:ext cx="7772400" cy="609600"/>
          </a:xfrm>
        </p:spPr>
        <p:txBody>
          <a:bodyPr>
            <a:noAutofit/>
          </a:bodyPr>
          <a:lstStyle/>
          <a:p>
            <a:pPr>
              <a:defRPr/>
            </a:pPr>
            <a:r>
              <a:rPr lang="en-US" sz="2800" dirty="0">
                <a:solidFill>
                  <a:srgbClr val="FFFF00"/>
                </a:solidFill>
                <a:effectLst>
                  <a:outerShdw blurRad="38100" dist="38100" dir="2700000" algn="tl">
                    <a:srgbClr val="000000">
                      <a:alpha val="43137"/>
                    </a:srgbClr>
                  </a:outerShdw>
                </a:effectLst>
              </a:rPr>
              <a:t>COSTO LABORAL EN CONTEXTO DE CRISIS </a:t>
            </a:r>
            <a:br>
              <a:rPr lang="en-US" sz="2800" dirty="0">
                <a:solidFill>
                  <a:srgbClr val="FFFF00"/>
                </a:solidFill>
                <a:effectLst>
                  <a:outerShdw blurRad="38100" dist="38100" dir="2700000" algn="tl">
                    <a:srgbClr val="000000">
                      <a:alpha val="43137"/>
                    </a:srgbClr>
                  </a:outerShdw>
                </a:effectLst>
              </a:rPr>
            </a:br>
            <a:r>
              <a:rPr lang="en-US" sz="2800" dirty="0">
                <a:solidFill>
                  <a:srgbClr val="FFCC00"/>
                </a:solidFill>
                <a:effectLst>
                  <a:outerShdw blurRad="38100" dist="38100" dir="2700000" algn="tl">
                    <a:srgbClr val="000000">
                      <a:alpha val="43137"/>
                    </a:srgbClr>
                  </a:outerShdw>
                </a:effectLst>
              </a:rPr>
              <a:t> </a:t>
            </a:r>
            <a:r>
              <a:rPr lang="en-US" sz="2800" dirty="0">
                <a:solidFill>
                  <a:srgbClr val="00FFFF"/>
                </a:solidFill>
                <a:effectLst>
                  <a:outerShdw blurRad="38100" dist="38100" dir="2700000" algn="tl">
                    <a:srgbClr val="000000">
                      <a:alpha val="43137"/>
                    </a:srgbClr>
                  </a:outerShdw>
                </a:effectLst>
              </a:rPr>
              <a:t>CONTRATACIÓN Y DESVINCULACIÓN</a:t>
            </a:r>
            <a:endParaRPr lang="en-US" sz="2800" dirty="0" smtClean="0">
              <a:solidFill>
                <a:srgbClr val="FFFF00"/>
              </a:solidFill>
              <a:effectLst/>
              <a:latin typeface="+mn-lt"/>
              <a:ea typeface="Verdana" pitchFamily="34" charset="0"/>
              <a:cs typeface="Verdana" pitchFamily="34" charset="0"/>
            </a:endParaRPr>
          </a:p>
        </p:txBody>
      </p:sp>
      <p:sp>
        <p:nvSpPr>
          <p:cNvPr id="405507" name="Rectangle 3"/>
          <p:cNvSpPr>
            <a:spLocks noGrp="1" noChangeArrowheads="1"/>
          </p:cNvSpPr>
          <p:nvPr>
            <p:ph type="subTitle" idx="1"/>
          </p:nvPr>
        </p:nvSpPr>
        <p:spPr>
          <a:xfrm>
            <a:off x="685800" y="1371600"/>
            <a:ext cx="8077200" cy="4800600"/>
          </a:xfrm>
        </p:spPr>
        <p:txBody>
          <a:bodyPr>
            <a:normAutofit/>
          </a:bodyPr>
          <a:lstStyle/>
          <a:p>
            <a:pPr marL="609600" indent="-609600" algn="l">
              <a:defRPr/>
            </a:pPr>
            <a:r>
              <a:rPr lang="es-AR" sz="2000" b="1" dirty="0">
                <a:solidFill>
                  <a:srgbClr val="00FFCC"/>
                </a:solidFill>
                <a:effectLst>
                  <a:outerShdw blurRad="38100" dist="38100" dir="2700000" algn="tl">
                    <a:srgbClr val="000000">
                      <a:alpha val="43137"/>
                    </a:srgbClr>
                  </a:outerShdw>
                </a:effectLst>
                <a:ea typeface="Verdana" pitchFamily="34" charset="0"/>
                <a:cs typeface="Arial" pitchFamily="34" charset="0"/>
              </a:rPr>
              <a:t>REGLAMENTACIÓN LEY 26727 – Decreto 301/2013</a:t>
            </a:r>
          </a:p>
          <a:p>
            <a:pPr algn="l"/>
            <a:r>
              <a:rPr lang="es-AR" sz="1800" b="1" dirty="0">
                <a:solidFill>
                  <a:srgbClr val="FFFF00"/>
                </a:solidFill>
                <a:effectLst>
                  <a:outerShdw blurRad="38100" dist="38100" dir="2700000" algn="tl">
                    <a:srgbClr val="000000">
                      <a:alpha val="43137"/>
                    </a:srgbClr>
                  </a:outerShdw>
                </a:effectLst>
              </a:rPr>
              <a:t>CONTRATO PERMANENTE DISCONTINUO</a:t>
            </a:r>
          </a:p>
          <a:p>
            <a:pPr algn="l"/>
            <a:r>
              <a:rPr lang="es-AR" sz="1800" b="1" dirty="0">
                <a:solidFill>
                  <a:srgbClr val="FF9900"/>
                </a:solidFill>
                <a:effectLst>
                  <a:outerShdw blurRad="38100" dist="38100" dir="2700000" algn="tl">
                    <a:srgbClr val="000000">
                      <a:alpha val="43137"/>
                    </a:srgbClr>
                  </a:outerShdw>
                </a:effectLst>
              </a:rPr>
              <a:t>Reglamentación del art. 18</a:t>
            </a:r>
          </a:p>
          <a:p>
            <a:pPr algn="l"/>
            <a:endParaRPr lang="es-AR" sz="1800" b="1" dirty="0" smtClean="0">
              <a:solidFill>
                <a:srgbClr val="00FFCC"/>
              </a:solidFill>
              <a:effectLst>
                <a:outerShdw blurRad="38100" dist="38100" dir="2700000" algn="tl">
                  <a:srgbClr val="000000">
                    <a:alpha val="43137"/>
                  </a:srgbClr>
                </a:outerShdw>
              </a:effectLst>
            </a:endParaRPr>
          </a:p>
          <a:p>
            <a:pPr algn="l"/>
            <a:r>
              <a:rPr lang="es-AR" sz="1800" b="1" i="1" dirty="0" smtClean="0">
                <a:solidFill>
                  <a:srgbClr val="00FF99"/>
                </a:solidFill>
                <a:effectLst>
                  <a:outerShdw blurRad="38100" dist="38100" dir="2700000" algn="tl">
                    <a:srgbClr val="000000">
                      <a:alpha val="43137"/>
                    </a:srgbClr>
                  </a:outerShdw>
                </a:effectLst>
              </a:rPr>
              <a:t>Domicilio del trabajador </a:t>
            </a:r>
          </a:p>
          <a:p>
            <a:pPr algn="l"/>
            <a:r>
              <a:rPr lang="es-AR" sz="1800" b="1" dirty="0" smtClean="0">
                <a:solidFill>
                  <a:schemeClr val="bg2">
                    <a:lumMod val="60000"/>
                    <a:lumOff val="40000"/>
                  </a:schemeClr>
                </a:solidFill>
                <a:effectLst>
                  <a:outerShdw blurRad="38100" dist="38100" dir="2700000" algn="tl">
                    <a:srgbClr val="000000">
                      <a:alpha val="43137"/>
                    </a:srgbClr>
                  </a:outerShdw>
                </a:effectLst>
              </a:rPr>
              <a:t>Art. 8 -  </a:t>
            </a:r>
            <a:r>
              <a:rPr lang="es-AR" sz="1800" dirty="0" smtClean="0">
                <a:effectLst>
                  <a:outerShdw blurRad="38100" dist="38100" dir="2700000" algn="tl">
                    <a:srgbClr val="000000">
                      <a:alpha val="43137"/>
                    </a:srgbClr>
                  </a:outerShdw>
                </a:effectLst>
              </a:rPr>
              <a:t>Se considerará como </a:t>
            </a:r>
            <a:r>
              <a:rPr lang="es-AR" sz="1800" dirty="0" smtClean="0">
                <a:solidFill>
                  <a:srgbClr val="FFFF01"/>
                </a:solidFill>
                <a:effectLst>
                  <a:outerShdw blurRad="38100" dist="38100" dir="2700000" algn="tl">
                    <a:srgbClr val="000000">
                      <a:alpha val="43137"/>
                    </a:srgbClr>
                  </a:outerShdw>
                </a:effectLst>
              </a:rPr>
              <a:t>domicilio del trabajador aquel que figure en la Libreta del Trabajador Agrario al finalizar el ciclo o la temporada</a:t>
            </a:r>
            <a:r>
              <a:rPr lang="es-AR" sz="1800" dirty="0" smtClean="0">
                <a:effectLst>
                  <a:outerShdw blurRad="38100" dist="38100" dir="2700000" algn="tl">
                    <a:srgbClr val="000000">
                      <a:alpha val="43137"/>
                    </a:srgbClr>
                  </a:outerShdw>
                </a:effectLst>
              </a:rPr>
              <a:t>, salvo que el trabajador hubiera comunicado fehacientemente al empleador su ulterior modificación.</a:t>
            </a:r>
            <a:endParaRPr lang="es-AR" sz="1800" dirty="0">
              <a:effectLst>
                <a:outerShdw blurRad="38100" dist="38100" dir="2700000" algn="tl">
                  <a:srgbClr val="000000">
                    <a:alpha val="43137"/>
                  </a:srgbClr>
                </a:outerShdw>
              </a:effectLst>
            </a:endParaRPr>
          </a:p>
        </p:txBody>
      </p:sp>
      <p:pic>
        <p:nvPicPr>
          <p:cNvPr id="5" name="4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7"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21885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fontScale="92500" lnSpcReduction="10000"/>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TEMAS PARA ANALIZAR POR LA </a:t>
            </a:r>
            <a:r>
              <a:rPr lang="es-AR" sz="1600" b="1" dirty="0" err="1" smtClean="0">
                <a:solidFill>
                  <a:srgbClr val="FF9900"/>
                </a:solidFill>
                <a:effectLst>
                  <a:outerShdw blurRad="38100" dist="38100" dir="2700000" algn="tl">
                    <a:srgbClr val="000000">
                      <a:alpha val="43137"/>
                    </a:srgbClr>
                  </a:outerShdw>
                </a:effectLst>
              </a:rPr>
              <a:t>CPN</a:t>
            </a:r>
            <a:endParaRPr lang="es-AR" sz="1600" b="1" dirty="0" smtClean="0">
              <a:solidFill>
                <a:srgbClr val="FF9900"/>
              </a:solidFill>
              <a:effectLst>
                <a:outerShdw blurRad="38100" dist="38100" dir="2700000" algn="tl">
                  <a:srgbClr val="000000">
                    <a:alpha val="43137"/>
                  </a:srgbClr>
                </a:outerShdw>
              </a:effectLst>
            </a:endParaRPr>
          </a:p>
          <a:p>
            <a:pPr algn="l"/>
            <a:r>
              <a:rPr lang="es-AR" sz="1600" b="1" dirty="0" smtClean="0">
                <a:solidFill>
                  <a:srgbClr val="00FF99"/>
                </a:solidFill>
                <a:effectLst>
                  <a:outerShdw blurRad="38100" dist="38100" dir="2700000" algn="tl">
                    <a:srgbClr val="000000">
                      <a:alpha val="43137"/>
                    </a:srgbClr>
                  </a:outerShdw>
                </a:effectLst>
              </a:rPr>
              <a:t>Décimo</a:t>
            </a:r>
            <a:r>
              <a:rPr lang="es-AR" sz="1600" b="1" dirty="0">
                <a:solidFill>
                  <a:srgbClr val="00FF99"/>
                </a:solidFill>
                <a:effectLst>
                  <a:outerShdw blurRad="38100" dist="38100" dir="2700000" algn="tl">
                    <a:srgbClr val="000000">
                      <a:alpha val="43137"/>
                    </a:srgbClr>
                  </a:outerShdw>
                </a:effectLst>
              </a:rPr>
              <a:t>:</a:t>
            </a:r>
          </a:p>
          <a:p>
            <a:pPr algn="l"/>
            <a:r>
              <a:rPr lang="es-AR" sz="1600" dirty="0">
                <a:effectLst>
                  <a:outerShdw blurRad="38100" dist="38100" dir="2700000" algn="tl">
                    <a:srgbClr val="000000">
                      <a:alpha val="43137"/>
                    </a:srgbClr>
                  </a:outerShdw>
                </a:effectLst>
              </a:rPr>
              <a:t>Las partes, en este acto, ratifican la constitución de la Comisión Permanente de Negociación Colectiva </a:t>
            </a:r>
            <a:r>
              <a:rPr lang="es-AR" sz="1600" dirty="0" smtClean="0">
                <a:effectLst>
                  <a:outerShdw blurRad="38100" dist="38100" dir="2700000" algn="tl">
                    <a:srgbClr val="000000">
                      <a:alpha val="43137"/>
                    </a:srgbClr>
                  </a:outerShdw>
                </a:effectLst>
              </a:rPr>
              <a:t>la </a:t>
            </a:r>
            <a:r>
              <a:rPr lang="es-AR" sz="1600" dirty="0">
                <a:effectLst>
                  <a:outerShdw blurRad="38100" dist="38100" dir="2700000" algn="tl">
                    <a:srgbClr val="000000">
                      <a:alpha val="43137"/>
                    </a:srgbClr>
                  </a:outerShdw>
                </a:effectLst>
              </a:rPr>
              <a:t>que se abocará al tratamiento de los siguientes temas:</a:t>
            </a:r>
          </a:p>
          <a:p>
            <a:pPr algn="l"/>
            <a:r>
              <a:rPr lang="es-AR" sz="1600" dirty="0">
                <a:solidFill>
                  <a:srgbClr val="FF9900"/>
                </a:solidFill>
                <a:effectLst>
                  <a:outerShdw blurRad="38100" dist="38100" dir="2700000" algn="tl">
                    <a:srgbClr val="000000">
                      <a:alpha val="43137"/>
                    </a:srgbClr>
                  </a:outerShdw>
                </a:effectLst>
              </a:rPr>
              <a:t>а) A propuesta del sector sindical:</a:t>
            </a:r>
          </a:p>
          <a:p>
            <a:pPr algn="l"/>
            <a:r>
              <a:rPr lang="es-AR" sz="1600" dirty="0">
                <a:effectLst>
                  <a:outerShdw blurRad="38100" dist="38100" dir="2700000" algn="tl">
                    <a:srgbClr val="000000">
                      <a:alpha val="43137"/>
                    </a:srgbClr>
                  </a:outerShdw>
                </a:effectLst>
              </a:rPr>
              <a:t>1) Cajeras</a:t>
            </a:r>
          </a:p>
          <a:p>
            <a:pPr algn="l"/>
            <a:r>
              <a:rPr lang="es-AR" sz="1600" dirty="0">
                <a:effectLst>
                  <a:outerShdw blurRad="38100" dist="38100" dir="2700000" algn="tl">
                    <a:srgbClr val="000000">
                      <a:alpha val="43137"/>
                    </a:srgbClr>
                  </a:outerShdw>
                </a:effectLst>
              </a:rPr>
              <a:t>2) Tratamiento del adicional establecido en el artículo 20 </a:t>
            </a:r>
            <a:r>
              <a:rPr lang="es-AR" sz="1600" dirty="0" err="1">
                <a:effectLst>
                  <a:outerShdw blurRad="38100" dist="38100" dir="2700000" algn="tl">
                    <a:srgbClr val="000000">
                      <a:alpha val="43137"/>
                    </a:srgbClr>
                  </a:outerShdw>
                </a:effectLst>
              </a:rPr>
              <a:t>CCT</a:t>
            </a:r>
            <a:r>
              <a:rPr lang="es-AR" sz="1600" dirty="0">
                <a:effectLst>
                  <a:outerShdw blurRad="38100" dist="38100" dir="2700000" algn="tl">
                    <a:srgbClr val="000000">
                      <a:alpha val="43137"/>
                    </a:srgbClr>
                  </a:outerShdw>
                </a:effectLst>
              </a:rPr>
              <a:t> 130/1975</a:t>
            </a:r>
          </a:p>
          <a:p>
            <a:pPr algn="l"/>
            <a:r>
              <a:rPr lang="es-AR" sz="1600" dirty="0">
                <a:effectLst>
                  <a:outerShdw blurRad="38100" dist="38100" dir="2700000" algn="tl">
                    <a:srgbClr val="000000">
                      <a:alpha val="43137"/>
                    </a:srgbClr>
                  </a:outerShdw>
                </a:effectLst>
              </a:rPr>
              <a:t>3) Trabajadores </a:t>
            </a:r>
            <a:r>
              <a:rPr lang="es-AR" sz="1600" dirty="0" err="1">
                <a:effectLst>
                  <a:outerShdw blurRad="38100" dist="38100" dir="2700000" algn="tl">
                    <a:srgbClr val="000000">
                      <a:alpha val="43137"/>
                    </a:srgbClr>
                  </a:outerShdw>
                </a:effectLst>
              </a:rPr>
              <a:t>tercerizados</a:t>
            </a:r>
            <a:endParaRPr lang="es-AR" sz="1600" dirty="0">
              <a:effectLst>
                <a:outerShdw blurRad="38100" dist="38100" dir="2700000" algn="tl">
                  <a:srgbClr val="000000">
                    <a:alpha val="43137"/>
                  </a:srgbClr>
                </a:outerShdw>
              </a:effectLst>
            </a:endParaRPr>
          </a:p>
          <a:p>
            <a:pPr algn="l"/>
            <a:r>
              <a:rPr lang="es-AR" sz="1600" dirty="0">
                <a:effectLst>
                  <a:outerShdw blurRad="38100" dist="38100" dir="2700000" algn="tl">
                    <a:srgbClr val="000000">
                      <a:alpha val="43137"/>
                    </a:srgbClr>
                  </a:outerShdw>
                </a:effectLst>
              </a:rPr>
              <a:t>4) Tiempo parcial y jornada reducida</a:t>
            </a:r>
          </a:p>
          <a:p>
            <a:pPr algn="l"/>
            <a:r>
              <a:rPr lang="es-AR" sz="1600" dirty="0">
                <a:effectLst>
                  <a:outerShdw blurRad="38100" dist="38100" dir="2700000" algn="tl">
                    <a:srgbClr val="000000">
                      <a:alpha val="43137"/>
                    </a:srgbClr>
                  </a:outerShdw>
                </a:effectLst>
              </a:rPr>
              <a:t>5) Tareas especializadas</a:t>
            </a:r>
          </a:p>
          <a:p>
            <a:pPr algn="l"/>
            <a:r>
              <a:rPr lang="es-AR" sz="1600" dirty="0">
                <a:effectLst>
                  <a:outerShdw blurRad="38100" dist="38100" dir="2700000" algn="tl">
                    <a:srgbClr val="000000">
                      <a:alpha val="43137"/>
                    </a:srgbClr>
                  </a:outerShdw>
                </a:effectLst>
              </a:rPr>
              <a:t>6) Adicional por prestaciones de tareas en el día domingo</a:t>
            </a:r>
            <a:r>
              <a:rPr lang="es-AR" sz="1600" dirty="0" smtClean="0">
                <a:effectLst>
                  <a:outerShdw blurRad="38100" dist="38100" dir="2700000" algn="tl">
                    <a:srgbClr val="000000">
                      <a:alpha val="43137"/>
                    </a:srgbClr>
                  </a:outerShdw>
                </a:effectLst>
              </a:rPr>
              <a:t>.</a:t>
            </a:r>
          </a:p>
          <a:p>
            <a:pPr algn="l"/>
            <a:endParaRPr lang="es-AR" sz="1600" dirty="0">
              <a:effectLst>
                <a:outerShdw blurRad="38100" dist="38100" dir="2700000" algn="tl">
                  <a:srgbClr val="000000">
                    <a:alpha val="43137"/>
                  </a:srgbClr>
                </a:outerShdw>
              </a:effectLst>
            </a:endParaRPr>
          </a:p>
          <a:p>
            <a:pPr algn="l"/>
            <a:r>
              <a:rPr lang="es-AR" sz="1600" dirty="0">
                <a:solidFill>
                  <a:srgbClr val="FF9900"/>
                </a:solidFill>
                <a:effectLst>
                  <a:outerShdw blurRad="38100" dist="38100" dir="2700000" algn="tl">
                    <a:srgbClr val="000000">
                      <a:alpha val="43137"/>
                    </a:srgbClr>
                  </a:outerShdw>
                </a:effectLst>
              </a:rPr>
              <a:t>b) A propuesta de la representación empresaria:</a:t>
            </a:r>
          </a:p>
          <a:p>
            <a:pPr algn="l"/>
            <a:r>
              <a:rPr lang="es-AR" sz="1600" dirty="0">
                <a:effectLst>
                  <a:outerShdw blurRad="38100" dist="38100" dir="2700000" algn="tl">
                    <a:srgbClr val="000000">
                      <a:alpha val="43137"/>
                    </a:srgbClr>
                  </a:outerShdw>
                </a:effectLst>
              </a:rPr>
              <a:t>1) Polifuncionalidad</a:t>
            </a:r>
          </a:p>
          <a:p>
            <a:pPr algn="l"/>
            <a:r>
              <a:rPr lang="es-AR" sz="1600" dirty="0">
                <a:effectLst>
                  <a:outerShdw blurRad="38100" dist="38100" dir="2700000" algn="tl">
                    <a:srgbClr val="000000">
                      <a:alpha val="43137"/>
                    </a:srgbClr>
                  </a:outerShdw>
                </a:effectLst>
              </a:rPr>
              <a:t>2) Instrumentación del </a:t>
            </a:r>
            <a:r>
              <a:rPr lang="es-AR" sz="1600" dirty="0" err="1">
                <a:effectLst>
                  <a:outerShdw blurRad="38100" dist="38100" dir="2700000" algn="tl">
                    <a:srgbClr val="000000">
                      <a:alpha val="43137"/>
                    </a:srgbClr>
                  </a:outerShdw>
                </a:effectLst>
              </a:rPr>
              <a:t>presentismo</a:t>
            </a:r>
            <a:endParaRPr lang="es-AR" sz="1600" dirty="0">
              <a:effectLst>
                <a:outerShdw blurRad="38100" dist="38100" dir="2700000" algn="tl">
                  <a:srgbClr val="000000">
                    <a:alpha val="43137"/>
                  </a:srgbClr>
                </a:outerShdw>
              </a:effectLst>
            </a:endParaRPr>
          </a:p>
          <a:p>
            <a:pPr algn="l"/>
            <a:r>
              <a:rPr lang="es-AR" sz="1600" dirty="0">
                <a:effectLst>
                  <a:outerShdw blurRad="38100" dist="38100" dir="2700000" algn="tl">
                    <a:srgbClr val="000000">
                      <a:alpha val="43137"/>
                    </a:srgbClr>
                  </a:outerShdw>
                </a:effectLst>
              </a:rPr>
              <a:t>3) Licencias por estudios</a:t>
            </a:r>
          </a:p>
          <a:p>
            <a:pPr algn="l"/>
            <a:r>
              <a:rPr lang="es-AR" sz="1600" dirty="0">
                <a:effectLst>
                  <a:outerShdw blurRad="38100" dist="38100" dir="2700000" algn="tl">
                    <a:srgbClr val="000000">
                      <a:alpha val="43137"/>
                    </a:srgbClr>
                  </a:outerShdw>
                </a:effectLst>
              </a:rPr>
              <a:t>4) Productividad</a:t>
            </a:r>
          </a:p>
          <a:p>
            <a:pPr algn="l"/>
            <a:r>
              <a:rPr lang="es-AR" sz="1600" dirty="0">
                <a:effectLst>
                  <a:outerShdw blurRad="38100" dist="38100" dir="2700000" algn="tl">
                    <a:srgbClr val="000000">
                      <a:alpha val="43137"/>
                    </a:srgbClr>
                  </a:outerShdw>
                </a:effectLst>
              </a:rPr>
              <a:t>5) Tecnologías</a:t>
            </a:r>
          </a:p>
          <a:p>
            <a:pPr algn="l"/>
            <a:r>
              <a:rPr lang="es-AR" sz="1600" dirty="0">
                <a:effectLst>
                  <a:outerShdw blurRad="38100" dist="38100" dir="2700000" algn="tl">
                    <a:srgbClr val="000000">
                      <a:alpha val="43137"/>
                    </a:srgbClr>
                  </a:outerShdw>
                </a:effectLst>
              </a:rPr>
              <a:t>6) Contratación de personal mayor a 58 años</a:t>
            </a:r>
          </a:p>
          <a:p>
            <a:r>
              <a:rPr lang="es-AR" sz="1800" dirty="0" smtClean="0"/>
              <a:t>.</a:t>
            </a: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73029914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228600"/>
            <a:ext cx="8385175" cy="5791200"/>
          </a:xfrm>
        </p:spPr>
        <p:txBody>
          <a:bodyPr>
            <a:normAutofit fontScale="90000"/>
          </a:bodyPr>
          <a:lstStyle/>
          <a:p>
            <a:pPr algn="r">
              <a:defRPr/>
            </a:pP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AR" sz="3600" b="1" dirty="0" smtClean="0">
                <a:solidFill>
                  <a:srgbClr val="00FFFF"/>
                </a:solidFill>
                <a:latin typeface="Papyrus" panose="03070502060502030205" pitchFamily="66" charset="0"/>
              </a:rPr>
              <a:t>LAS  MODIFICACIONES  EN  </a:t>
            </a:r>
            <a:r>
              <a:rPr lang="es-AR" sz="3600" b="1" dirty="0">
                <a:solidFill>
                  <a:srgbClr val="00FFFF"/>
                </a:solidFill>
                <a:latin typeface="Papyrus" panose="03070502060502030205" pitchFamily="66" charset="0"/>
              </a:rPr>
              <a:t>LAS CONDICIONES </a:t>
            </a:r>
            <a:r>
              <a:rPr lang="es-AR" sz="3600" b="1" dirty="0" smtClean="0">
                <a:solidFill>
                  <a:srgbClr val="00FFFF"/>
                </a:solidFill>
                <a:latin typeface="Papyrus" panose="03070502060502030205" pitchFamily="66" charset="0"/>
              </a:rPr>
              <a:t> ORIGINALES </a:t>
            </a:r>
            <a:r>
              <a:rPr lang="es-AR" sz="3600" b="1" dirty="0">
                <a:solidFill>
                  <a:srgbClr val="00FFFF"/>
                </a:solidFill>
                <a:latin typeface="Papyrus" panose="03070502060502030205" pitchFamily="66" charset="0"/>
              </a:rPr>
              <a:t>DEL </a:t>
            </a:r>
            <a:r>
              <a:rPr lang="es-AR" sz="3600" b="1" dirty="0" smtClean="0">
                <a:solidFill>
                  <a:srgbClr val="00FFFF"/>
                </a:solidFill>
                <a:latin typeface="Papyrus" panose="03070502060502030205" pitchFamily="66" charset="0"/>
              </a:rPr>
              <a:t> CONTRATO  DE  </a:t>
            </a:r>
            <a:r>
              <a:rPr lang="es-AR" sz="3600" b="1" dirty="0">
                <a:solidFill>
                  <a:srgbClr val="00FFFF"/>
                </a:solidFill>
                <a:latin typeface="Papyrus" panose="03070502060502030205" pitchFamily="66" charset="0"/>
              </a:rPr>
              <a:t>TRABAJO </a:t>
            </a: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AR" sz="3600" b="1" dirty="0" smtClean="0">
                <a:solidFill>
                  <a:srgbClr val="FFFF00"/>
                </a:solidFill>
                <a:latin typeface="Papyrus" panose="03070502060502030205" pitchFamily="66" charset="0"/>
              </a:rPr>
              <a:t>SUS  POSIBILIDADES  EN </a:t>
            </a:r>
            <a:r>
              <a:rPr lang="es-AR" sz="3600" b="1" dirty="0">
                <a:solidFill>
                  <a:srgbClr val="FFFF00"/>
                </a:solidFill>
                <a:latin typeface="Papyrus" panose="03070502060502030205" pitchFamily="66" charset="0"/>
              </a:rPr>
              <a:t>TIEMPOS DE </a:t>
            </a:r>
            <a:r>
              <a:rPr lang="es-AR" sz="3600" b="1" dirty="0" smtClean="0">
                <a:solidFill>
                  <a:srgbClr val="FFFF00"/>
                </a:solidFill>
                <a:latin typeface="Papyrus" panose="03070502060502030205" pitchFamily="66" charset="0"/>
              </a:rPr>
              <a:t>CRISIS</a:t>
            </a:r>
            <a:r>
              <a:rPr lang="es-AR" sz="3600" b="1" dirty="0" smtClean="0">
                <a:latin typeface="Papyrus" panose="03070502060502030205" pitchFamily="66" charset="0"/>
              </a:rPr>
              <a:t/>
            </a:r>
            <a:br>
              <a:rPr lang="es-AR" sz="3600" b="1" dirty="0" smtClean="0">
                <a:latin typeface="Papyrus" panose="03070502060502030205" pitchFamily="66" charset="0"/>
              </a:rPr>
            </a:br>
            <a:r>
              <a:rPr lang="es-AR" sz="3600" b="1" dirty="0">
                <a:latin typeface="Papyrus" panose="03070502060502030205" pitchFamily="66" charset="0"/>
              </a:rPr>
              <a:t/>
            </a:r>
            <a:br>
              <a:rPr lang="es-AR" sz="3600" b="1" dirty="0">
                <a:latin typeface="Papyrus" panose="03070502060502030205" pitchFamily="66" charset="0"/>
              </a:rPr>
            </a:br>
            <a:r>
              <a:rPr lang="es-MX" sz="3600" b="1" dirty="0" smtClean="0">
                <a:solidFill>
                  <a:srgbClr val="00FF00"/>
                </a:solidFill>
                <a:effectLst>
                  <a:outerShdw blurRad="38100" dist="38100" dir="2700000" algn="tl">
                    <a:srgbClr val="000000">
                      <a:alpha val="43137"/>
                    </a:srgbClr>
                  </a:outerShdw>
                </a:effectLst>
                <a:latin typeface="Papyrus" pitchFamily="66" charset="0"/>
              </a:rPr>
              <a:t>IUS VARIANDI</a:t>
            </a:r>
            <a:br>
              <a:rPr lang="es-MX" sz="3600" b="1" dirty="0" smtClean="0">
                <a:solidFill>
                  <a:srgbClr val="00FF00"/>
                </a:solidFill>
                <a:effectLst>
                  <a:outerShdw blurRad="38100" dist="38100" dir="2700000" algn="tl">
                    <a:srgbClr val="000000">
                      <a:alpha val="43137"/>
                    </a:srgbClr>
                  </a:outerShdw>
                </a:effectLst>
                <a:latin typeface="Papyrus" pitchFamily="66" charset="0"/>
              </a:rPr>
            </a:b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p:txBody>
      </p:sp>
      <p:pic>
        <p:nvPicPr>
          <p:cNvPr id="3" name="2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10215264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196611" name="Rectangle 3"/>
          <p:cNvSpPr>
            <a:spLocks noGrp="1" noChangeArrowheads="1"/>
          </p:cNvSpPr>
          <p:nvPr>
            <p:ph type="body" idx="1"/>
          </p:nvPr>
        </p:nvSpPr>
        <p:spPr>
          <a:xfrm>
            <a:off x="468313" y="981075"/>
            <a:ext cx="8377237" cy="5876925"/>
          </a:xfrm>
        </p:spPr>
        <p:txBody>
          <a:bodyPr/>
          <a:lstStyle/>
          <a:p>
            <a:pPr marL="609600" indent="-609600" eaLnBrk="1" hangingPunct="1">
              <a:lnSpc>
                <a:spcPct val="80000"/>
              </a:lnSpc>
              <a:buFont typeface="Wingdings" pitchFamily="2" charset="2"/>
              <a:buNone/>
              <a:defRPr/>
            </a:pPr>
            <a:r>
              <a:rPr lang="es-MX" sz="1800" b="1" dirty="0" smtClean="0">
                <a:solidFill>
                  <a:srgbClr val="FFFF00"/>
                </a:solidFill>
                <a:effectLst>
                  <a:outerShdw blurRad="38100" dist="38100" dir="2700000" algn="tl">
                    <a:srgbClr val="000000">
                      <a:alpha val="43137"/>
                    </a:srgbClr>
                  </a:outerShdw>
                </a:effectLst>
              </a:rPr>
              <a:t>FACULTADES DE DIRECCIÓN</a:t>
            </a:r>
          </a:p>
          <a:p>
            <a:pPr marL="609600" indent="-609600" eaLnBrk="1" hangingPunct="1">
              <a:lnSpc>
                <a:spcPct val="80000"/>
              </a:lnSpc>
              <a:buFont typeface="Wingdings" pitchFamily="2" charset="2"/>
              <a:buNone/>
              <a:defRPr/>
            </a:pPr>
            <a:endParaRPr lang="en-US" sz="1800" b="1"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2400" b="1" dirty="0" smtClean="0">
                <a:solidFill>
                  <a:srgbClr val="FFFF00"/>
                </a:solidFill>
                <a:effectLst>
                  <a:outerShdw blurRad="38100" dist="38100" dir="2700000" algn="tl">
                    <a:srgbClr val="000000">
                      <a:alpha val="43137"/>
                    </a:srgbClr>
                  </a:outerShdw>
                </a:effectLst>
              </a:rPr>
              <a:t>a) Definición</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Es un conjunto de facultades legitimadas jurídicamente que permiten al</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empleador organizar la marcha de la empresa:</a:t>
            </a:r>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Facultades de control</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solidFill>
                  <a:srgbClr val="FFFF00"/>
                </a:solidFill>
                <a:effectLst>
                  <a:outerShdw blurRad="38100" dist="38100" dir="2700000" algn="tl">
                    <a:srgbClr val="000000">
                      <a:alpha val="43137"/>
                    </a:srgbClr>
                  </a:outerShdw>
                </a:effectLst>
              </a:rPr>
              <a:t>- Facultad de alterar ciertas condiciones del contrato de trabajo – </a:t>
            </a:r>
            <a:r>
              <a:rPr lang="es-ES" sz="1800" dirty="0" err="1" smtClean="0">
                <a:solidFill>
                  <a:srgbClr val="FFFF00"/>
                </a:solidFill>
                <a:effectLst>
                  <a:outerShdw blurRad="38100" dist="38100" dir="2700000" algn="tl">
                    <a:srgbClr val="000000">
                      <a:alpha val="43137"/>
                    </a:srgbClr>
                  </a:outerShdw>
                </a:effectLst>
              </a:rPr>
              <a:t>Ius</a:t>
            </a:r>
            <a:r>
              <a:rPr lang="es-ES" sz="1800" dirty="0" smtClean="0">
                <a:solidFill>
                  <a:srgbClr val="FFFF00"/>
                </a:solidFill>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variandi</a:t>
            </a:r>
            <a:endParaRPr lang="es-ES"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Facultad de variar los puestos de trabajo</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Facultades disciplinarias</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Facultad de requerir auxilios a ayudas extraordinarias</a:t>
            </a:r>
            <a:endParaRPr lang="en-U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AR" sz="1600" dirty="0" smtClean="0"/>
          </a:p>
          <a:p>
            <a:pPr marL="609600" indent="-609600" eaLnBrk="1" hangingPunct="1">
              <a:lnSpc>
                <a:spcPct val="80000"/>
              </a:lnSpc>
              <a:buFont typeface="Wingdings" pitchFamily="2" charset="2"/>
              <a:buNone/>
              <a:defRPr/>
            </a:pPr>
            <a:endParaRPr lang="en-US" sz="1600" dirty="0" smtClean="0"/>
          </a:p>
          <a:p>
            <a:pPr marL="609600" indent="-609600" eaLnBrk="1" hangingPunct="1">
              <a:lnSpc>
                <a:spcPct val="80000"/>
              </a:lnSpc>
              <a:buFont typeface="Wingdings" pitchFamily="2" charset="2"/>
              <a:buNone/>
              <a:defRPr/>
            </a:pPr>
            <a:endParaRPr lang="en-US" sz="1600" dirty="0" smtClean="0"/>
          </a:p>
          <a:p>
            <a:pPr marL="609600" indent="-609600" eaLnBrk="1" hangingPunct="1">
              <a:lnSpc>
                <a:spcPct val="80000"/>
              </a:lnSpc>
              <a:buFont typeface="Wingdings" pitchFamily="2" charset="2"/>
              <a:buNone/>
              <a:defRPr/>
            </a:pPr>
            <a:endParaRPr lang="en-US" sz="1600" dirty="0" smtClean="0"/>
          </a:p>
          <a:p>
            <a:pPr marL="609600" indent="-609600" eaLnBrk="1" hangingPunct="1">
              <a:lnSpc>
                <a:spcPct val="80000"/>
              </a:lnSpc>
              <a:buFont typeface="Wingdings" pitchFamily="2" charset="2"/>
              <a:buNone/>
              <a:defRPr/>
            </a:pPr>
            <a:r>
              <a:rPr lang="en-US" sz="2000" dirty="0" smtClean="0"/>
              <a:t> </a:t>
            </a:r>
            <a:endParaRPr lang="es-AR" sz="20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35940369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03779" name="Rectangle 3"/>
          <p:cNvSpPr>
            <a:spLocks noGrp="1" noChangeArrowheads="1"/>
          </p:cNvSpPr>
          <p:nvPr>
            <p:ph type="body" idx="1"/>
          </p:nvPr>
        </p:nvSpPr>
        <p:spPr>
          <a:xfrm>
            <a:off x="468313" y="981075"/>
            <a:ext cx="8377237" cy="5876925"/>
          </a:xfrm>
        </p:spPr>
        <p:txBody>
          <a:bodyPr>
            <a:noAutofit/>
          </a:bodyPr>
          <a:lstStyle/>
          <a:p>
            <a:pPr marL="609600" indent="-609600" algn="ctr" eaLnBrk="1" hangingPunct="1">
              <a:buFont typeface="Wingdings" pitchFamily="2" charset="2"/>
              <a:buNone/>
              <a:defRPr/>
            </a:pPr>
            <a:r>
              <a:rPr lang="es-MX" sz="2800" b="1" dirty="0" smtClean="0">
                <a:solidFill>
                  <a:srgbClr val="FFFF00"/>
                </a:solidFill>
                <a:effectLst>
                  <a:outerShdw blurRad="38100" dist="38100" dir="2700000" algn="tl">
                    <a:srgbClr val="000000">
                      <a:alpha val="43137"/>
                    </a:srgbClr>
                  </a:outerShdw>
                </a:effectLst>
              </a:rPr>
              <a:t>EJERCICIO DEL IUS VARIANDI</a:t>
            </a:r>
          </a:p>
          <a:p>
            <a:pPr marL="609600" indent="-609600" eaLnBrk="1" hangingPunct="1">
              <a:buFont typeface="Wingdings" pitchFamily="2" charset="2"/>
              <a:buNone/>
              <a:defRPr/>
            </a:pPr>
            <a:endParaRPr lang="es-AR" sz="1800" dirty="0" smtClean="0">
              <a:solidFill>
                <a:srgbClr val="FFFF00"/>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n-US" sz="1800" b="1" dirty="0" smtClean="0">
                <a:solidFill>
                  <a:srgbClr val="00FFFF"/>
                </a:solidFill>
                <a:effectLst>
                  <a:outerShdw blurRad="38100" dist="38100" dir="2700000" algn="tl">
                    <a:srgbClr val="000000">
                      <a:alpha val="43137"/>
                    </a:srgbClr>
                  </a:outerShdw>
                </a:effectLst>
              </a:rPr>
              <a:t>Art. 66 – </a:t>
            </a:r>
            <a:r>
              <a:rPr lang="en-US" sz="1800" dirty="0" smtClean="0">
                <a:effectLst>
                  <a:outerShdw blurRad="38100" dist="38100" dir="2700000" algn="tl">
                    <a:srgbClr val="000000">
                      <a:alpha val="43137"/>
                    </a:srgbClr>
                  </a:outerShdw>
                </a:effectLst>
              </a:rPr>
              <a:t>El </a:t>
            </a:r>
            <a:r>
              <a:rPr lang="en-US" sz="1800" dirty="0" err="1" smtClean="0">
                <a:effectLst>
                  <a:outerShdw blurRad="38100" dist="38100" dir="2700000" algn="tl">
                    <a:srgbClr val="000000">
                      <a:alpha val="43137"/>
                    </a:srgbClr>
                  </a:outerShdw>
                </a:effectLst>
              </a:rPr>
              <a:t>empleador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facultado</a:t>
            </a:r>
            <a:r>
              <a:rPr lang="en-US" sz="1800" dirty="0" smtClean="0">
                <a:effectLst>
                  <a:outerShdw blurRad="38100" dist="38100" dir="2700000" algn="tl">
                    <a:srgbClr val="000000">
                      <a:alpha val="43137"/>
                    </a:srgbClr>
                  </a:outerShdw>
                </a:effectLst>
              </a:rPr>
              <a:t> para </a:t>
            </a:r>
            <a:r>
              <a:rPr lang="en-US" sz="1800" dirty="0" err="1" smtClean="0">
                <a:effectLst>
                  <a:outerShdw blurRad="38100" dist="38100" dir="2700000" algn="tl">
                    <a:srgbClr val="000000">
                      <a:alpha val="43137"/>
                    </a:srgbClr>
                  </a:outerShdw>
                </a:effectLst>
              </a:rPr>
              <a:t>introducir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todos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aquellos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cambios</a:t>
            </a:r>
            <a:endParaRPr lang="en-US" sz="18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relativos</a:t>
            </a:r>
            <a:r>
              <a:rPr lang="en-US" sz="1800" dirty="0" smtClean="0">
                <a:effectLst>
                  <a:outerShdw blurRad="38100" dist="38100" dir="2700000" algn="tl">
                    <a:srgbClr val="000000">
                      <a:alpha val="43137"/>
                    </a:srgbClr>
                  </a:outerShdw>
                </a:effectLst>
              </a:rPr>
              <a:t> a </a:t>
            </a:r>
            <a:r>
              <a:rPr lang="en-US" sz="1800" b="1" dirty="0" smtClean="0">
                <a:solidFill>
                  <a:srgbClr val="FF9900"/>
                </a:solidFill>
                <a:effectLst>
                  <a:outerShdw blurRad="38100" dist="38100" dir="2700000" algn="tl">
                    <a:srgbClr val="000000">
                      <a:alpha val="43137"/>
                    </a:srgbClr>
                  </a:outerShdw>
                </a:effectLst>
              </a:rPr>
              <a:t>la forma y </a:t>
            </a:r>
            <a:r>
              <a:rPr lang="en-US" sz="1800" b="1" dirty="0" err="1" smtClean="0">
                <a:solidFill>
                  <a:srgbClr val="FF9900"/>
                </a:solidFill>
                <a:effectLst>
                  <a:outerShdw blurRad="38100" dist="38100" dir="2700000" algn="tl">
                    <a:srgbClr val="000000">
                      <a:alpha val="43137"/>
                    </a:srgbClr>
                  </a:outerShdw>
                </a:effectLst>
              </a:rPr>
              <a:t>modalidades</a:t>
            </a:r>
            <a:r>
              <a:rPr lang="en-US" sz="1800" b="1" dirty="0" smtClean="0">
                <a:solidFill>
                  <a:srgbClr val="FF9900"/>
                </a:solidFill>
                <a:effectLst>
                  <a:outerShdw blurRad="38100" dist="38100" dir="2700000" algn="tl">
                    <a:srgbClr val="000000">
                      <a:alpha val="43137"/>
                    </a:srgbClr>
                  </a:outerShdw>
                </a:effectLst>
              </a:rPr>
              <a:t> de la </a:t>
            </a:r>
            <a:r>
              <a:rPr lang="en-US" sz="1800" b="1" dirty="0" err="1" smtClean="0">
                <a:solidFill>
                  <a:srgbClr val="FF9900"/>
                </a:solidFill>
                <a:effectLst>
                  <a:outerShdw blurRad="38100" dist="38100" dir="2700000" algn="tl">
                    <a:srgbClr val="000000">
                      <a:alpha val="43137"/>
                    </a:srgbClr>
                  </a:outerShdw>
                </a:effectLst>
              </a:rPr>
              <a:t>prestación</a:t>
            </a:r>
            <a:r>
              <a:rPr lang="en-US" sz="1800" b="1" dirty="0" smtClean="0">
                <a:solidFill>
                  <a:srgbClr val="FF99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del </a:t>
            </a:r>
            <a:r>
              <a:rPr lang="en-US" sz="1800" dirty="0" err="1" smtClean="0">
                <a:effectLst>
                  <a:outerShdw blurRad="38100" dist="38100" dir="2700000" algn="tl">
                    <a:srgbClr val="000000">
                      <a:alpha val="43137"/>
                    </a:srgbClr>
                  </a:outerShdw>
                </a:effectLst>
              </a:rPr>
              <a:t>trabajo</a:t>
            </a:r>
            <a:r>
              <a:rPr lang="en-US" sz="1800" dirty="0" smtClean="0">
                <a:effectLst>
                  <a:outerShdw blurRad="38100" dist="38100" dir="2700000" algn="tl">
                    <a:srgbClr val="000000">
                      <a:alpha val="43137"/>
                    </a:srgbClr>
                  </a:outerShdw>
                </a:effectLst>
              </a:rPr>
              <a:t>, en </a:t>
            </a:r>
            <a:r>
              <a:rPr lang="en-US" sz="1800" dirty="0" err="1" smtClean="0">
                <a:effectLst>
                  <a:outerShdw blurRad="38100" dist="38100" dir="2700000" algn="tl">
                    <a:srgbClr val="000000">
                      <a:alpha val="43137"/>
                    </a:srgbClr>
                  </a:outerShdw>
                </a:effectLst>
              </a:rPr>
              <a:t>tanto</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esos</a:t>
            </a:r>
            <a:r>
              <a:rPr lang="en-US" sz="1800" dirty="0" smtClean="0">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cambios</a:t>
            </a:r>
            <a:r>
              <a:rPr lang="en-US" sz="1800" dirty="0" smtClean="0">
                <a:effectLst>
                  <a:outerShdw blurRad="38100" dist="38100" dir="2700000" algn="tl">
                    <a:srgbClr val="000000">
                      <a:alpha val="43137"/>
                    </a:srgbClr>
                  </a:outerShdw>
                </a:effectLst>
              </a:rPr>
              <a:t> </a:t>
            </a:r>
            <a:r>
              <a:rPr lang="en-US" sz="1800" b="1" dirty="0" smtClean="0">
                <a:solidFill>
                  <a:srgbClr val="FFFF00"/>
                </a:solidFill>
                <a:effectLst>
                  <a:outerShdw blurRad="38100" dist="38100" dir="2700000" algn="tl">
                    <a:srgbClr val="000000">
                      <a:alpha val="43137"/>
                    </a:srgbClr>
                  </a:outerShdw>
                </a:effectLst>
              </a:rPr>
              <a:t>no </a:t>
            </a:r>
            <a:r>
              <a:rPr lang="en-US" sz="1800" b="1" dirty="0" err="1" smtClean="0">
                <a:solidFill>
                  <a:srgbClr val="FFFF00"/>
                </a:solidFill>
                <a:effectLst>
                  <a:outerShdw blurRad="38100" dist="38100" dir="2700000" algn="tl">
                    <a:srgbClr val="000000">
                      <a:alpha val="43137"/>
                    </a:srgbClr>
                  </a:outerShdw>
                </a:effectLst>
              </a:rPr>
              <a:t>importen</a:t>
            </a:r>
            <a:r>
              <a:rPr lang="en-US" sz="1800" b="1" dirty="0" smtClean="0">
                <a:solidFill>
                  <a:srgbClr val="FFFF00"/>
                </a:solidFill>
                <a:effectLst>
                  <a:outerShdw blurRad="38100" dist="38100" dir="2700000" algn="tl">
                    <a:srgbClr val="000000">
                      <a:alpha val="43137"/>
                    </a:srgbClr>
                  </a:outerShdw>
                </a:effectLst>
              </a:rPr>
              <a:t> un </a:t>
            </a:r>
            <a:r>
              <a:rPr lang="en-US" sz="1800" b="1" dirty="0" err="1" smtClean="0">
                <a:solidFill>
                  <a:srgbClr val="FFFF00"/>
                </a:solidFill>
                <a:effectLst>
                  <a:outerShdw blurRad="38100" dist="38100" dir="2700000" algn="tl">
                    <a:srgbClr val="000000">
                      <a:alpha val="43137"/>
                    </a:srgbClr>
                  </a:outerShdw>
                </a:effectLst>
              </a:rPr>
              <a:t>ejercicio</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irrazonable</a:t>
            </a:r>
            <a:r>
              <a:rPr lang="en-US" sz="1800" b="1" dirty="0" smtClean="0">
                <a:solidFill>
                  <a:srgbClr val="FFFF00"/>
                </a:solidFill>
                <a:effectLst>
                  <a:outerShdw blurRad="38100" dist="38100" dir="2700000" algn="tl">
                    <a:srgbClr val="000000">
                      <a:alpha val="43137"/>
                    </a:srgbClr>
                  </a:outerShdw>
                </a:effectLst>
              </a:rPr>
              <a:t> de </a:t>
            </a:r>
            <a:r>
              <a:rPr lang="en-US" sz="1800" b="1" dirty="0" err="1" smtClean="0">
                <a:solidFill>
                  <a:srgbClr val="FFFF00"/>
                </a:solidFill>
                <a:effectLst>
                  <a:outerShdw blurRad="38100" dist="38100" dir="2700000" algn="tl">
                    <a:srgbClr val="000000">
                      <a:alpha val="43137"/>
                    </a:srgbClr>
                  </a:outerShdw>
                </a:effectLst>
              </a:rPr>
              <a:t>esa</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facultad</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ni</a:t>
            </a: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alteren</a:t>
            </a:r>
            <a:r>
              <a:rPr lang="en-US" sz="1800" b="1" dirty="0" smtClean="0">
                <a:solidFill>
                  <a:srgbClr val="00FF00"/>
                </a:solidFill>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b="1" dirty="0" err="1" smtClean="0">
                <a:solidFill>
                  <a:srgbClr val="00FF00"/>
                </a:solidFill>
                <a:effectLst>
                  <a:outerShdw blurRad="38100" dist="38100" dir="2700000" algn="tl">
                    <a:srgbClr val="000000">
                      <a:alpha val="43137"/>
                    </a:srgbClr>
                  </a:outerShdw>
                </a:effectLst>
              </a:rPr>
              <a:t>modalidades</a:t>
            </a: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esenciales</a:t>
            </a:r>
            <a:r>
              <a:rPr lang="en-US" sz="1800" b="1" dirty="0" smtClean="0">
                <a:solidFill>
                  <a:srgbClr val="00FF00"/>
                </a:solidFill>
                <a:effectLst>
                  <a:outerShdw blurRad="38100" dist="38100" dir="2700000" algn="tl">
                    <a:srgbClr val="000000">
                      <a:alpha val="43137"/>
                    </a:srgbClr>
                  </a:outerShdw>
                </a:effectLst>
              </a:rPr>
              <a:t> del </a:t>
            </a:r>
            <a:r>
              <a:rPr lang="en-US" sz="1800" b="1" dirty="0" err="1" smtClean="0">
                <a:solidFill>
                  <a:srgbClr val="00FF00"/>
                </a:solidFill>
                <a:effectLst>
                  <a:outerShdw blurRad="38100" dist="38100" dir="2700000" algn="tl">
                    <a:srgbClr val="000000">
                      <a:alpha val="43137"/>
                    </a:srgbClr>
                  </a:outerShdw>
                </a:effectLst>
              </a:rPr>
              <a:t>contrato</a:t>
            </a:r>
            <a:r>
              <a:rPr lang="en-US" sz="1800" b="1" dirty="0" smtClean="0">
                <a:solidFill>
                  <a:srgbClr val="00FF00"/>
                </a:solidFill>
                <a:effectLst>
                  <a:outerShdw blurRad="38100" dist="38100" dir="2700000" algn="tl">
                    <a:srgbClr val="000000">
                      <a:alpha val="43137"/>
                    </a:srgbClr>
                  </a:outerShdw>
                </a:effectLst>
              </a:rPr>
              <a:t>,</a:t>
            </a:r>
            <a:r>
              <a:rPr lang="en-US" sz="1800" dirty="0" smtClean="0">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ni</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causen</a:t>
            </a:r>
            <a:r>
              <a:rPr lang="en-US" sz="1800" b="1" dirty="0" smtClean="0">
                <a:solidFill>
                  <a:srgbClr val="00FFFF"/>
                </a:solidFill>
                <a:effectLst>
                  <a:outerShdw blurRad="38100" dist="38100" dir="2700000" algn="tl">
                    <a:srgbClr val="000000">
                      <a:alpha val="43137"/>
                    </a:srgbClr>
                  </a:outerShdw>
                </a:effectLst>
              </a:rPr>
              <a:t> </a:t>
            </a:r>
            <a:r>
              <a:rPr lang="en-US" sz="1800" b="1" dirty="0" err="1" smtClean="0">
                <a:solidFill>
                  <a:srgbClr val="00FFFF"/>
                </a:solidFill>
                <a:effectLst>
                  <a:outerShdw blurRad="38100" dist="38100" dir="2700000" algn="tl">
                    <a:srgbClr val="000000">
                      <a:alpha val="43137"/>
                    </a:srgbClr>
                  </a:outerShdw>
                </a:effectLst>
              </a:rPr>
              <a:t>perjuicio</a:t>
            </a:r>
            <a:r>
              <a:rPr lang="en-US" sz="1800" b="1" dirty="0" smtClean="0">
                <a:solidFill>
                  <a:srgbClr val="00FFFF"/>
                </a:solidFill>
                <a:effectLst>
                  <a:outerShdw blurRad="38100" dist="38100" dir="2700000" algn="tl">
                    <a:srgbClr val="000000">
                      <a:alpha val="43137"/>
                    </a:srgbClr>
                  </a:outerShdw>
                </a:effectLst>
              </a:rPr>
              <a:t> material </a:t>
            </a:r>
            <a:r>
              <a:rPr lang="en-US" sz="1800" b="1" dirty="0" err="1" smtClean="0">
                <a:solidFill>
                  <a:srgbClr val="00FFFF"/>
                </a:solidFill>
                <a:effectLst>
                  <a:outerShdw blurRad="38100" dist="38100" dir="2700000" algn="tl">
                    <a:srgbClr val="000000">
                      <a:alpha val="43137"/>
                    </a:srgbClr>
                  </a:outerShdw>
                </a:effectLst>
              </a:rPr>
              <a:t>ni</a:t>
            </a:r>
            <a:r>
              <a:rPr lang="en-US" sz="1800" b="1" dirty="0" smtClean="0">
                <a:solidFill>
                  <a:srgbClr val="00FFFF"/>
                </a:solidFill>
                <a:effectLst>
                  <a:outerShdw blurRad="38100" dist="38100" dir="2700000" algn="tl">
                    <a:srgbClr val="000000">
                      <a:alpha val="43137"/>
                    </a:srgbClr>
                  </a:outerShdw>
                </a:effectLst>
              </a:rPr>
              <a:t> moral </a:t>
            </a:r>
          </a:p>
          <a:p>
            <a:pPr marL="609600" indent="-609600" eaLnBrk="1" hangingPunct="1">
              <a:buFont typeface="Wingdings" pitchFamily="2" charset="2"/>
              <a:buNone/>
              <a:defRPr/>
            </a:pPr>
            <a:r>
              <a:rPr lang="en-US" sz="1800" b="1" dirty="0" smtClean="0">
                <a:solidFill>
                  <a:srgbClr val="00FFFF"/>
                </a:solidFill>
                <a:effectLst>
                  <a:outerShdw blurRad="38100" dist="38100" dir="2700000" algn="tl">
                    <a:srgbClr val="000000">
                      <a:alpha val="43137"/>
                    </a:srgbClr>
                  </a:outerShdw>
                </a:effectLst>
              </a:rPr>
              <a:t>al </a:t>
            </a:r>
            <a:r>
              <a:rPr lang="en-US" sz="1800" b="1" dirty="0" err="1" smtClean="0">
                <a:solidFill>
                  <a:srgbClr val="00FFFF"/>
                </a:solidFill>
                <a:effectLst>
                  <a:outerShdw blurRad="38100" dist="38100" dir="2700000" algn="tl">
                    <a:srgbClr val="000000">
                      <a:alpha val="43137"/>
                    </a:srgbClr>
                  </a:outerShdw>
                </a:effectLst>
              </a:rPr>
              <a:t>trabajador</a:t>
            </a:r>
            <a:r>
              <a:rPr lang="en-US" sz="1800" b="1" dirty="0" smtClean="0">
                <a:solidFill>
                  <a:srgbClr val="00FFFF"/>
                </a:solidFill>
                <a:effectLst>
                  <a:outerShdw blurRad="38100" dist="38100" dir="2700000" algn="tl">
                    <a:srgbClr val="000000">
                      <a:alpha val="43137"/>
                    </a:srgbClr>
                  </a:outerShdw>
                </a:effectLst>
              </a:rPr>
              <a:t>.</a:t>
            </a:r>
          </a:p>
          <a:p>
            <a:pPr marL="609600" indent="-609600" eaLnBrk="1" hangingPunct="1">
              <a:buFont typeface="Wingdings" pitchFamily="2" charset="2"/>
              <a:buNone/>
              <a:defRPr/>
            </a:pPr>
            <a:endParaRPr lang="en-US" sz="18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Cuando</a:t>
            </a:r>
            <a:r>
              <a:rPr lang="en-US" sz="1800" dirty="0" smtClean="0">
                <a:effectLst>
                  <a:outerShdw blurRad="38100" dist="38100" dir="2700000" algn="tl">
                    <a:srgbClr val="000000">
                      <a:alpha val="43137"/>
                    </a:srgbClr>
                  </a:outerShdw>
                </a:effectLst>
              </a:rPr>
              <a:t> el </a:t>
            </a:r>
            <a:r>
              <a:rPr lang="en-US" sz="1800" dirty="0" err="1" smtClean="0">
                <a:effectLst>
                  <a:outerShdw blurRad="38100" dist="38100" dir="2700000" algn="tl">
                    <a:srgbClr val="000000">
                      <a:alpha val="43137"/>
                    </a:srgbClr>
                  </a:outerShdw>
                </a:effectLst>
              </a:rPr>
              <a:t>empleador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disponga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medidas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vedadas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este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artículo</a:t>
            </a:r>
            <a:r>
              <a:rPr lang="en-US" sz="1800" dirty="0" smtClean="0">
                <a:effectLst>
                  <a:outerShdw blurRad="38100" dist="38100" dir="2700000" algn="tl">
                    <a:srgbClr val="000000">
                      <a:alpha val="43137"/>
                    </a:srgbClr>
                  </a:outerShdw>
                </a:effectLst>
              </a:rPr>
              <a:t>, al </a:t>
            </a:r>
            <a:r>
              <a:rPr lang="en-US" sz="1800" dirty="0" err="1" smtClean="0">
                <a:effectLst>
                  <a:outerShdw blurRad="38100" dist="38100" dir="2700000" algn="tl">
                    <a:srgbClr val="000000">
                      <a:alpha val="43137"/>
                    </a:srgbClr>
                  </a:outerShdw>
                </a:effectLst>
              </a:rPr>
              <a:t>trabajador</a:t>
            </a:r>
            <a:r>
              <a:rPr lang="en-US" sz="1800" dirty="0" smtClean="0">
                <a:effectLst>
                  <a:outerShdw blurRad="38100" dist="38100" dir="2700000" algn="tl">
                    <a:srgbClr val="000000">
                      <a:alpha val="43137"/>
                    </a:srgbClr>
                  </a:outerShdw>
                </a:effectLst>
              </a:rPr>
              <a:t> le </a:t>
            </a: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asistirá</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posibilidad</a:t>
            </a:r>
            <a:r>
              <a:rPr lang="en-US" sz="1800" dirty="0" smtClean="0">
                <a:effectLst>
                  <a:outerShdw blurRad="38100" dist="38100" dir="2700000" algn="tl">
                    <a:srgbClr val="000000">
                      <a:alpha val="43137"/>
                    </a:srgbClr>
                  </a:outerShdw>
                </a:effectLst>
              </a:rPr>
              <a:t> </a:t>
            </a:r>
            <a:r>
              <a:rPr lang="en-US" sz="1800" b="1" dirty="0" smtClean="0">
                <a:solidFill>
                  <a:srgbClr val="FFFF00"/>
                </a:solidFill>
                <a:effectLst>
                  <a:outerShdw blurRad="38100" dist="38100" dir="2700000" algn="tl">
                    <a:srgbClr val="000000">
                      <a:alpha val="43137"/>
                    </a:srgbClr>
                  </a:outerShdw>
                </a:effectLst>
              </a:rPr>
              <a:t>de </a:t>
            </a:r>
            <a:r>
              <a:rPr lang="en-US" sz="1800" b="1" dirty="0" err="1" smtClean="0">
                <a:solidFill>
                  <a:srgbClr val="FFFF00"/>
                </a:solidFill>
                <a:effectLst>
                  <a:outerShdw blurRad="38100" dist="38100" dir="2700000" algn="tl">
                    <a:srgbClr val="000000">
                      <a:alpha val="43137"/>
                    </a:srgbClr>
                  </a:outerShdw>
                </a:effectLst>
              </a:rPr>
              <a:t>optar</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por</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considerarse</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despedido</a:t>
            </a:r>
            <a:r>
              <a:rPr lang="en-US" sz="1800" b="1" dirty="0" smtClean="0">
                <a:solidFill>
                  <a:srgbClr val="FFFF00"/>
                </a:solidFill>
                <a:effectLst>
                  <a:outerShdw blurRad="38100" dist="38100" dir="2700000" algn="tl">
                    <a:srgbClr val="000000">
                      <a:alpha val="43137"/>
                    </a:srgbClr>
                  </a:outerShdw>
                </a:effectLst>
              </a:rPr>
              <a:t> sin causa</a:t>
            </a:r>
            <a:r>
              <a:rPr lang="en-US" sz="1800" dirty="0" smtClean="0">
                <a:effectLst>
                  <a:outerShdw blurRad="38100" dist="38100" dir="2700000" algn="tl">
                    <a:srgbClr val="000000">
                      <a:alpha val="43137"/>
                    </a:srgbClr>
                  </a:outerShdw>
                </a:effectLst>
              </a:rPr>
              <a:t> o </a:t>
            </a:r>
            <a:r>
              <a:rPr lang="en-US" sz="1800" b="1" dirty="0" err="1" smtClean="0">
                <a:solidFill>
                  <a:srgbClr val="FF9900"/>
                </a:solidFill>
                <a:effectLst>
                  <a:outerShdw blurRad="38100" dist="38100" dir="2700000" algn="tl">
                    <a:srgbClr val="000000">
                      <a:alpha val="43137"/>
                    </a:srgbClr>
                  </a:outerShdw>
                </a:effectLst>
              </a:rPr>
              <a:t>accionar</a:t>
            </a:r>
            <a:r>
              <a:rPr lang="en-US" sz="1800" b="1" dirty="0" smtClean="0">
                <a:solidFill>
                  <a:srgbClr val="FF9900"/>
                </a:solidFill>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b="1" dirty="0" err="1" smtClean="0">
                <a:solidFill>
                  <a:srgbClr val="FF9900"/>
                </a:solidFill>
                <a:effectLst>
                  <a:outerShdw blurRad="38100" dist="38100" dir="2700000" algn="tl">
                    <a:srgbClr val="000000">
                      <a:alpha val="43137"/>
                    </a:srgbClr>
                  </a:outerShdw>
                </a:effectLst>
              </a:rPr>
              <a:t>persiguiendo</a:t>
            </a:r>
            <a:r>
              <a:rPr lang="en-US" sz="1800" b="1" dirty="0" smtClean="0">
                <a:solidFill>
                  <a:srgbClr val="FF9900"/>
                </a:solidFill>
                <a:effectLst>
                  <a:outerShdw blurRad="38100" dist="38100" dir="2700000" algn="tl">
                    <a:srgbClr val="000000">
                      <a:alpha val="43137"/>
                    </a:srgbClr>
                  </a:outerShdw>
                </a:effectLst>
              </a:rPr>
              <a:t> el </a:t>
            </a:r>
            <a:r>
              <a:rPr lang="en-US" sz="1800" b="1" dirty="0" err="1" smtClean="0">
                <a:solidFill>
                  <a:srgbClr val="FF9900"/>
                </a:solidFill>
                <a:effectLst>
                  <a:outerShdw blurRad="38100" dist="38100" dir="2700000" algn="tl">
                    <a:srgbClr val="000000">
                      <a:alpha val="43137"/>
                    </a:srgbClr>
                  </a:outerShdw>
                </a:effectLst>
              </a:rPr>
              <a:t>restablecimiento</a:t>
            </a:r>
            <a:r>
              <a:rPr lang="en-US" sz="1800" b="1" dirty="0" smtClean="0">
                <a:solidFill>
                  <a:srgbClr val="FF9900"/>
                </a:solidFill>
                <a:effectLst>
                  <a:outerShdw blurRad="38100" dist="38100" dir="2700000" algn="tl">
                    <a:srgbClr val="000000">
                      <a:alpha val="43137"/>
                    </a:srgbClr>
                  </a:outerShdw>
                </a:effectLst>
              </a:rPr>
              <a:t> de </a:t>
            </a:r>
            <a:r>
              <a:rPr lang="en-US" sz="1800" b="1" dirty="0" err="1" smtClean="0">
                <a:solidFill>
                  <a:srgbClr val="FF9900"/>
                </a:solidFill>
                <a:effectLst>
                  <a:outerShdw blurRad="38100" dist="38100" dir="2700000" algn="tl">
                    <a:srgbClr val="000000">
                      <a:alpha val="43137"/>
                    </a:srgbClr>
                  </a:outerShdw>
                </a:effectLst>
              </a:rPr>
              <a:t>las</a:t>
            </a:r>
            <a:r>
              <a:rPr lang="en-US" sz="1800" b="1" dirty="0" smtClean="0">
                <a:solidFill>
                  <a:srgbClr val="FF9900"/>
                </a:solidFill>
                <a:effectLst>
                  <a:outerShdw blurRad="38100" dist="38100" dir="2700000" algn="tl">
                    <a:srgbClr val="000000">
                      <a:alpha val="43137"/>
                    </a:srgbClr>
                  </a:outerShdw>
                </a:effectLst>
              </a:rPr>
              <a:t> </a:t>
            </a:r>
            <a:r>
              <a:rPr lang="en-US" sz="1800" b="1" dirty="0" err="1" smtClean="0">
                <a:solidFill>
                  <a:srgbClr val="FF9900"/>
                </a:solidFill>
                <a:effectLst>
                  <a:outerShdw blurRad="38100" dist="38100" dir="2700000" algn="tl">
                    <a:srgbClr val="000000">
                      <a:alpha val="43137"/>
                    </a:srgbClr>
                  </a:outerShdw>
                </a:effectLst>
              </a:rPr>
              <a:t>condiciones</a:t>
            </a:r>
            <a:r>
              <a:rPr lang="en-US" sz="1800" b="1" dirty="0" smtClean="0">
                <a:solidFill>
                  <a:srgbClr val="FF9900"/>
                </a:solidFill>
                <a:effectLst>
                  <a:outerShdw blurRad="38100" dist="38100" dir="2700000" algn="tl">
                    <a:srgbClr val="000000">
                      <a:alpha val="43137"/>
                    </a:srgbClr>
                  </a:outerShdw>
                </a:effectLst>
              </a:rPr>
              <a:t> </a:t>
            </a:r>
            <a:r>
              <a:rPr lang="en-US" sz="1800" b="1" dirty="0" err="1" smtClean="0">
                <a:solidFill>
                  <a:srgbClr val="FF9900"/>
                </a:solidFill>
                <a:effectLst>
                  <a:outerShdw blurRad="38100" dist="38100" dir="2700000" algn="tl">
                    <a:srgbClr val="000000">
                      <a:alpha val="43137"/>
                    </a:srgbClr>
                  </a:outerShdw>
                </a:effectLst>
              </a:rPr>
              <a:t>alteradas</a:t>
            </a:r>
            <a:r>
              <a:rPr lang="en-US" sz="1800" b="1" dirty="0" smtClean="0">
                <a:solidFill>
                  <a:srgbClr val="FF99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En </a:t>
            </a:r>
            <a:r>
              <a:rPr lang="en-US" sz="1800" dirty="0" err="1" smtClean="0">
                <a:effectLst>
                  <a:outerShdw blurRad="38100" dist="38100" dir="2700000" algn="tl">
                    <a:srgbClr val="000000">
                      <a:alpha val="43137"/>
                    </a:srgbClr>
                  </a:outerShdw>
                </a:effectLst>
              </a:rPr>
              <a:t>este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último</a:t>
            </a:r>
            <a:r>
              <a:rPr lang="en-US" sz="1800" dirty="0" smtClean="0">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supuesto</a:t>
            </a:r>
            <a:r>
              <a:rPr lang="en-US" sz="1800" dirty="0" smtClean="0">
                <a:effectLst>
                  <a:outerShdw blurRad="38100" dist="38100" dir="2700000" algn="tl">
                    <a:srgbClr val="000000">
                      <a:alpha val="43137"/>
                    </a:srgbClr>
                  </a:outerShdw>
                </a:effectLst>
              </a:rPr>
              <a:t> la </a:t>
            </a:r>
            <a:r>
              <a:rPr lang="en-US" sz="1800" dirty="0" err="1" smtClean="0">
                <a:effectLst>
                  <a:outerShdw blurRad="38100" dist="38100" dir="2700000" algn="tl">
                    <a:srgbClr val="000000">
                      <a:alpha val="43137"/>
                    </a:srgbClr>
                  </a:outerShdw>
                </a:effectLst>
              </a:rPr>
              <a:t>acción</a:t>
            </a:r>
            <a:r>
              <a:rPr lang="en-US" sz="1800" dirty="0" smtClean="0">
                <a:effectLst>
                  <a:outerShdw blurRad="38100" dist="38100" dir="2700000" algn="tl">
                    <a:srgbClr val="000000">
                      <a:alpha val="43137"/>
                    </a:srgbClr>
                  </a:outerShdw>
                </a:effectLst>
              </a:rPr>
              <a:t> se </a:t>
            </a:r>
            <a:r>
              <a:rPr lang="en-US" sz="1800" dirty="0" err="1" smtClean="0">
                <a:effectLst>
                  <a:outerShdw blurRad="38100" dist="38100" dir="2700000" algn="tl">
                    <a:srgbClr val="000000">
                      <a:alpha val="43137"/>
                    </a:srgbClr>
                  </a:outerShdw>
                </a:effectLst>
              </a:rPr>
              <a:t>substanciará</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por</a:t>
            </a:r>
            <a:r>
              <a:rPr lang="en-US" sz="1800" dirty="0" smtClean="0">
                <a:effectLst>
                  <a:outerShdw blurRad="38100" dist="38100" dir="2700000" algn="tl">
                    <a:srgbClr val="000000">
                      <a:alpha val="43137"/>
                    </a:srgbClr>
                  </a:outerShdw>
                </a:effectLst>
              </a:rPr>
              <a:t> el </a:t>
            </a:r>
            <a:r>
              <a:rPr lang="en-US" sz="1800" b="1" dirty="0" err="1" smtClean="0">
                <a:solidFill>
                  <a:srgbClr val="00FF00"/>
                </a:solidFill>
                <a:effectLst>
                  <a:outerShdw blurRad="38100" dist="38100" dir="2700000" algn="tl">
                    <a:srgbClr val="000000">
                      <a:alpha val="43137"/>
                    </a:srgbClr>
                  </a:outerShdw>
                </a:effectLst>
              </a:rPr>
              <a:t>procedimiento</a:t>
            </a:r>
            <a:r>
              <a:rPr lang="en-US" sz="1800" b="1" dirty="0" smtClean="0">
                <a:solidFill>
                  <a:srgbClr val="00FF00"/>
                </a:solidFill>
                <a:effectLst>
                  <a:outerShdw blurRad="38100" dist="38100" dir="2700000" algn="tl">
                    <a:srgbClr val="000000">
                      <a:alpha val="43137"/>
                    </a:srgbClr>
                  </a:outerShdw>
                </a:effectLst>
              </a:rPr>
              <a:t> </a:t>
            </a:r>
            <a:r>
              <a:rPr lang="en-US" sz="1800" b="1" dirty="0" err="1" smtClean="0">
                <a:solidFill>
                  <a:srgbClr val="00FF00"/>
                </a:solidFill>
                <a:effectLst>
                  <a:outerShdw blurRad="38100" dist="38100" dir="2700000" algn="tl">
                    <a:srgbClr val="000000">
                      <a:alpha val="43137"/>
                    </a:srgbClr>
                  </a:outerShdw>
                </a:effectLst>
              </a:rPr>
              <a:t>sumarísimo</a:t>
            </a:r>
            <a:r>
              <a:rPr lang="en-US" sz="1800" b="1" dirty="0" smtClean="0">
                <a:solidFill>
                  <a:srgbClr val="00FF00"/>
                </a:solidFill>
                <a:effectLst>
                  <a:outerShdw blurRad="38100" dist="38100" dir="2700000" algn="tl">
                    <a:srgbClr val="000000">
                      <a:alpha val="43137"/>
                    </a:srgbClr>
                  </a:outerShdw>
                </a:effectLst>
              </a:rPr>
              <a:t>, </a:t>
            </a:r>
            <a:r>
              <a:rPr lang="en-US" sz="1800" b="1" dirty="0" smtClean="0">
                <a:solidFill>
                  <a:srgbClr val="FFFF00"/>
                </a:solidFill>
                <a:effectLst>
                  <a:outerShdw blurRad="38100" dist="38100" dir="2700000" algn="tl">
                    <a:srgbClr val="000000">
                      <a:alpha val="43137"/>
                    </a:srgbClr>
                  </a:outerShdw>
                </a:effectLst>
              </a:rPr>
              <a:t>no </a:t>
            </a:r>
          </a:p>
          <a:p>
            <a:pPr marL="609600" indent="-609600" eaLnBrk="1" hangingPunct="1">
              <a:buFont typeface="Wingdings" pitchFamily="2" charset="2"/>
              <a:buNone/>
              <a:defRPr/>
            </a:pPr>
            <a:r>
              <a:rPr lang="en-US" sz="1800" b="1" dirty="0" err="1" smtClean="0">
                <a:solidFill>
                  <a:srgbClr val="FFFF00"/>
                </a:solidFill>
                <a:effectLst>
                  <a:outerShdw blurRad="38100" dist="38100" dir="2700000" algn="tl">
                    <a:srgbClr val="000000">
                      <a:alpha val="43137"/>
                    </a:srgbClr>
                  </a:outerShdw>
                </a:effectLst>
              </a:rPr>
              <a:t>pudiéndose</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innovar</a:t>
            </a:r>
            <a:r>
              <a:rPr lang="en-US" sz="1800" b="1" dirty="0" smtClean="0">
                <a:solidFill>
                  <a:srgbClr val="FFFF00"/>
                </a:solidFill>
                <a:effectLst>
                  <a:outerShdw blurRad="38100" dist="38100" dir="2700000" algn="tl">
                    <a:srgbClr val="000000">
                      <a:alpha val="43137"/>
                    </a:srgbClr>
                  </a:outerShdw>
                </a:effectLst>
              </a:rPr>
              <a:t> en </a:t>
            </a:r>
            <a:r>
              <a:rPr lang="en-US" sz="1800" b="1" dirty="0" err="1" smtClean="0">
                <a:solidFill>
                  <a:srgbClr val="FFFF00"/>
                </a:solidFill>
                <a:effectLst>
                  <a:outerShdw blurRad="38100" dist="38100" dir="2700000" algn="tl">
                    <a:srgbClr val="000000">
                      <a:alpha val="43137"/>
                    </a:srgbClr>
                  </a:outerShdw>
                </a:effectLst>
              </a:rPr>
              <a:t>las</a:t>
            </a:r>
            <a:r>
              <a:rPr lang="en-US" sz="1800" b="1" dirty="0" smtClean="0">
                <a:solidFill>
                  <a:srgbClr val="FFFF00"/>
                </a:solidFill>
                <a:effectLst>
                  <a:outerShdw blurRad="38100" dist="38100" dir="2700000" algn="tl">
                    <a:srgbClr val="000000">
                      <a:alpha val="43137"/>
                    </a:srgbClr>
                  </a:outerShdw>
                </a:effectLst>
              </a:rPr>
              <a:t> </a:t>
            </a:r>
            <a:r>
              <a:rPr lang="en-US" sz="1800" b="1" dirty="0" err="1" smtClean="0">
                <a:solidFill>
                  <a:srgbClr val="FFFF00"/>
                </a:solidFill>
                <a:effectLst>
                  <a:outerShdw blurRad="38100" dist="38100" dir="2700000" algn="tl">
                    <a:srgbClr val="000000">
                      <a:alpha val="43137"/>
                    </a:srgbClr>
                  </a:outerShdw>
                </a:effectLst>
              </a:rPr>
              <a:t>condiciones</a:t>
            </a:r>
            <a:r>
              <a:rPr lang="en-US" sz="1800" b="1" dirty="0" smtClean="0">
                <a:solidFill>
                  <a:srgbClr val="FFFF00"/>
                </a:solidFill>
                <a:effectLst>
                  <a:outerShdw blurRad="38100" dist="38100" dir="2700000" algn="tl">
                    <a:srgbClr val="000000">
                      <a:alpha val="43137"/>
                    </a:srgbClr>
                  </a:outerShdw>
                </a:effectLst>
              </a:rPr>
              <a:t> y </a:t>
            </a:r>
            <a:r>
              <a:rPr lang="en-US" sz="1800" b="1" dirty="0" err="1" smtClean="0">
                <a:solidFill>
                  <a:srgbClr val="FFFF00"/>
                </a:solidFill>
                <a:effectLst>
                  <a:outerShdw blurRad="38100" dist="38100" dir="2700000" algn="tl">
                    <a:srgbClr val="000000">
                      <a:alpha val="43137"/>
                    </a:srgbClr>
                  </a:outerShdw>
                </a:effectLst>
              </a:rPr>
              <a:t>modalidades</a:t>
            </a:r>
            <a:r>
              <a:rPr lang="en-US" sz="1800" b="1" dirty="0" smtClean="0">
                <a:solidFill>
                  <a:srgbClr val="FFFF00"/>
                </a:solidFill>
                <a:effectLst>
                  <a:outerShdw blurRad="38100" dist="38100" dir="2700000" algn="tl">
                    <a:srgbClr val="000000">
                      <a:alpha val="43137"/>
                    </a:srgbClr>
                  </a:outerShdw>
                </a:effectLst>
              </a:rPr>
              <a:t> de </a:t>
            </a:r>
            <a:r>
              <a:rPr lang="en-US" sz="1800" b="1" dirty="0" err="1" smtClean="0">
                <a:solidFill>
                  <a:srgbClr val="FFFF00"/>
                </a:solidFill>
                <a:effectLst>
                  <a:outerShdw blurRad="38100" dist="38100" dir="2700000" algn="tl">
                    <a:srgbClr val="000000">
                      <a:alpha val="43137"/>
                    </a:srgbClr>
                  </a:outerShdw>
                </a:effectLst>
              </a:rPr>
              <a:t>trabajo</a:t>
            </a:r>
            <a:r>
              <a:rPr lang="en-US" sz="1800" b="1" dirty="0" smtClean="0">
                <a:solidFill>
                  <a:srgbClr val="FFFF00"/>
                </a:solidFill>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salvo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éstas</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generales</a:t>
            </a:r>
            <a:r>
              <a:rPr lang="en-US" sz="1800" dirty="0" smtClean="0">
                <a:effectLst>
                  <a:outerShdw blurRad="38100" dist="38100" dir="2700000" algn="tl">
                    <a:srgbClr val="000000">
                      <a:alpha val="43137"/>
                    </a:srgbClr>
                  </a:outerShdw>
                </a:effectLst>
              </a:rPr>
              <a:t> para el </a:t>
            </a:r>
            <a:r>
              <a:rPr lang="en-US" sz="1800" dirty="0" err="1" smtClean="0">
                <a:effectLst>
                  <a:outerShdw blurRad="38100" dist="38100" dir="2700000" algn="tl">
                    <a:srgbClr val="000000">
                      <a:alpha val="43137"/>
                    </a:srgbClr>
                  </a:outerShdw>
                </a:effectLst>
              </a:rPr>
              <a:t>establecimiento</a:t>
            </a:r>
            <a:r>
              <a:rPr lang="en-US" sz="1800" dirty="0" smtClean="0">
                <a:effectLst>
                  <a:outerShdw blurRad="38100" dist="38100" dir="2700000" algn="tl">
                    <a:srgbClr val="000000">
                      <a:alpha val="43137"/>
                    </a:srgbClr>
                  </a:outerShdw>
                </a:effectLst>
              </a:rPr>
              <a:t> o </a:t>
            </a:r>
            <a:r>
              <a:rPr lang="en-US" sz="1800" dirty="0" err="1" smtClean="0">
                <a:effectLst>
                  <a:outerShdw blurRad="38100" dist="38100" dir="2700000" algn="tl">
                    <a:srgbClr val="000000">
                      <a:alpha val="43137"/>
                    </a:srgbClr>
                  </a:outerShdw>
                </a:effectLst>
              </a:rPr>
              <a:t>sección</a:t>
            </a:r>
            <a:r>
              <a:rPr lang="en-US" sz="1800" dirty="0" smtClean="0">
                <a:effectLst>
                  <a:outerShdw blurRad="38100" dist="38100" dir="2700000" algn="tl">
                    <a:srgbClr val="000000">
                      <a:alpha val="43137"/>
                    </a:srgbClr>
                  </a:outerShdw>
                </a:effectLst>
              </a:rPr>
              <a:t>, hasta </a:t>
            </a:r>
            <a:r>
              <a:rPr lang="en-US" sz="1800" dirty="0" err="1" smtClean="0">
                <a:effectLst>
                  <a:outerShdw blurRad="38100" dist="38100" dir="2700000" algn="tl">
                    <a:srgbClr val="000000">
                      <a:alpha val="43137"/>
                    </a:srgbClr>
                  </a:outerShdw>
                </a:effectLst>
              </a:rPr>
              <a:t>que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recaiga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sentencia</a:t>
            </a:r>
            <a:r>
              <a:rPr lang="en-US" sz="1800" dirty="0" smtClean="0">
                <a:effectLst>
                  <a:outerShdw blurRad="38100" dist="38100" dir="2700000" algn="tl">
                    <a:srgbClr val="000000">
                      <a:alpha val="43137"/>
                    </a:srgbClr>
                  </a:outerShdw>
                </a:effectLst>
              </a:rPr>
              <a:t> </a:t>
            </a:r>
          </a:p>
          <a:p>
            <a:pPr marL="609600" indent="-609600" eaLnBrk="1" hangingPunct="1">
              <a:buFont typeface="Wingdings" pitchFamily="2" charset="2"/>
              <a:buNone/>
              <a:defRPr/>
            </a:pPr>
            <a:r>
              <a:rPr lang="en-US" sz="1800" dirty="0" err="1" smtClean="0">
                <a:effectLst>
                  <a:outerShdw blurRad="38100" dist="38100" dir="2700000" algn="tl">
                    <a:srgbClr val="000000">
                      <a:alpha val="43137"/>
                    </a:srgbClr>
                  </a:outerShdw>
                </a:effectLst>
              </a:rPr>
              <a:t>definitiva</a:t>
            </a:r>
            <a:r>
              <a:rPr lang="en-US" sz="1800" dirty="0" smtClean="0">
                <a:effectLst>
                  <a:outerShdw blurRad="38100" dist="38100" dir="2700000" algn="tl">
                    <a:srgbClr val="000000">
                      <a:alpha val="43137"/>
                    </a:srgbClr>
                  </a:outerShdw>
                </a:effectLst>
              </a:rPr>
              <a:t>.</a:t>
            </a:r>
          </a:p>
          <a:p>
            <a:pPr marL="609600" indent="-609600" eaLnBrk="1" hangingPunct="1">
              <a:buFont typeface="Wingdings" pitchFamily="2" charset="2"/>
              <a:buNone/>
              <a:defRPr/>
            </a:pPr>
            <a:r>
              <a:rPr lang="en-US" sz="1800" dirty="0" smtClean="0"/>
              <a:t> </a:t>
            </a: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10007851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0163" name="Rectangle 3"/>
          <p:cNvSpPr>
            <a:spLocks noGrp="1" noChangeArrowheads="1"/>
          </p:cNvSpPr>
          <p:nvPr>
            <p:ph type="body" idx="1"/>
          </p:nvPr>
        </p:nvSpPr>
        <p:spPr>
          <a:xfrm>
            <a:off x="468313" y="981075"/>
            <a:ext cx="8377237" cy="5876925"/>
          </a:xfrm>
        </p:spPr>
        <p:txBody>
          <a:bodyPr/>
          <a:lstStyle/>
          <a:p>
            <a:pPr marL="609600" indent="-609600" algn="ctr" eaLnBrk="1" hangingPunct="1">
              <a:lnSpc>
                <a:spcPct val="80000"/>
              </a:lnSpc>
              <a:buFont typeface="Wingdings" pitchFamily="2" charset="2"/>
              <a:buNone/>
              <a:defRPr/>
            </a:pPr>
            <a:r>
              <a:rPr lang="es-ES" sz="1800" b="1" dirty="0" smtClean="0">
                <a:solidFill>
                  <a:srgbClr val="FFFF00"/>
                </a:solidFill>
                <a:effectLst>
                  <a:outerShdw blurRad="38100" dist="38100" dir="2700000" algn="tl">
                    <a:srgbClr val="000000">
                      <a:alpha val="43137"/>
                    </a:srgbClr>
                  </a:outerShdw>
                </a:effectLst>
              </a:rPr>
              <a:t>DISTINTOS SUPUESTOS DEL IUS VARIANDI</a:t>
            </a:r>
          </a:p>
          <a:p>
            <a:pPr marL="609600" indent="-609600" eaLnBrk="1" hangingPunct="1">
              <a:lnSpc>
                <a:spcPct val="80000"/>
              </a:lnSpc>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TRASLADO DEL DEPENDIENTE: DEBEN DISTINGUIRSE LAS SIGUIENTES </a:t>
            </a:r>
          </a:p>
          <a:p>
            <a:pPr marL="609600" indent="-609600" eaLnBrk="1" hangingPunct="1">
              <a:lnSpc>
                <a:spcPct val="80000"/>
              </a:lnSpc>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SITUACIONES</a:t>
            </a:r>
          </a:p>
          <a:p>
            <a:pPr marL="609600" indent="-609600" eaLnBrk="1" hangingPunct="1">
              <a:lnSpc>
                <a:spcPct val="80000"/>
              </a:lnSpc>
              <a:buFont typeface="Wingdings" pitchFamily="2" charset="2"/>
              <a:buNone/>
              <a:defRPr/>
            </a:pPr>
            <a:endParaRPr lang="es-ES" sz="18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I.- TRASLADOS NO INJURIOSOS</a:t>
            </a:r>
            <a:endParaRPr lang="en-US" sz="16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 del establecimiento o sección</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 que no genere daño, o que generan daños reparables, pero en caso de ser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reparables dichos traslados no deben exigir sacrificios desmedidos o la alteración del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sistema de vida del trabajador.</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 por reubicación del personal incapacitado</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 que implica la supresión de horas extras: las horas extras no son obligatorias, ni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ofrecerlas por parte del empleador, ni prestarlas por parte del trabajador.</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Traslados previstos al contratar: como en el caso de los </a:t>
            </a:r>
            <a:r>
              <a:rPr lang="es-ES" sz="1600" dirty="0" err="1" smtClean="0">
                <a:effectLst>
                  <a:outerShdw blurRad="38100" dist="38100" dir="2700000" algn="tl">
                    <a:srgbClr val="000000">
                      <a:alpha val="43137"/>
                    </a:srgbClr>
                  </a:outerShdw>
                </a:effectLst>
              </a:rPr>
              <a:t>vigiladores</a:t>
            </a:r>
            <a:r>
              <a:rPr lang="es-ES" sz="1600" dirty="0" smtClean="0">
                <a:effectLst>
                  <a:outerShdw blurRad="38100" dist="38100" dir="2700000" algn="tl">
                    <a:srgbClr val="000000">
                      <a:alpha val="43137"/>
                    </a:srgbClr>
                  </a:outerShdw>
                </a:effectLst>
              </a:rPr>
              <a:t>, las empresas de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transportes, las empresas constructoras o los serenos. En dicho caso el trabajador no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puede invocar las incomodidades que le acarrea el cambio si la medida tiene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razonabilidad.</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Traslados previstos en el convenio colectivo.</a:t>
            </a:r>
            <a:endParaRPr lang="en-US" sz="16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34837599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1187" name="Rectangle 3"/>
          <p:cNvSpPr>
            <a:spLocks noGrp="1" noChangeArrowheads="1"/>
          </p:cNvSpPr>
          <p:nvPr>
            <p:ph type="body" idx="1"/>
          </p:nvPr>
        </p:nvSpPr>
        <p:spPr>
          <a:xfrm>
            <a:off x="468313" y="981075"/>
            <a:ext cx="8377237" cy="5876925"/>
          </a:xfrm>
        </p:spPr>
        <p:txBody>
          <a:bodyPr/>
          <a:lstStyle/>
          <a:p>
            <a:pPr marL="609600" indent="-609600" algn="ctr">
              <a:lnSpc>
                <a:spcPct val="80000"/>
              </a:lnSpc>
              <a:buNone/>
              <a:defRPr/>
            </a:pPr>
            <a:r>
              <a:rPr lang="es-ES" sz="1800" b="1" dirty="0">
                <a:solidFill>
                  <a:srgbClr val="FFFF00"/>
                </a:solidFill>
                <a:effectLst>
                  <a:outerShdw blurRad="38100" dist="38100" dir="2700000" algn="tl">
                    <a:srgbClr val="000000">
                      <a:alpha val="43137"/>
                    </a:srgbClr>
                  </a:outerShdw>
                </a:effectLst>
              </a:rPr>
              <a:t>DISTINTOS SUPUESTOS DEL IUS VARIANDI</a:t>
            </a:r>
          </a:p>
          <a:p>
            <a:pPr marL="609600" indent="-609600">
              <a:lnSpc>
                <a:spcPct val="80000"/>
              </a:lnSpc>
              <a:buNone/>
              <a:defRPr/>
            </a:pPr>
            <a:r>
              <a:rPr lang="es-ES" sz="1800" b="1" dirty="0">
                <a:solidFill>
                  <a:srgbClr val="00FFFF"/>
                </a:solidFill>
                <a:effectLst>
                  <a:outerShdw blurRad="38100" dist="38100" dir="2700000" algn="tl">
                    <a:srgbClr val="000000">
                      <a:alpha val="43137"/>
                    </a:srgbClr>
                  </a:outerShdw>
                </a:effectLst>
              </a:rPr>
              <a:t>TRASLADO DEL DEPENDIENTE: DEBEN DISTINGUIRSE LAS SIGUIENTES </a:t>
            </a:r>
          </a:p>
          <a:p>
            <a:pPr marL="609600" indent="-609600">
              <a:lnSpc>
                <a:spcPct val="80000"/>
              </a:lnSpc>
              <a:buNone/>
              <a:defRPr/>
            </a:pPr>
            <a:r>
              <a:rPr lang="es-ES" sz="1800" b="1" dirty="0">
                <a:solidFill>
                  <a:srgbClr val="00FFFF"/>
                </a:solidFill>
                <a:effectLst>
                  <a:outerShdw blurRad="38100" dist="38100" dir="2700000" algn="tl">
                    <a:srgbClr val="000000">
                      <a:alpha val="43137"/>
                    </a:srgbClr>
                  </a:outerShdw>
                </a:effectLst>
              </a:rPr>
              <a:t>SITUACIONES</a:t>
            </a:r>
          </a:p>
          <a:p>
            <a:pPr marL="609600" indent="-609600" eaLnBrk="1" hangingPunct="1">
              <a:lnSpc>
                <a:spcPct val="80000"/>
              </a:lnSpc>
              <a:buFont typeface="Wingdings" pitchFamily="2" charset="2"/>
              <a:buNone/>
              <a:defRPr/>
            </a:pPr>
            <a:endParaRPr lang="es-ES" sz="1800" b="1" dirty="0" smtClean="0">
              <a:solidFill>
                <a:srgbClr val="FFCC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II.- Traslados injuriosos</a:t>
            </a:r>
            <a:endParaRPr lang="en-US" sz="20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Traslados que generan daños irreparables, como cuando el trabajador tiene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otro trabajo, o estudia, etc.</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Traslados persecutorios</a:t>
            </a: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67534348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2211" name="Rectangle 3"/>
          <p:cNvSpPr>
            <a:spLocks noGrp="1" noChangeArrowheads="1"/>
          </p:cNvSpPr>
          <p:nvPr>
            <p:ph type="body" idx="1"/>
          </p:nvPr>
        </p:nvSpPr>
        <p:spPr>
          <a:xfrm>
            <a:off x="468313" y="981075"/>
            <a:ext cx="8377237" cy="5876925"/>
          </a:xfrm>
        </p:spPr>
        <p:txBody>
          <a:bodyPr>
            <a:normAutofit lnSpcReduction="10000"/>
          </a:bodyPr>
          <a:lstStyle/>
          <a:p>
            <a:pPr marL="609600" indent="-609600" algn="ctr" eaLnBrk="1" hangingPunct="1">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DISTINTOS SUPUESTOS DEL IUS VARIANDI</a:t>
            </a:r>
          </a:p>
          <a:p>
            <a:pPr marL="609600" indent="-609600" eaLnBrk="1" hangingPunct="1">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IUS VARIANDI TEMPORAL. MODIFICACIÓN DEL HORARIO O DE LA </a:t>
            </a:r>
          </a:p>
          <a:p>
            <a:pPr marL="609600" indent="-609600" eaLnBrk="1" hangingPunct="1">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JORNADA</a:t>
            </a:r>
            <a:endParaRPr lang="es-ES" sz="1800" dirty="0" smtClean="0">
              <a:solidFill>
                <a:srgbClr val="00FFFF"/>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800" b="1" dirty="0" smtClean="0">
              <a:solidFill>
                <a:srgbClr val="FFCC00"/>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I.- MODIFICACIONES INJURIOSAS</a:t>
            </a:r>
          </a:p>
          <a:p>
            <a:pPr marL="609600" indent="-609600" eaLnBrk="1" hangingPunct="1">
              <a:buFont typeface="Wingdings" pitchFamily="2" charset="2"/>
              <a:buNone/>
              <a:defRPr/>
            </a:pPr>
            <a:endParaRPr lang="en-US" sz="1600" dirty="0" smtClean="0">
              <a:solidFill>
                <a:srgbClr val="FFFF00"/>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que impide el desempeño en otro empleo</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que impide la realización de estudios</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que lesiona la forma de vida del trabajador: por ejemplo </a:t>
            </a: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diurno a nocturno.</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fijo a horarios rotativos</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 de horario continuo a discontinuo: debe permanecer mas </a:t>
            </a:r>
            <a:r>
              <a:rPr lang="es-ES" sz="1600" dirty="0" err="1" smtClean="0">
                <a:effectLst>
                  <a:outerShdw blurRad="38100" dist="38100" dir="2700000" algn="tl">
                    <a:srgbClr val="000000">
                      <a:alpha val="43137"/>
                    </a:srgbClr>
                  </a:outerShdw>
                </a:effectLst>
              </a:rPr>
              <a:t>tiempor</a:t>
            </a:r>
            <a:r>
              <a:rPr lang="es-ES" sz="1600" dirty="0" smtClean="0">
                <a:effectLst>
                  <a:outerShdw blurRad="38100" dist="38100" dir="2700000" algn="tl">
                    <a:srgbClr val="000000">
                      <a:alpha val="43137"/>
                    </a:srgbClr>
                  </a:outerShdw>
                </a:effectLst>
              </a:rPr>
              <a:t> en el </a:t>
            </a: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establecimiento en razón de la discontinuidad, por ejemplo modificar la duración </a:t>
            </a: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de la pausa al mediodía de media hora a dos horas.</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Cambios discriminatorios</a:t>
            </a:r>
            <a:endParaRPr lang="en-US" sz="16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64704441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3235" name="Rectangle 3"/>
          <p:cNvSpPr>
            <a:spLocks noGrp="1" noChangeArrowheads="1"/>
          </p:cNvSpPr>
          <p:nvPr>
            <p:ph type="body" idx="1"/>
          </p:nvPr>
        </p:nvSpPr>
        <p:spPr>
          <a:xfrm>
            <a:off x="468313" y="981075"/>
            <a:ext cx="8377237" cy="5876925"/>
          </a:xfrm>
        </p:spPr>
        <p:txBody>
          <a:bodyPr/>
          <a:lstStyle/>
          <a:p>
            <a:pPr marL="609600" indent="-609600" algn="ctr">
              <a:buNone/>
              <a:defRPr/>
            </a:pPr>
            <a:r>
              <a:rPr lang="es-ES" sz="2000" b="1" dirty="0">
                <a:solidFill>
                  <a:srgbClr val="FFFF00"/>
                </a:solidFill>
                <a:effectLst>
                  <a:outerShdw blurRad="38100" dist="38100" dir="2700000" algn="tl">
                    <a:srgbClr val="000000">
                      <a:alpha val="43137"/>
                    </a:srgbClr>
                  </a:outerShdw>
                </a:effectLst>
              </a:rPr>
              <a:t>DISTINTOS SUPUESTOS DEL IUS VARIANDI</a:t>
            </a:r>
          </a:p>
          <a:p>
            <a:pPr marL="609600" indent="-609600">
              <a:buNone/>
              <a:defRPr/>
            </a:pPr>
            <a:r>
              <a:rPr lang="es-ES" sz="1800" b="1" dirty="0">
                <a:solidFill>
                  <a:srgbClr val="00FFFF"/>
                </a:solidFill>
                <a:effectLst>
                  <a:outerShdw blurRad="38100" dist="38100" dir="2700000" algn="tl">
                    <a:srgbClr val="000000">
                      <a:alpha val="43137"/>
                    </a:srgbClr>
                  </a:outerShdw>
                </a:effectLst>
              </a:rPr>
              <a:t>IUS VARIANDI TEMPORAL. MODIFICACIÓN DEL HORARIO O DE LA </a:t>
            </a:r>
          </a:p>
          <a:p>
            <a:pPr marL="609600" indent="-609600">
              <a:buNone/>
              <a:defRPr/>
            </a:pPr>
            <a:r>
              <a:rPr lang="es-ES" sz="1800" b="1" dirty="0">
                <a:solidFill>
                  <a:srgbClr val="00FFFF"/>
                </a:solidFill>
                <a:effectLst>
                  <a:outerShdw blurRad="38100" dist="38100" dir="2700000" algn="tl">
                    <a:srgbClr val="000000">
                      <a:alpha val="43137"/>
                    </a:srgbClr>
                  </a:outerShdw>
                </a:effectLst>
              </a:rPr>
              <a:t>JORNADA</a:t>
            </a:r>
            <a:endParaRPr lang="es-ES" sz="1800" dirty="0">
              <a:solidFill>
                <a:srgbClr val="00FFFF"/>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b="1" dirty="0" smtClean="0">
              <a:solidFill>
                <a:srgbClr val="FFCC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II.- MODIFICACIONES NO INJURIOSAS</a:t>
            </a:r>
            <a:endParaRPr lang="en-US" sz="16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Cambio de turno aceptado al contratar, es válido excepto que se haga uso abusivo.</a:t>
            </a:r>
          </a:p>
          <a:p>
            <a:pPr marL="609600" indent="-609600" eaLnBrk="1" hangingPunct="1">
              <a:lnSpc>
                <a:spcPct val="80000"/>
              </a:lnSpc>
              <a:buFont typeface="Wingdings" pitchFamily="2" charset="2"/>
              <a:buNone/>
              <a:defRPr/>
            </a:pP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Cambios de horario de poco impacto para el trabajador</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Cambios de horarios fundados en disposiciones de la autoridad administrativa, como el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caso de ahorro de energía.</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Reducción transitoria por falta de trabajo no imputable al empleador: tramitada a </a:t>
            </a:r>
            <a:r>
              <a:rPr lang="es-ES" sz="1600" dirty="0" err="1" smtClean="0">
                <a:effectLst>
                  <a:outerShdw blurRad="38100" dist="38100" dir="2700000" algn="tl">
                    <a:srgbClr val="000000">
                      <a:alpha val="43137"/>
                    </a:srgbClr>
                  </a:outerShdw>
                </a:effectLst>
              </a:rPr>
              <a:t>traves</a:t>
            </a:r>
            <a:r>
              <a:rPr lang="es-ES" sz="1600" dirty="0" smtClean="0">
                <a:effectLst>
                  <a:outerShdw blurRad="38100" dist="38100" dir="2700000" algn="tl">
                    <a:srgbClr val="000000">
                      <a:alpha val="43137"/>
                    </a:srgbClr>
                  </a:outerShdw>
                </a:effectLst>
              </a:rPr>
              <a:t>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del procedimiento de crisis de empresas, art. 98 de la ley 24013.</a:t>
            </a:r>
            <a:endParaRPr lang="en-US" sz="16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14737506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4259" name="Rectangle 3"/>
          <p:cNvSpPr>
            <a:spLocks noGrp="1" noChangeArrowheads="1"/>
          </p:cNvSpPr>
          <p:nvPr>
            <p:ph type="body" idx="1"/>
          </p:nvPr>
        </p:nvSpPr>
        <p:spPr>
          <a:xfrm>
            <a:off x="468313" y="981075"/>
            <a:ext cx="8377237" cy="5876925"/>
          </a:xfrm>
        </p:spPr>
        <p:txBody>
          <a:bodyPr/>
          <a:lstStyle/>
          <a:p>
            <a:pPr marL="609600" indent="-609600" algn="ctr" eaLnBrk="1" hangingPunct="1">
              <a:lnSpc>
                <a:spcPct val="80000"/>
              </a:lnSpc>
              <a:buFont typeface="Wingdings" pitchFamily="2" charset="2"/>
              <a:buNone/>
              <a:defRPr/>
            </a:pPr>
            <a:r>
              <a:rPr lang="es-ES" sz="1800" b="1" dirty="0" smtClean="0">
                <a:solidFill>
                  <a:srgbClr val="FFFF00"/>
                </a:solidFill>
                <a:effectLst>
                  <a:outerShdw blurRad="38100" dist="38100" dir="2700000" algn="tl">
                    <a:srgbClr val="000000">
                      <a:alpha val="43137"/>
                    </a:srgbClr>
                  </a:outerShdw>
                </a:effectLst>
              </a:rPr>
              <a:t>DISTINTOS SUPUESTOS DEL IUS VARIANDI</a:t>
            </a:r>
          </a:p>
          <a:p>
            <a:pPr marL="609600" indent="-609600" eaLnBrk="1" hangingPunct="1">
              <a:lnSpc>
                <a:spcPct val="80000"/>
              </a:lnSpc>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REBAJA DE SALARIOS</a:t>
            </a:r>
            <a:endParaRPr lang="es-ES" sz="1800" dirty="0" smtClean="0">
              <a:solidFill>
                <a:srgbClr val="00FFFF"/>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solidFill>
                <a:srgbClr val="FFCC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El salario en cuanto es un elemento esencial del contrato de trabajo, no puede ser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modificado en forma unilateral por el empleador. </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b="1" dirty="0" smtClean="0">
                <a:solidFill>
                  <a:srgbClr val="FFFF00"/>
                </a:solidFill>
                <a:effectLst>
                  <a:outerShdw blurRad="38100" dist="38100" dir="2700000" algn="tl">
                    <a:srgbClr val="000000">
                      <a:alpha val="43137"/>
                    </a:srgbClr>
                  </a:outerShdw>
                </a:effectLst>
              </a:rPr>
              <a:t>I.- REBAJAS INJURIOSAS</a:t>
            </a:r>
            <a:endParaRPr lang="en-US"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defRPr/>
            </a:pPr>
            <a:endParaRPr lang="es-ES"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Disminución de la remuneración</a:t>
            </a:r>
            <a:endParaRPr lang="en-U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Disminución de beneficios sociales</a:t>
            </a:r>
            <a:endParaRPr lang="en-U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 Cambio de categoría con menor retribución</a:t>
            </a: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52366945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5283" name="Rectangle 3"/>
          <p:cNvSpPr>
            <a:spLocks noGrp="1" noChangeArrowheads="1"/>
          </p:cNvSpPr>
          <p:nvPr>
            <p:ph type="body" idx="1"/>
          </p:nvPr>
        </p:nvSpPr>
        <p:spPr>
          <a:xfrm>
            <a:off x="468313" y="981075"/>
            <a:ext cx="8377237" cy="5876925"/>
          </a:xfrm>
        </p:spPr>
        <p:txBody>
          <a:bodyPr/>
          <a:lstStyle/>
          <a:p>
            <a:pPr marL="609600" indent="-609600" algn="ctr" eaLnBrk="1" hangingPunct="1">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DISTINTOS SUPUESTOS DEL IUS VARIANDI</a:t>
            </a:r>
          </a:p>
          <a:p>
            <a:pPr marL="609600" indent="-609600" eaLnBrk="1" hangingPunct="1">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CAMBIO DE TAREAS</a:t>
            </a:r>
          </a:p>
          <a:p>
            <a:pPr marL="609600" indent="-609600" eaLnBrk="1" hangingPunct="1">
              <a:buFont typeface="Wingdings" pitchFamily="2" charset="2"/>
              <a:buNone/>
              <a:defRPr/>
            </a:pPr>
            <a:endParaRPr lang="es-ES" sz="2000" b="1" dirty="0" smtClean="0">
              <a:solidFill>
                <a:srgbClr val="FFCC00"/>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I.- MODIFICACIONES INJURIOSAS</a:t>
            </a:r>
            <a:endParaRPr lang="en-US" sz="1600" dirty="0" smtClean="0">
              <a:solidFill>
                <a:srgbClr val="FFFF00"/>
              </a:solidFill>
              <a:effectLst>
                <a:outerShdw blurRad="38100" dist="38100" dir="2700000" algn="tl">
                  <a:srgbClr val="000000">
                    <a:alpha val="43137"/>
                  </a:srgbClr>
                </a:outerShdw>
              </a:effectLst>
            </a:endParaRPr>
          </a:p>
          <a:p>
            <a:pPr marL="609600" indent="-609600" eaLnBrk="1" hangingPunct="1">
              <a:defRPr/>
            </a:pPr>
            <a:endParaRPr lang="es-ES" sz="1600" dirty="0" smtClean="0">
              <a:solidFill>
                <a:srgbClr val="FFFF00"/>
              </a:solidFill>
              <a:effectLst>
                <a:outerShdw blurRad="38100" dist="38100" dir="2700000" algn="tl">
                  <a:srgbClr val="000000">
                    <a:alpha val="43137"/>
                  </a:srgbClr>
                </a:outerShdw>
              </a:effectLst>
            </a:endParaRPr>
          </a:p>
          <a:p>
            <a:pPr marL="609600" indent="-609600" eaLnBrk="1" hangingPunct="1">
              <a:buFontTx/>
              <a:buNone/>
              <a:defRPr/>
            </a:pPr>
            <a:r>
              <a:rPr lang="es-ES" sz="1600" dirty="0" smtClean="0">
                <a:effectLst>
                  <a:outerShdw blurRad="38100" dist="38100" dir="2700000" algn="tl">
                    <a:srgbClr val="000000">
                      <a:alpha val="43137"/>
                    </a:srgbClr>
                  </a:outerShdw>
                </a:effectLst>
              </a:rPr>
              <a:t>- Cambio de la calificación contractual: la modificación de las tareas que modifica la </a:t>
            </a:r>
          </a:p>
          <a:p>
            <a:pPr marL="609600" indent="-609600" eaLnBrk="1" hangingPunct="1">
              <a:buFontTx/>
              <a:buNone/>
              <a:defRPr/>
            </a:pPr>
            <a:r>
              <a:rPr lang="es-ES" sz="1600" dirty="0" smtClean="0">
                <a:effectLst>
                  <a:outerShdw blurRad="38100" dist="38100" dir="2700000" algn="tl">
                    <a:srgbClr val="000000">
                      <a:alpha val="43137"/>
                    </a:srgbClr>
                  </a:outerShdw>
                </a:effectLst>
              </a:rPr>
              <a:t>  calificación contractual debe ser apreciable e injustificada.</a:t>
            </a:r>
          </a:p>
          <a:p>
            <a:pPr marL="609600" indent="-609600" eaLnBrk="1" hangingPunct="1">
              <a:buFont typeface="Wingdings" pitchFamily="2" charset="2"/>
              <a:buNone/>
              <a:defRPr/>
            </a:pPr>
            <a:endParaRPr lang="en-US" sz="1600" dirty="0" smtClean="0">
              <a:effectLst>
                <a:outerShdw blurRad="38100" dist="38100" dir="2700000" algn="tl">
                  <a:srgbClr val="000000">
                    <a:alpha val="43137"/>
                  </a:srgbClr>
                </a:outerShdw>
              </a:effectLst>
            </a:endParaRPr>
          </a:p>
          <a:p>
            <a:pPr marL="609600" indent="-609600" eaLnBrk="1" hangingPunct="1">
              <a:buFontTx/>
              <a:buNone/>
              <a:defRPr/>
            </a:pPr>
            <a:r>
              <a:rPr lang="es-ES" sz="1600" dirty="0" smtClean="0">
                <a:effectLst>
                  <a:outerShdw blurRad="38100" dist="38100" dir="2700000" algn="tl">
                    <a:srgbClr val="000000">
                      <a:alpha val="43137"/>
                    </a:srgbClr>
                  </a:outerShdw>
                </a:effectLst>
              </a:rPr>
              <a:t>- Destino a tareas inferiores, salvo que no determinen menoscabo a la dignidad del</a:t>
            </a:r>
          </a:p>
          <a:p>
            <a:pPr marL="609600" indent="-609600" eaLnBrk="1" hangingPunct="1">
              <a:buFontTx/>
              <a:buNone/>
              <a:defRPr/>
            </a:pPr>
            <a:r>
              <a:rPr lang="es-ES" sz="1600" dirty="0" smtClean="0">
                <a:effectLst>
                  <a:outerShdw blurRad="38100" dist="38100" dir="2700000" algn="tl">
                    <a:srgbClr val="000000">
                      <a:alpha val="43137"/>
                    </a:srgbClr>
                  </a:outerShdw>
                </a:effectLst>
              </a:rPr>
              <a:t>  trabajador y se mantenga la retribución habitual.</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Pérdida de la jefatura: pasar de personal jerárquico a personal subalterno.</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Retrogradación o disminución de categoría como sanción</a:t>
            </a:r>
            <a:endParaRPr lang="en-U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endParaRPr lang="es-ES" sz="16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1600" dirty="0" smtClean="0">
                <a:effectLst>
                  <a:outerShdw blurRad="38100" dist="38100" dir="2700000" algn="tl">
                    <a:srgbClr val="000000">
                      <a:alpha val="43137"/>
                    </a:srgbClr>
                  </a:outerShdw>
                </a:effectLst>
              </a:rPr>
              <a:t>- Cambios que determinen un perjuicio para la salud</a:t>
            </a:r>
            <a:endParaRPr lang="en-US" sz="16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5839584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95288" y="333375"/>
            <a:ext cx="8385175" cy="576263"/>
          </a:xfrm>
        </p:spPr>
        <p:txBody>
          <a:bodyPr>
            <a:normAutofit/>
          </a:bodyPr>
          <a:lstStyle/>
          <a:p>
            <a:pPr algn="r" eaLnBrk="1" hangingPunct="1">
              <a:defRPr/>
            </a:pPr>
            <a:r>
              <a:rPr lang="es-MX" sz="2400" b="1" dirty="0" smtClean="0">
                <a:solidFill>
                  <a:srgbClr val="00FFFF"/>
                </a:solidFill>
              </a:rPr>
              <a:t>IUS VARIANDI</a:t>
            </a:r>
            <a:endParaRPr lang="es-MX" sz="2400" dirty="0" smtClean="0">
              <a:solidFill>
                <a:srgbClr val="00FFFF"/>
              </a:solidFill>
            </a:endParaRPr>
          </a:p>
        </p:txBody>
      </p:sp>
      <p:sp>
        <p:nvSpPr>
          <p:cNvPr id="226307" name="Rectangle 3"/>
          <p:cNvSpPr>
            <a:spLocks noGrp="1" noChangeArrowheads="1"/>
          </p:cNvSpPr>
          <p:nvPr>
            <p:ph type="body" idx="1"/>
          </p:nvPr>
        </p:nvSpPr>
        <p:spPr>
          <a:xfrm>
            <a:off x="468313" y="981075"/>
            <a:ext cx="8377237" cy="5876925"/>
          </a:xfrm>
        </p:spPr>
        <p:txBody>
          <a:bodyPr/>
          <a:lstStyle/>
          <a:p>
            <a:pPr marL="609600" indent="-609600" algn="ctr" eaLnBrk="1" hangingPunct="1">
              <a:lnSpc>
                <a:spcPct val="80000"/>
              </a:lnSpc>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DISTINTOS SUPUESTOS DEL IUS VARIANDI</a:t>
            </a:r>
          </a:p>
          <a:p>
            <a:pPr marL="609600" indent="-609600" eaLnBrk="1" hangingPunct="1">
              <a:lnSpc>
                <a:spcPct val="80000"/>
              </a:lnSpc>
              <a:buFont typeface="Wingdings" pitchFamily="2" charset="2"/>
              <a:buNone/>
              <a:defRPr/>
            </a:pPr>
            <a:r>
              <a:rPr lang="es-ES" sz="1800" b="1" dirty="0" smtClean="0">
                <a:solidFill>
                  <a:srgbClr val="00FFFF"/>
                </a:solidFill>
                <a:effectLst>
                  <a:outerShdw blurRad="38100" dist="38100" dir="2700000" algn="tl">
                    <a:srgbClr val="000000">
                      <a:alpha val="43137"/>
                    </a:srgbClr>
                  </a:outerShdw>
                </a:effectLst>
              </a:rPr>
              <a:t>CAMBIO DE TAREAS</a:t>
            </a:r>
          </a:p>
          <a:p>
            <a:pPr marL="609600" indent="-609600" eaLnBrk="1" hangingPunct="1">
              <a:lnSpc>
                <a:spcPct val="80000"/>
              </a:lnSpc>
              <a:buFont typeface="Wingdings" pitchFamily="2" charset="2"/>
              <a:buNone/>
              <a:defRPr/>
            </a:pPr>
            <a:endParaRPr lang="es-ES" sz="1800" b="1" dirty="0" smtClean="0">
              <a:solidFill>
                <a:srgbClr val="FFCC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b="1" dirty="0" smtClean="0">
                <a:solidFill>
                  <a:srgbClr val="FFFF00"/>
                </a:solidFill>
                <a:effectLst>
                  <a:outerShdw blurRad="38100" dist="38100" dir="2700000" algn="tl">
                    <a:srgbClr val="000000">
                      <a:alpha val="43137"/>
                    </a:srgbClr>
                  </a:outerShdw>
                </a:effectLst>
              </a:rPr>
              <a:t>II.- Modificaciones no injuriosas</a:t>
            </a:r>
            <a:endParaRPr lang="en-US" sz="16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b="1"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 Cambio de tareas insalubres a salubres: se admite que no hay ejercicio abusivo de </a:t>
            </a:r>
          </a:p>
          <a:p>
            <a:pPr marL="609600" indent="-609600" eaLnBrk="1" hangingPunct="1">
              <a:lnSpc>
                <a:spcPct val="80000"/>
              </a:lnSpc>
              <a:buFont typeface="Wingdings" pitchFamily="2" charset="2"/>
              <a:buNone/>
              <a:defRPr/>
            </a:pPr>
            <a:r>
              <a:rPr lang="es-ES" sz="1600" dirty="0" err="1" smtClean="0">
                <a:effectLst>
                  <a:outerShdw blurRad="38100" dist="38100" dir="2700000" algn="tl">
                    <a:srgbClr val="000000">
                      <a:alpha val="43137"/>
                    </a:srgbClr>
                  </a:outerShdw>
                </a:effectLst>
              </a:rPr>
              <a:t>ius</a:t>
            </a:r>
            <a:r>
              <a:rPr lang="es-ES" sz="1600" dirty="0" smtClean="0">
                <a:effectLst>
                  <a:outerShdw blurRad="38100" dist="38100" dir="2700000" algn="tl">
                    <a:srgbClr val="000000">
                      <a:alpha val="43137"/>
                    </a:srgbClr>
                  </a:outerShdw>
                </a:effectLst>
              </a:rPr>
              <a:t> </a:t>
            </a:r>
            <a:r>
              <a:rPr lang="es-ES" sz="1600" dirty="0" err="1" smtClean="0">
                <a:effectLst>
                  <a:outerShdw blurRad="38100" dist="38100" dir="2700000" algn="tl">
                    <a:srgbClr val="000000">
                      <a:alpha val="43137"/>
                    </a:srgbClr>
                  </a:outerShdw>
                </a:effectLst>
              </a:rPr>
              <a:t>variandi</a:t>
            </a:r>
            <a:r>
              <a:rPr lang="es-ES" sz="1600" dirty="0" smtClean="0">
                <a:effectLst>
                  <a:outerShdw blurRad="38100" dist="38100" dir="2700000" algn="tl">
                    <a:srgbClr val="000000">
                      <a:alpha val="43137"/>
                    </a:srgbClr>
                  </a:outerShdw>
                </a:effectLst>
              </a:rPr>
              <a:t> si los trabajadores pasan a tareas salubres y se ven obligados a laborar </a:t>
            </a:r>
          </a:p>
          <a:p>
            <a:pPr marL="609600" indent="-609600" eaLnBrk="1" hangingPunct="1">
              <a:lnSpc>
                <a:spcPct val="80000"/>
              </a:lnSpc>
              <a:buFont typeface="Wingdings" pitchFamily="2" charset="2"/>
              <a:buNone/>
              <a:defRPr/>
            </a:pPr>
            <a:r>
              <a:rPr lang="es-ES" sz="1600" dirty="0" smtClean="0">
                <a:effectLst>
                  <a:outerShdw blurRad="38100" dist="38100" dir="2700000" algn="tl">
                    <a:srgbClr val="000000">
                      <a:alpha val="43137"/>
                    </a:srgbClr>
                  </a:outerShdw>
                </a:effectLst>
              </a:rPr>
              <a:t>la jornada en forma completa.</a:t>
            </a:r>
            <a:endParaRPr lang="en-US" sz="16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n-US"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21051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702733" y="914400"/>
            <a:ext cx="7772400" cy="4876800"/>
          </a:xfrm>
        </p:spPr>
        <p:txBody>
          <a:bodyPr>
            <a:normAutofit/>
          </a:bodyPr>
          <a:lstStyle/>
          <a:p>
            <a:pPr algn="ct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r>
              <a:rPr lang="es-AR" b="1" dirty="0" smtClean="0">
                <a:solidFill>
                  <a:srgbClr val="00FFCC"/>
                </a:solidFill>
                <a:effectLst>
                  <a:outerShdw blurRad="38100" dist="38100" dir="2700000" algn="tl">
                    <a:srgbClr val="000000">
                      <a:alpha val="43137"/>
                    </a:srgbClr>
                  </a:outerShdw>
                </a:effectLst>
                <a:latin typeface="Papyrus" pitchFamily="66" charset="0"/>
              </a:rPr>
              <a:t>EMPLEADOS DE </a:t>
            </a:r>
            <a:r>
              <a:rPr lang="es-AR" b="1" dirty="0" err="1" smtClean="0">
                <a:solidFill>
                  <a:srgbClr val="00FFCC"/>
                </a:solidFill>
                <a:effectLst>
                  <a:outerShdw blurRad="38100" dist="38100" dir="2700000" algn="tl">
                    <a:srgbClr val="000000">
                      <a:alpha val="43137"/>
                    </a:srgbClr>
                  </a:outerShdw>
                </a:effectLst>
                <a:latin typeface="Papyrus" pitchFamily="66" charset="0"/>
              </a:rPr>
              <a:t>COMECIO</a:t>
            </a:r>
            <a:endParaRPr lang="es-AR"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r>
              <a:rPr lang="es-AR" b="1" dirty="0" err="1" smtClean="0">
                <a:solidFill>
                  <a:srgbClr val="00FFCC"/>
                </a:solidFill>
                <a:effectLst>
                  <a:outerShdw blurRad="38100" dist="38100" dir="2700000" algn="tl">
                    <a:srgbClr val="000000">
                      <a:alpha val="43137"/>
                    </a:srgbClr>
                  </a:outerShdw>
                </a:effectLst>
                <a:latin typeface="Papyrus" pitchFamily="66" charset="0"/>
              </a:rPr>
              <a:t>CCT</a:t>
            </a:r>
            <a:r>
              <a:rPr lang="es-AR" b="1" dirty="0" smtClean="0">
                <a:solidFill>
                  <a:srgbClr val="00FFCC"/>
                </a:solidFill>
                <a:effectLst>
                  <a:outerShdw blurRad="38100" dist="38100" dir="2700000" algn="tl">
                    <a:srgbClr val="000000">
                      <a:alpha val="43137"/>
                    </a:srgbClr>
                  </a:outerShdw>
                </a:effectLst>
                <a:latin typeface="Papyrus" pitchFamily="66" charset="0"/>
              </a:rPr>
              <a:t> 130/1975</a:t>
            </a:r>
            <a:endParaRPr lang="es-AR" b="1" dirty="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b="1" dirty="0" smtClean="0">
              <a:solidFill>
                <a:srgbClr val="FFFF00"/>
              </a:solidFill>
              <a:effectLst>
                <a:outerShdw blurRad="38100" dist="38100" dir="2700000" algn="tl">
                  <a:srgbClr val="000000">
                    <a:alpha val="43137"/>
                  </a:srgbClr>
                </a:outerShdw>
              </a:effectLst>
              <a:latin typeface="Papyrus" pitchFamily="66" charset="0"/>
            </a:endParaRPr>
          </a:p>
          <a:p>
            <a:pPr algn="ctr" eaLnBrk="1" hangingPunct="1">
              <a:defRPr/>
            </a:pPr>
            <a:r>
              <a:rPr lang="es-AR" b="1" dirty="0" smtClean="0">
                <a:solidFill>
                  <a:srgbClr val="FFFF00"/>
                </a:solidFill>
                <a:effectLst>
                  <a:outerShdw blurRad="38100" dist="38100" dir="2700000" algn="tl">
                    <a:srgbClr val="000000">
                      <a:alpha val="43137"/>
                    </a:srgbClr>
                  </a:outerShdw>
                </a:effectLst>
                <a:latin typeface="Papyrus" pitchFamily="66" charset="0"/>
              </a:rPr>
              <a:t>ACUERDO 2019</a:t>
            </a:r>
          </a:p>
          <a:p>
            <a:pPr algn="ctr" eaLnBrk="1" hangingPunct="1">
              <a:defRPr/>
            </a:pPr>
            <a:endParaRPr lang="es-AR" b="1" dirty="0" smtClean="0">
              <a:solidFill>
                <a:srgbClr val="00FFFF"/>
              </a:solidFill>
              <a:effectLst>
                <a:outerShdw blurRad="38100" dist="38100" dir="2700000" algn="tl">
                  <a:srgbClr val="000000">
                    <a:alpha val="43137"/>
                  </a:srgbClr>
                </a:outerShdw>
              </a:effectLst>
              <a:latin typeface="Papyrus" pitchFamily="66" charset="0"/>
            </a:endParaRPr>
          </a:p>
          <a:p>
            <a:pPr algn="ctr" eaLnBrk="1" hangingPunct="1">
              <a:defRPr/>
            </a:pPr>
            <a:r>
              <a:rPr lang="es-AR" b="1" dirty="0" smtClean="0">
                <a:solidFill>
                  <a:srgbClr val="00FFFF"/>
                </a:solidFill>
                <a:effectLst>
                  <a:outerShdw blurRad="38100" dist="38100" dir="2700000" algn="tl">
                    <a:srgbClr val="000000">
                      <a:alpha val="43137"/>
                    </a:srgbClr>
                  </a:outerShdw>
                </a:effectLst>
                <a:latin typeface="Papyrus" pitchFamily="66" charset="0"/>
              </a:rPr>
              <a:t>PARTICULARIDADES DEL CONVENIO COLECTIVO</a:t>
            </a:r>
            <a:endParaRPr lang="es-AR" b="1" dirty="0">
              <a:solidFill>
                <a:srgbClr val="00FFFF"/>
              </a:solidFill>
              <a:effectLst>
                <a:outerShdw blurRad="38100" dist="38100" dir="2700000" algn="tl">
                  <a:srgbClr val="000000">
                    <a:alpha val="43137"/>
                  </a:srgbClr>
                </a:outerShdw>
              </a:effectLst>
              <a:latin typeface="Papyrus" pitchFamily="66" charset="0"/>
            </a:endParaRPr>
          </a:p>
          <a:p>
            <a:pPr algn="ctr" eaLnBrk="1" hangingPunct="1">
              <a:defRPr/>
            </a:pPr>
            <a:endParaRPr lang="es-AR" b="1" dirty="0">
              <a:solidFill>
                <a:srgbClr val="FF9900"/>
              </a:solidFill>
              <a:effectLst>
                <a:outerShdw blurRad="38100" dist="38100" dir="2700000" algn="tl">
                  <a:srgbClr val="000000">
                    <a:alpha val="43137"/>
                  </a:srgbClr>
                </a:outerShdw>
              </a:effectLst>
              <a:latin typeface="Papyrus" pitchFamily="66" charset="0"/>
            </a:endParaRPr>
          </a:p>
          <a:p>
            <a:pPr algn="ctr" eaLnBrk="1" hangingPunct="1">
              <a:defRPr/>
            </a:pPr>
            <a:endParaRPr lang="es-AR" b="1" dirty="0" smtClean="0">
              <a:solidFill>
                <a:srgbClr val="FF9900"/>
              </a:solidFill>
              <a:effectLst>
                <a:outerShdw blurRad="38100" dist="38100" dir="2700000" algn="tl">
                  <a:srgbClr val="000000">
                    <a:alpha val="43137"/>
                  </a:srgbClr>
                </a:outerShdw>
              </a:effectLst>
              <a:latin typeface="Papyrus" pitchFamily="66" charset="0"/>
            </a:endParaRPr>
          </a:p>
          <a:p>
            <a:pPr algn="ctr" eaLnBrk="1" hangingPunct="1">
              <a:defRPr/>
            </a:pPr>
            <a:endParaRPr lang="es-AR" b="1" dirty="0">
              <a:solidFill>
                <a:srgbClr val="FFFF00"/>
              </a:solidFill>
              <a:effectLst>
                <a:outerShdw blurRad="38100" dist="38100" dir="2700000" algn="tl">
                  <a:srgbClr val="000000">
                    <a:alpha val="43137"/>
                  </a:srgbClr>
                </a:outerShdw>
              </a:effectLst>
              <a:latin typeface="Papyrus" pitchFamily="66" charset="0"/>
            </a:endParaRPr>
          </a:p>
        </p:txBody>
      </p:sp>
      <p:pic>
        <p:nvPicPr>
          <p:cNvPr id="3" name="2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4" name="3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212669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fontScale="92500" lnSpcReduction="10000"/>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FACILIDADES DE PAGO</a:t>
            </a:r>
          </a:p>
          <a:p>
            <a:pPr algn="l"/>
            <a:r>
              <a:rPr lang="es-AR" sz="1400" b="1" dirty="0" smtClean="0">
                <a:solidFill>
                  <a:srgbClr val="00FF00"/>
                </a:solidFill>
                <a:effectLst>
                  <a:outerShdw blurRad="38100" dist="38100" dir="2700000" algn="tl">
                    <a:srgbClr val="000000">
                      <a:alpha val="43137"/>
                    </a:srgbClr>
                  </a:outerShdw>
                </a:effectLst>
              </a:rPr>
              <a:t>Décimo </a:t>
            </a:r>
            <a:r>
              <a:rPr lang="es-AR" sz="1400" b="1" dirty="0">
                <a:solidFill>
                  <a:srgbClr val="00FF00"/>
                </a:solidFill>
                <a:effectLst>
                  <a:outerShdw blurRad="38100" dist="38100" dir="2700000" algn="tl">
                    <a:srgbClr val="000000">
                      <a:alpha val="43137"/>
                    </a:srgbClr>
                  </a:outerShdw>
                </a:effectLst>
              </a:rPr>
              <a:t>segundo:</a:t>
            </a:r>
          </a:p>
          <a:p>
            <a:pPr algn="l"/>
            <a:r>
              <a:rPr lang="es-AR" sz="1400" dirty="0">
                <a:effectLst>
                  <a:outerShdw blurRad="38100" dist="38100" dir="2700000" algn="tl">
                    <a:srgbClr val="000000">
                      <a:alpha val="43137"/>
                    </a:srgbClr>
                  </a:outerShdw>
                </a:effectLst>
              </a:rPr>
              <a:t>La Federación Argentina de Empleados de Comercio y Servicios, a requerimiento de las Cámaras Empresarias firmantes ratifica el compromiso a gestionar:</a:t>
            </a:r>
          </a:p>
          <a:p>
            <a:pPr algn="l"/>
            <a:endParaRPr lang="es-AR" sz="1400" dirty="0" smtClean="0">
              <a:effectLst>
                <a:outerShdw blurRad="38100" dist="38100" dir="2700000" algn="tl">
                  <a:srgbClr val="000000">
                    <a:alpha val="43137"/>
                  </a:srgbClr>
                </a:outerShdw>
              </a:effectLst>
            </a:endParaRPr>
          </a:p>
          <a:p>
            <a:pPr algn="l"/>
            <a:r>
              <a:rPr lang="es-AR" sz="1400" b="1" dirty="0" smtClean="0">
                <a:solidFill>
                  <a:srgbClr val="00FFFF"/>
                </a:solidFill>
                <a:effectLst>
                  <a:outerShdw blurRad="38100" dist="38100" dir="2700000" algn="tl">
                    <a:srgbClr val="000000">
                      <a:alpha val="43137"/>
                    </a:srgbClr>
                  </a:outerShdw>
                </a:effectLst>
              </a:rPr>
              <a:t>a) Ante </a:t>
            </a:r>
            <a:r>
              <a:rPr lang="es-AR" sz="1400" b="1" dirty="0" err="1">
                <a:solidFill>
                  <a:srgbClr val="00FFFF"/>
                </a:solidFill>
                <a:effectLst>
                  <a:outerShdw blurRad="38100" dist="38100" dir="2700000" algn="tl">
                    <a:srgbClr val="000000">
                      <a:alpha val="43137"/>
                    </a:srgbClr>
                  </a:outerShdw>
                </a:effectLst>
              </a:rPr>
              <a:t>OSECAC</a:t>
            </a:r>
            <a:r>
              <a:rPr lang="es-AR" sz="1400" b="1" dirty="0">
                <a:solidFill>
                  <a:srgbClr val="00FFFF"/>
                </a:solidFill>
                <a:effectLst>
                  <a:outerShdw blurRad="38100" dist="38100" dir="2700000" algn="tl">
                    <a:srgbClr val="000000">
                      <a:alpha val="43137"/>
                    </a:srgbClr>
                  </a:outerShdw>
                </a:effectLst>
              </a:rPr>
              <a:t>, </a:t>
            </a:r>
            <a:r>
              <a:rPr lang="es-AR" sz="1400" dirty="0">
                <a:effectLst>
                  <a:outerShdw blurRad="38100" dist="38100" dir="2700000" algn="tl">
                    <a:srgbClr val="000000">
                      <a:alpha val="43137"/>
                    </a:srgbClr>
                  </a:outerShdw>
                </a:effectLst>
              </a:rPr>
              <a:t>que la referida Obra Social de la actividad </a:t>
            </a:r>
            <a:r>
              <a:rPr lang="es-AR" sz="1400" dirty="0">
                <a:solidFill>
                  <a:srgbClr val="FF9900"/>
                </a:solidFill>
                <a:effectLst>
                  <a:outerShdw blurRad="38100" dist="38100" dir="2700000" algn="tl">
                    <a:srgbClr val="000000">
                      <a:alpha val="43137"/>
                    </a:srgbClr>
                  </a:outerShdw>
                </a:effectLst>
              </a:rPr>
              <a:t>otorgue en los planes de pago los plazos máximos en las condiciones que permite la AFIP</a:t>
            </a:r>
            <a:r>
              <a:rPr lang="es-AR" sz="1400" dirty="0">
                <a:effectLst>
                  <a:outerShdw blurRad="38100" dist="38100" dir="2700000" algn="tl">
                    <a:srgbClr val="000000">
                      <a:alpha val="43137"/>
                    </a:srgbClr>
                  </a:outerShdw>
                </a:effectLst>
              </a:rPr>
              <a:t> para el cumplimiento de los aportes y contribuciones. </a:t>
            </a:r>
            <a:r>
              <a:rPr lang="es-AR" sz="1400" dirty="0" err="1">
                <a:effectLst>
                  <a:outerShdw blurRad="38100" dist="38100" dir="2700000" algn="tl">
                    <a:srgbClr val="000000">
                      <a:alpha val="43137"/>
                    </a:srgbClr>
                  </a:outerShdw>
                </a:effectLst>
              </a:rPr>
              <a:t>FAECyS</a:t>
            </a:r>
            <a:r>
              <a:rPr lang="es-AR" sz="1400" dirty="0">
                <a:effectLst>
                  <a:outerShdw blurRad="38100" dist="38100" dir="2700000" algn="tl">
                    <a:srgbClr val="000000">
                      <a:alpha val="43137"/>
                    </a:srgbClr>
                  </a:outerShdw>
                </a:effectLst>
              </a:rPr>
              <a:t> se compromete a gestionar conjuntamente con la parte empresaria ante la autoridad pertinente </a:t>
            </a:r>
            <a:r>
              <a:rPr lang="es-AR" sz="1400" dirty="0">
                <a:solidFill>
                  <a:srgbClr val="00FF99"/>
                </a:solidFill>
                <a:effectLst>
                  <a:outerShdw blurRad="38100" dist="38100" dir="2700000" algn="tl">
                    <a:srgbClr val="000000">
                      <a:alpha val="43137"/>
                    </a:srgbClr>
                  </a:outerShdw>
                </a:effectLst>
              </a:rPr>
              <a:t>una </a:t>
            </a:r>
            <a:r>
              <a:rPr lang="es-AR" sz="1400" dirty="0" smtClean="0">
                <a:solidFill>
                  <a:srgbClr val="00FF99"/>
                </a:solidFill>
                <a:effectLst>
                  <a:outerShdw blurRad="38100" dist="38100" dir="2700000" algn="tl">
                    <a:srgbClr val="000000">
                      <a:alpha val="43137"/>
                    </a:srgbClr>
                  </a:outerShdw>
                </a:effectLst>
              </a:rPr>
              <a:t>adecuada </a:t>
            </a:r>
            <a:r>
              <a:rPr lang="es-AR" sz="1400" dirty="0">
                <a:solidFill>
                  <a:srgbClr val="00FF99"/>
                </a:solidFill>
                <a:effectLst>
                  <a:outerShdw blurRad="38100" dist="38100" dir="2700000" algn="tl">
                    <a:srgbClr val="000000">
                      <a:alpha val="43137"/>
                    </a:srgbClr>
                  </a:outerShdw>
                </a:effectLst>
              </a:rPr>
              <a:t>reducción de los intereses</a:t>
            </a:r>
            <a:r>
              <a:rPr lang="es-AR" sz="1400" dirty="0">
                <a:effectLst>
                  <a:outerShdw blurRad="38100" dist="38100" dir="2700000" algn="tl">
                    <a:srgbClr val="000000">
                      <a:alpha val="43137"/>
                    </a:srgbClr>
                  </a:outerShdw>
                </a:effectLst>
              </a:rPr>
              <a:t> correspondientes.</a:t>
            </a:r>
          </a:p>
          <a:p>
            <a:pPr algn="l"/>
            <a:endParaRPr lang="es-AR" sz="1400" dirty="0" smtClean="0">
              <a:effectLst>
                <a:outerShdw blurRad="38100" dist="38100" dir="2700000" algn="tl">
                  <a:srgbClr val="000000">
                    <a:alpha val="43137"/>
                  </a:srgbClr>
                </a:outerShdw>
              </a:effectLst>
            </a:endParaRPr>
          </a:p>
          <a:p>
            <a:pPr algn="l"/>
            <a:r>
              <a:rPr lang="es-AR" sz="1400" b="1" dirty="0" smtClean="0">
                <a:solidFill>
                  <a:srgbClr val="FFFF19"/>
                </a:solidFill>
                <a:effectLst>
                  <a:outerShdw blurRad="38100" dist="38100" dir="2700000" algn="tl">
                    <a:srgbClr val="000000">
                      <a:alpha val="43137"/>
                    </a:srgbClr>
                  </a:outerShdw>
                </a:effectLst>
              </a:rPr>
              <a:t>b</a:t>
            </a:r>
            <a:r>
              <a:rPr lang="es-AR" sz="1400" b="1" dirty="0">
                <a:solidFill>
                  <a:srgbClr val="FFFF19"/>
                </a:solidFill>
                <a:effectLst>
                  <a:outerShdw blurRad="38100" dist="38100" dir="2700000" algn="tl">
                    <a:srgbClr val="000000">
                      <a:alpha val="43137"/>
                    </a:srgbClr>
                  </a:outerShdw>
                </a:effectLst>
              </a:rPr>
              <a:t>) Ante las entidades de primer grado </a:t>
            </a:r>
            <a:r>
              <a:rPr lang="es-AR" sz="1400" dirty="0">
                <a:effectLst>
                  <a:outerShdw blurRad="38100" dist="38100" dir="2700000" algn="tl">
                    <a:srgbClr val="000000">
                      <a:alpha val="43137"/>
                    </a:srgbClr>
                  </a:outerShdw>
                </a:effectLst>
              </a:rPr>
              <a:t>adheridas a esa Federación requerir a las mismas otorguen en las financiaciones por deudas de capital </a:t>
            </a:r>
            <a:r>
              <a:rPr lang="es-AR" sz="1400" b="1" dirty="0">
                <a:solidFill>
                  <a:srgbClr val="FF9900"/>
                </a:solidFill>
                <a:effectLst>
                  <a:outerShdw blurRad="38100" dist="38100" dir="2700000" algn="tl">
                    <a:srgbClr val="000000">
                      <a:alpha val="43137"/>
                    </a:srgbClr>
                  </a:outerShdw>
                </a:effectLst>
              </a:rPr>
              <a:t>en concepto de cuotas sindicales </a:t>
            </a:r>
            <a:r>
              <a:rPr lang="es-AR" sz="1400" dirty="0">
                <a:effectLst>
                  <a:outerShdw blurRad="38100" dist="38100" dir="2700000" algn="tl">
                    <a:srgbClr val="000000">
                      <a:alpha val="43137"/>
                    </a:srgbClr>
                  </a:outerShdw>
                </a:effectLst>
              </a:rPr>
              <a:t>que con ellas mantengan las empresas que desarrollan su actividad en zona de actuación según las siguientes condiciones</a:t>
            </a:r>
            <a:r>
              <a:rPr lang="es-AR" sz="1400" dirty="0" smtClean="0">
                <a:effectLst>
                  <a:outerShdw blurRad="38100" dist="38100" dir="2700000" algn="tl">
                    <a:srgbClr val="000000">
                      <a:alpha val="43137"/>
                    </a:srgbClr>
                  </a:outerShdw>
                </a:effectLst>
              </a:rPr>
              <a:t>:</a:t>
            </a:r>
          </a:p>
          <a:p>
            <a:pPr algn="l"/>
            <a:endParaRPr lang="es-AR" sz="1400" dirty="0">
              <a:effectLst>
                <a:outerShdw blurRad="38100" dist="38100" dir="2700000" algn="tl">
                  <a:srgbClr val="000000">
                    <a:alpha val="43137"/>
                  </a:srgbClr>
                </a:outerShdw>
              </a:effectLst>
            </a:endParaRPr>
          </a:p>
          <a:p>
            <a:pPr algn="l"/>
            <a:r>
              <a:rPr lang="es-AR" sz="1400" dirty="0">
                <a:effectLst>
                  <a:outerShdw blurRad="38100" dist="38100" dir="2700000" algn="tl">
                    <a:srgbClr val="000000">
                      <a:alpha val="43137"/>
                    </a:srgbClr>
                  </a:outerShdw>
                </a:effectLst>
              </a:rPr>
              <a:t>El empleador podrá acordar pagar en </a:t>
            </a:r>
            <a:r>
              <a:rPr lang="es-AR" sz="1400" b="1" dirty="0">
                <a:solidFill>
                  <a:srgbClr val="FFFF00"/>
                </a:solidFill>
                <a:effectLst>
                  <a:outerShdw blurRad="38100" dist="38100" dir="2700000" algn="tl">
                    <a:srgbClr val="000000">
                      <a:alpha val="43137"/>
                    </a:srgbClr>
                  </a:outerShdw>
                </a:effectLst>
              </a:rPr>
              <a:t>tres, seis, doce, dieciocho o veinticuatro cuotas mensuales</a:t>
            </a:r>
            <a:r>
              <a:rPr lang="es-AR" sz="1400" dirty="0">
                <a:effectLst>
                  <a:outerShdw blurRad="38100" dist="38100" dir="2700000" algn="tl">
                    <a:srgbClr val="000000">
                      <a:alpha val="43137"/>
                    </a:srgbClr>
                  </a:outerShdw>
                </a:effectLst>
              </a:rPr>
              <a:t>, iguales y consecutivas con la tasa de interés equivalente al 50% de las que percibe la AFIP para las deudas impositivas. </a:t>
            </a:r>
            <a:endParaRPr lang="es-AR" sz="1400" dirty="0" smtClean="0">
              <a:effectLst>
                <a:outerShdw blurRad="38100" dist="38100" dir="2700000" algn="tl">
                  <a:srgbClr val="000000">
                    <a:alpha val="43137"/>
                  </a:srgbClr>
                </a:outerShdw>
              </a:effectLst>
            </a:endParaRPr>
          </a:p>
          <a:p>
            <a:pPr algn="l"/>
            <a:endParaRPr lang="es-AR" sz="1400" dirty="0" smtClean="0">
              <a:effectLst>
                <a:outerShdw blurRad="38100" dist="38100" dir="2700000" algn="tl">
                  <a:srgbClr val="000000">
                    <a:alpha val="43137"/>
                  </a:srgbClr>
                </a:outerShdw>
              </a:effectLst>
            </a:endParaRPr>
          </a:p>
          <a:p>
            <a:pPr algn="l"/>
            <a:r>
              <a:rPr lang="es-AR" sz="1400" dirty="0" smtClean="0">
                <a:effectLst>
                  <a:outerShdw blurRad="38100" dist="38100" dir="2700000" algn="tl">
                    <a:srgbClr val="000000">
                      <a:alpha val="43137"/>
                    </a:srgbClr>
                  </a:outerShdw>
                </a:effectLst>
              </a:rPr>
              <a:t>El </a:t>
            </a:r>
            <a:r>
              <a:rPr lang="es-AR" sz="1400" b="1" dirty="0">
                <a:solidFill>
                  <a:srgbClr val="00FF99"/>
                </a:solidFill>
                <a:effectLst>
                  <a:outerShdw blurRad="38100" dist="38100" dir="2700000" algn="tl">
                    <a:srgbClr val="000000">
                      <a:alpha val="43137"/>
                    </a:srgbClr>
                  </a:outerShdw>
                </a:effectLst>
              </a:rPr>
              <a:t>importe de las cuotas (capital e interés) </a:t>
            </a:r>
            <a:r>
              <a:rPr lang="es-AR" sz="1400" dirty="0">
                <a:effectLst>
                  <a:outerShdw blurRad="38100" dist="38100" dir="2700000" algn="tl">
                    <a:srgbClr val="000000">
                      <a:alpha val="43137"/>
                    </a:srgbClr>
                  </a:outerShdw>
                </a:effectLst>
              </a:rPr>
              <a:t>se fijará a partir de un </a:t>
            </a:r>
            <a:r>
              <a:rPr lang="es-AR" sz="1400" b="1" dirty="0">
                <a:solidFill>
                  <a:srgbClr val="FF9900"/>
                </a:solidFill>
                <a:effectLst>
                  <a:outerShdw blurRad="38100" dist="38100" dir="2700000" algn="tl">
                    <a:srgbClr val="000000">
                      <a:alpha val="43137"/>
                    </a:srgbClr>
                  </a:outerShdw>
                </a:effectLst>
              </a:rPr>
              <a:t>mínimo de pesos </a:t>
            </a:r>
            <a:r>
              <a:rPr lang="es-AR" sz="1400" b="1" dirty="0" smtClean="0">
                <a:solidFill>
                  <a:srgbClr val="FF9900"/>
                </a:solidFill>
                <a:effectLst>
                  <a:outerShdw blurRad="38100" dist="38100" dir="2700000" algn="tl">
                    <a:srgbClr val="000000">
                      <a:alpha val="43137"/>
                    </a:srgbClr>
                  </a:outerShdw>
                </a:effectLst>
              </a:rPr>
              <a:t>cinco mil </a:t>
            </a:r>
            <a:r>
              <a:rPr lang="es-AR" sz="1400" b="1" dirty="0">
                <a:solidFill>
                  <a:srgbClr val="FF9900"/>
                </a:solidFill>
                <a:effectLst>
                  <a:outerShdw blurRad="38100" dist="38100" dir="2700000" algn="tl">
                    <a:srgbClr val="000000">
                      <a:alpha val="43137"/>
                    </a:srgbClr>
                  </a:outerShdw>
                </a:effectLst>
              </a:rPr>
              <a:t>($ 5.000</a:t>
            </a:r>
            <a:r>
              <a:rPr lang="es-AR" sz="1400" b="1" dirty="0" smtClean="0">
                <a:solidFill>
                  <a:srgbClr val="FF9900"/>
                </a:solidFill>
                <a:effectLst>
                  <a:outerShdw blurRad="38100" dist="38100" dir="2700000" algn="tl">
                    <a:srgbClr val="000000">
                      <a:alpha val="43137"/>
                    </a:srgbClr>
                  </a:outerShdw>
                </a:effectLst>
              </a:rPr>
              <a:t>)</a:t>
            </a:r>
            <a:r>
              <a:rPr lang="es-AR" sz="1400" b="1" dirty="0">
                <a:solidFill>
                  <a:srgbClr val="FF9900"/>
                </a:solidFill>
                <a:effectLst>
                  <a:outerShdw blurRad="38100" dist="38100" dir="2700000" algn="tl">
                    <a:srgbClr val="000000">
                      <a:alpha val="43137"/>
                    </a:srgbClr>
                  </a:outerShdw>
                </a:effectLst>
              </a:rPr>
              <a:t> por mes</a:t>
            </a:r>
            <a:r>
              <a:rPr lang="es-AR" sz="1400" dirty="0">
                <a:solidFill>
                  <a:srgbClr val="FF9900"/>
                </a:solidFill>
                <a:effectLst>
                  <a:outerShdw blurRad="38100" dist="38100" dir="2700000" algn="tl">
                    <a:srgbClr val="000000">
                      <a:alpha val="43137"/>
                    </a:srgbClr>
                  </a:outerShdw>
                </a:effectLst>
              </a:rPr>
              <a:t>.</a:t>
            </a:r>
          </a:p>
          <a:p>
            <a:pPr algn="l"/>
            <a:endParaRPr lang="es-AR" sz="1400" dirty="0" smtClean="0">
              <a:effectLst>
                <a:outerShdw blurRad="38100" dist="38100" dir="2700000" algn="tl">
                  <a:srgbClr val="000000">
                    <a:alpha val="43137"/>
                  </a:srgbClr>
                </a:outerShdw>
              </a:effectLst>
            </a:endParaRPr>
          </a:p>
          <a:p>
            <a:pPr algn="l"/>
            <a:r>
              <a:rPr lang="es-AR" sz="1400" dirty="0" smtClean="0">
                <a:effectLst>
                  <a:outerShdw blurRad="38100" dist="38100" dir="2700000" algn="tl">
                    <a:srgbClr val="000000">
                      <a:alpha val="43137"/>
                    </a:srgbClr>
                  </a:outerShdw>
                </a:effectLst>
              </a:rPr>
              <a:t>Deberán </a:t>
            </a:r>
            <a:r>
              <a:rPr lang="es-AR" sz="1400" dirty="0">
                <a:solidFill>
                  <a:srgbClr val="FFFF19"/>
                </a:solidFill>
                <a:effectLst>
                  <a:outerShdw blurRad="38100" dist="38100" dir="2700000" algn="tl">
                    <a:srgbClr val="000000">
                      <a:alpha val="43137"/>
                    </a:srgbClr>
                  </a:outerShdw>
                </a:effectLst>
              </a:rPr>
              <a:t>solicitarlo por escrito ante la entidad acreedora. </a:t>
            </a:r>
            <a:r>
              <a:rPr lang="es-AR" sz="1400" dirty="0">
                <a:effectLst>
                  <a:outerShdw blurRad="38100" dist="38100" dir="2700000" algn="tl">
                    <a:srgbClr val="000000">
                      <a:alpha val="43137"/>
                    </a:srgbClr>
                  </a:outerShdw>
                </a:effectLst>
              </a:rPr>
              <a:t>La nota a presentar deberá consignar el apellido y nombre completos o razón social del solicitante, número de </a:t>
            </a:r>
            <a:r>
              <a:rPr lang="es-AR" sz="1400" dirty="0" err="1">
                <a:effectLst>
                  <a:outerShdw blurRad="38100" dist="38100" dir="2700000" algn="tl">
                    <a:srgbClr val="000000">
                      <a:alpha val="43137"/>
                    </a:srgbClr>
                  </a:outerShdw>
                </a:effectLst>
              </a:rPr>
              <a:t>CUIT</a:t>
            </a:r>
            <a:r>
              <a:rPr lang="es-AR" sz="1400" dirty="0">
                <a:effectLst>
                  <a:outerShdw blurRad="38100" dist="38100" dir="2700000" algn="tl">
                    <a:srgbClr val="000000">
                      <a:alpha val="43137"/>
                    </a:srgbClr>
                  </a:outerShdw>
                </a:effectLst>
              </a:rPr>
              <a:t>, domicilio legal y constituido y el plan de pagos por el cual se opte dentro de las posibilidades establecidas en la presente cláusula. </a:t>
            </a:r>
            <a:r>
              <a:rPr lang="es-AR" sz="1400" dirty="0">
                <a:solidFill>
                  <a:srgbClr val="00FF00"/>
                </a:solidFill>
                <a:effectLst>
                  <a:outerShdw blurRad="38100" dist="38100" dir="2700000" algn="tl">
                    <a:srgbClr val="000000">
                      <a:alpha val="43137"/>
                    </a:srgbClr>
                  </a:outerShdw>
                </a:effectLst>
              </a:rPr>
              <a:t>Si la deuda de capital e intereses declarada fuese superior a $ 50.000 </a:t>
            </a:r>
            <a:r>
              <a:rPr lang="es-AR" sz="1400" dirty="0">
                <a:effectLst>
                  <a:outerShdw blurRad="38100" dist="38100" dir="2700000" algn="tl">
                    <a:srgbClr val="000000">
                      <a:alpha val="43137"/>
                    </a:srgbClr>
                  </a:outerShdw>
                </a:effectLst>
              </a:rPr>
              <a:t>(pesos cincuenta mil) podrá convenirse un plan de pagos por un mayor número de cuotas nunca inferior a </a:t>
            </a:r>
            <a:r>
              <a:rPr lang="es-AR" sz="1400" dirty="0">
                <a:solidFill>
                  <a:srgbClr val="00FFCC"/>
                </a:solidFill>
                <a:effectLst>
                  <a:outerShdw blurRad="38100" dist="38100" dir="2700000" algn="tl">
                    <a:srgbClr val="000000">
                      <a:alpha val="43137"/>
                    </a:srgbClr>
                  </a:outerShdw>
                </a:effectLst>
              </a:rPr>
              <a:t>pesos dos mil ($ 2.000) por cuota.</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7728579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normAutofit/>
          </a:bodyPr>
          <a:lstStyle/>
          <a:p>
            <a:pPr eaLnBrk="1" hangingPunct="1">
              <a:defRPr/>
            </a:pPr>
            <a:endParaRPr lang="es-AR" sz="3200" b="1" dirty="0" smtClean="0">
              <a:solidFill>
                <a:schemeClr val="accent1">
                  <a:lumMod val="60000"/>
                  <a:lumOff val="40000"/>
                </a:schemeClr>
              </a:solidFill>
              <a:effectLst>
                <a:outerShdw blurRad="38100" dist="38100" dir="2700000" algn="tl">
                  <a:srgbClr val="000000">
                    <a:alpha val="43137"/>
                  </a:srgbClr>
                </a:outerShdw>
              </a:effectLst>
              <a:latin typeface="Papyrus" pitchFamily="66" charset="0"/>
            </a:endParaRPr>
          </a:p>
          <a:p>
            <a:pPr eaLnBrk="1" hangingPunct="1">
              <a:defRPr/>
            </a:pPr>
            <a:r>
              <a:rPr lang="es-AR" sz="3200" b="1" dirty="0" smtClean="0">
                <a:solidFill>
                  <a:srgbClr val="00FFFF"/>
                </a:solidFill>
                <a:effectLst>
                  <a:outerShdw blurRad="38100" dist="38100" dir="2700000" algn="tl">
                    <a:srgbClr val="000000">
                      <a:alpha val="43137"/>
                    </a:srgbClr>
                  </a:outerShdw>
                </a:effectLst>
                <a:latin typeface="Papyrus" pitchFamily="66" charset="0"/>
              </a:rPr>
              <a:t>CAMBIOS CONSENTIDOS POR LAS PARTES</a:t>
            </a:r>
          </a:p>
          <a:p>
            <a:pPr eaLnBrk="1" hangingPunct="1">
              <a:defRPr/>
            </a:pPr>
            <a:endParaRPr lang="es-AR" sz="3200" b="1" dirty="0" smtClean="0">
              <a:solidFill>
                <a:srgbClr val="00FFFF"/>
              </a:solidFill>
              <a:effectLst>
                <a:outerShdw blurRad="38100" dist="38100" dir="2700000" algn="tl">
                  <a:srgbClr val="000000">
                    <a:alpha val="43137"/>
                  </a:srgbClr>
                </a:outerShdw>
              </a:effectLst>
              <a:latin typeface="Papyrus" pitchFamily="66" charset="0"/>
            </a:endParaRPr>
          </a:p>
          <a:p>
            <a:pPr eaLnBrk="1" hangingPunct="1">
              <a:defRPr/>
            </a:pPr>
            <a:r>
              <a:rPr lang="es-AR" sz="3200" b="1" dirty="0" smtClean="0">
                <a:solidFill>
                  <a:srgbClr val="FFFF00"/>
                </a:solidFill>
                <a:effectLst>
                  <a:outerShdw blurRad="38100" dist="38100" dir="2700000" algn="tl">
                    <a:srgbClr val="000000">
                      <a:alpha val="43137"/>
                    </a:srgbClr>
                  </a:outerShdw>
                </a:effectLst>
                <a:latin typeface="Papyrus" pitchFamily="66" charset="0"/>
              </a:rPr>
              <a:t>PRINCIPIO DE IRRENUNCIABILIDAD</a:t>
            </a:r>
          </a:p>
          <a:p>
            <a:pPr eaLnBrk="1" hangingPunct="1">
              <a:defRPr/>
            </a:pPr>
            <a:r>
              <a:rPr lang="es-AR" sz="3200" b="1" dirty="0">
                <a:solidFill>
                  <a:srgbClr val="00FF00"/>
                </a:solidFill>
                <a:effectLst>
                  <a:outerShdw blurRad="38100" dist="38100" dir="2700000" algn="tl">
                    <a:srgbClr val="000000">
                      <a:alpha val="43137"/>
                    </a:srgbClr>
                  </a:outerShdw>
                </a:effectLst>
                <a:latin typeface="Papyrus" pitchFamily="66" charset="0"/>
              </a:rPr>
              <a:t> </a:t>
            </a:r>
            <a:r>
              <a:rPr lang="es-AR" sz="3200" b="1" dirty="0" smtClean="0">
                <a:solidFill>
                  <a:srgbClr val="00FF00"/>
                </a:solidFill>
                <a:effectLst>
                  <a:outerShdw blurRad="38100" dist="38100" dir="2700000" algn="tl">
                    <a:srgbClr val="000000">
                      <a:alpha val="43137"/>
                    </a:srgbClr>
                  </a:outerShdw>
                </a:effectLst>
                <a:latin typeface="Papyrus" pitchFamily="66" charset="0"/>
              </a:rPr>
              <a:t>Y LAS MODIFICACIONES EN EL CONTRATO</a:t>
            </a:r>
            <a:endParaRPr lang="en-US" sz="3200" b="1" dirty="0" smtClean="0">
              <a:solidFill>
                <a:srgbClr val="00FF00"/>
              </a:solidFill>
              <a:effectLst>
                <a:outerShdw blurRad="38100" dist="38100" dir="2700000" algn="tl">
                  <a:srgbClr val="000000">
                    <a:alpha val="43137"/>
                  </a:srgbClr>
                </a:outerShdw>
              </a:effectLst>
              <a:latin typeface="Papyrus" pitchFamily="66" charset="0"/>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4921764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333375"/>
            <a:ext cx="8385175" cy="576263"/>
          </a:xfrm>
        </p:spPr>
        <p:txBody>
          <a:bodyPr>
            <a:normAutofit fontScale="90000"/>
          </a:bodyPr>
          <a:lstStyle/>
          <a:p>
            <a:pPr algn="r" eaLnBrk="1" hangingPunct="1">
              <a:defRPr/>
            </a:pPr>
            <a:r>
              <a:rPr lang="es-MX" sz="2400" b="1" dirty="0" smtClean="0">
                <a:solidFill>
                  <a:srgbClr val="00FFFF"/>
                </a:solidFill>
              </a:rPr>
              <a:t>PRINCIPIO DE IRRENUNCIABILIDAD Y LAS MODIFICACIONES EN EL CONTRATO</a:t>
            </a:r>
            <a:endParaRPr lang="es-MX" sz="2400" dirty="0" smtClean="0">
              <a:solidFill>
                <a:srgbClr val="00FFFF"/>
              </a:solidFill>
            </a:endParaRPr>
          </a:p>
        </p:txBody>
      </p:sp>
      <p:sp>
        <p:nvSpPr>
          <p:cNvPr id="227331" name="Rectangle 3"/>
          <p:cNvSpPr>
            <a:spLocks noGrp="1" noChangeArrowheads="1"/>
          </p:cNvSpPr>
          <p:nvPr>
            <p:ph type="body" idx="1"/>
          </p:nvPr>
        </p:nvSpPr>
        <p:spPr>
          <a:xfrm>
            <a:off x="468313" y="981075"/>
            <a:ext cx="8377237" cy="5876925"/>
          </a:xfrm>
        </p:spPr>
        <p:txBody>
          <a:bodyPr/>
          <a:lstStyle/>
          <a:p>
            <a:pPr marL="0" indent="0">
              <a:buNone/>
            </a:pPr>
            <a:r>
              <a:rPr lang="es-AR" sz="2000" b="1" dirty="0" err="1" smtClean="0">
                <a:solidFill>
                  <a:srgbClr val="FFFF00"/>
                </a:solidFill>
                <a:effectLst>
                  <a:outerShdw blurRad="38100" dist="38100" dir="2700000" algn="tl">
                    <a:srgbClr val="000000">
                      <a:alpha val="43137"/>
                    </a:srgbClr>
                  </a:outerShdw>
                </a:effectLst>
              </a:rPr>
              <a:t>IRRENUNCIABILIDAD</a:t>
            </a:r>
            <a:endParaRPr lang="es-AR" sz="2000" b="1" dirty="0" smtClean="0">
              <a:solidFill>
                <a:srgbClr val="FFFF00"/>
              </a:solidFill>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12</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Será nula y sin valor toda </a:t>
            </a:r>
            <a:r>
              <a:rPr lang="es-AR" sz="1800" b="1" dirty="0">
                <a:solidFill>
                  <a:srgbClr val="FF9900"/>
                </a:solidFill>
                <a:effectLst>
                  <a:outerShdw blurRad="38100" dist="38100" dir="2700000" algn="tl">
                    <a:srgbClr val="000000">
                      <a:alpha val="43137"/>
                    </a:srgbClr>
                  </a:outerShdw>
                </a:effectLst>
              </a:rPr>
              <a:t>convención de partes</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que </a:t>
            </a:r>
            <a:r>
              <a:rPr lang="es-AR" sz="1800" b="1" dirty="0">
                <a:solidFill>
                  <a:srgbClr val="FFFF00"/>
                </a:solidFill>
                <a:effectLst>
                  <a:outerShdw blurRad="38100" dist="38100" dir="2700000" algn="tl">
                    <a:srgbClr val="000000">
                      <a:alpha val="43137"/>
                    </a:srgbClr>
                  </a:outerShdw>
                </a:effectLst>
              </a:rPr>
              <a:t>suprima o reduzca los derechos</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previstos en </a:t>
            </a:r>
            <a:r>
              <a:rPr lang="es-AR" sz="1800" b="1" dirty="0">
                <a:solidFill>
                  <a:srgbClr val="00FF00"/>
                </a:solidFill>
                <a:effectLst>
                  <a:outerShdw blurRad="38100" dist="38100" dir="2700000" algn="tl">
                    <a:srgbClr val="000000">
                      <a:alpha val="43137"/>
                    </a:srgbClr>
                  </a:outerShdw>
                </a:effectLst>
              </a:rPr>
              <a:t>esta ley, los estatutos profesionales, las convenciones colectivas o los contratos individuales de trabajo</a:t>
            </a:r>
            <a:r>
              <a:rPr lang="es-AR" sz="1800" dirty="0">
                <a:effectLst>
                  <a:outerShdw blurRad="38100" dist="38100" dir="2700000" algn="tl">
                    <a:srgbClr val="000000">
                      <a:alpha val="43137"/>
                    </a:srgbClr>
                  </a:outerShdw>
                </a:effectLst>
              </a:rPr>
              <a:t>, ya sea al tiempo de su celebración o de su ejecución, o del ejercicio de derechos provenientes de su extinción.</a:t>
            </a:r>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907766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333375"/>
            <a:ext cx="8385175" cy="576263"/>
          </a:xfrm>
        </p:spPr>
        <p:txBody>
          <a:bodyPr>
            <a:normAutofit fontScale="90000"/>
          </a:bodyPr>
          <a:lstStyle/>
          <a:p>
            <a:pPr algn="r" eaLnBrk="1" hangingPunct="1">
              <a:defRPr/>
            </a:pPr>
            <a:r>
              <a:rPr lang="es-MX" sz="2400" b="1" dirty="0" smtClean="0">
                <a:solidFill>
                  <a:srgbClr val="00FFFF"/>
                </a:solidFill>
              </a:rPr>
              <a:t>PRINCIPIO DE IRRENUNCIABILIDAD Y LAS MODIFICACIONES EN EL CONTRATO</a:t>
            </a:r>
            <a:endParaRPr lang="es-MX" sz="2400" dirty="0" smtClean="0">
              <a:solidFill>
                <a:srgbClr val="00FFFF"/>
              </a:solidFill>
            </a:endParaRPr>
          </a:p>
        </p:txBody>
      </p:sp>
      <p:sp>
        <p:nvSpPr>
          <p:cNvPr id="227331" name="Rectangle 3"/>
          <p:cNvSpPr>
            <a:spLocks noGrp="1" noChangeArrowheads="1"/>
          </p:cNvSpPr>
          <p:nvPr>
            <p:ph type="body" idx="1"/>
          </p:nvPr>
        </p:nvSpPr>
        <p:spPr>
          <a:xfrm>
            <a:off x="468313" y="981075"/>
            <a:ext cx="8377237" cy="5876925"/>
          </a:xfrm>
        </p:spPr>
        <p:txBody>
          <a:bodyPr/>
          <a:lstStyle/>
          <a:p>
            <a:pPr marL="0" indent="0">
              <a:buNone/>
            </a:pPr>
            <a:r>
              <a:rPr lang="es-AR" sz="2000" b="1" dirty="0" err="1" smtClean="0">
                <a:solidFill>
                  <a:srgbClr val="FFFF00"/>
                </a:solidFill>
                <a:effectLst>
                  <a:outerShdw blurRad="38100" dist="38100" dir="2700000" algn="tl">
                    <a:srgbClr val="000000">
                      <a:alpha val="43137"/>
                    </a:srgbClr>
                  </a:outerShdw>
                </a:effectLst>
              </a:rPr>
              <a:t>IRRENUNCIABILIDAD</a:t>
            </a:r>
            <a:endParaRPr lang="es-AR" sz="2000" b="1" dirty="0" smtClean="0">
              <a:solidFill>
                <a:srgbClr val="FFFF00"/>
              </a:solidFill>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r>
              <a:rPr lang="es-ES_tradnl" sz="1800" dirty="0"/>
              <a:t>Según lo prescriben los artículos 7°, 12 y 15 de la </a:t>
            </a:r>
            <a:r>
              <a:rPr lang="es-ES_tradnl" sz="1800" dirty="0" err="1"/>
              <a:t>L.C.T</a:t>
            </a:r>
            <a:r>
              <a:rPr lang="es-ES_tradnl" sz="1800" dirty="0"/>
              <a:t>. , todo acto del trabajador que implique una renuncia de los derechos fijados por las normas laborales carece de eficacia. Recordemos que “renuncia” equivale a un acto voluntario por el cual una persona se desprende y hace abandono de un derecho reconocido a su favor, situación plenamente válida en otros ámbitos del derecho, pero no en el Derecho del Trabajo.</a:t>
            </a:r>
            <a:endParaRPr lang="es-AR" sz="1800" dirty="0"/>
          </a:p>
          <a:p>
            <a:pPr marL="0" indent="0">
              <a:buNone/>
            </a:pPr>
            <a:endParaRPr lang="es-AR" sz="1800" dirty="0"/>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53711782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333375"/>
            <a:ext cx="8385175" cy="576263"/>
          </a:xfrm>
        </p:spPr>
        <p:txBody>
          <a:bodyPr>
            <a:normAutofit fontScale="90000"/>
          </a:bodyPr>
          <a:lstStyle/>
          <a:p>
            <a:pPr algn="r" eaLnBrk="1" hangingPunct="1">
              <a:defRPr/>
            </a:pPr>
            <a:r>
              <a:rPr lang="es-MX" sz="2400" b="1" dirty="0" smtClean="0">
                <a:solidFill>
                  <a:srgbClr val="00FFFF"/>
                </a:solidFill>
              </a:rPr>
              <a:t>PRINCIPIO DE IRRENUNCIABILIDAD Y LAS MODIFICACIONES EN EL CONTRATO</a:t>
            </a:r>
            <a:endParaRPr lang="es-MX" sz="2400" dirty="0" smtClean="0">
              <a:solidFill>
                <a:srgbClr val="00FFFF"/>
              </a:solidFill>
            </a:endParaRPr>
          </a:p>
        </p:txBody>
      </p:sp>
      <p:sp>
        <p:nvSpPr>
          <p:cNvPr id="227331" name="Rectangle 3"/>
          <p:cNvSpPr>
            <a:spLocks noGrp="1" noChangeArrowheads="1"/>
          </p:cNvSpPr>
          <p:nvPr>
            <p:ph type="body" idx="1"/>
          </p:nvPr>
        </p:nvSpPr>
        <p:spPr>
          <a:xfrm>
            <a:off x="468313" y="981075"/>
            <a:ext cx="8377237" cy="5876925"/>
          </a:xfrm>
        </p:spPr>
        <p:txBody>
          <a:bodyPr>
            <a:normAutofit/>
          </a:bodyPr>
          <a:lstStyle/>
          <a:p>
            <a:pPr marL="0" indent="0">
              <a:buNone/>
            </a:pPr>
            <a:r>
              <a:rPr lang="es-AR" sz="2000" b="1" dirty="0" err="1" smtClean="0">
                <a:solidFill>
                  <a:srgbClr val="FFFF00"/>
                </a:solidFill>
                <a:effectLst>
                  <a:outerShdw blurRad="38100" dist="38100" dir="2700000" algn="tl">
                    <a:srgbClr val="000000">
                      <a:alpha val="43137"/>
                    </a:srgbClr>
                  </a:outerShdw>
                </a:effectLst>
              </a:rPr>
              <a:t>IRRENUNCIABILIDAD</a:t>
            </a:r>
            <a:endParaRPr lang="es-AR" sz="2000" b="1" dirty="0" smtClean="0">
              <a:solidFill>
                <a:srgbClr val="FFFF00"/>
              </a:solidFill>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endParaRPr lang="es-AR" sz="1800" dirty="0"/>
          </a:p>
          <a:p>
            <a:pPr marL="0" indent="0">
              <a:buNone/>
            </a:pPr>
            <a:r>
              <a:rPr lang="es-ES_tradnl" sz="1800" dirty="0"/>
              <a:t>La regla en análisis comprende distintos supuestos:</a:t>
            </a:r>
            <a:endParaRPr lang="es-AR" sz="1800" dirty="0"/>
          </a:p>
          <a:p>
            <a:endParaRPr lang="es-AR" sz="1800" dirty="0"/>
          </a:p>
          <a:p>
            <a:pPr marL="0" indent="0">
              <a:buNone/>
            </a:pPr>
            <a:r>
              <a:rPr lang="es-ES_tradnl" sz="1800" dirty="0" smtClean="0"/>
              <a:t>a) Renuncia </a:t>
            </a:r>
            <a:r>
              <a:rPr lang="es-ES_tradnl" sz="1800" dirty="0"/>
              <a:t>anticipada de derechos provenientes de la ley, del convenio colectivo o del contrato individual. Por ejemplo, la renuncia anticipada a la indemnización por despido, a las vacaciones o a la remuneración de una categoría superior;</a:t>
            </a:r>
            <a:endParaRPr lang="es-AR" sz="1800" dirty="0"/>
          </a:p>
          <a:p>
            <a:pPr marL="0" indent="0">
              <a:buNone/>
            </a:pPr>
            <a:endParaRPr lang="es-AR" sz="1800" dirty="0"/>
          </a:p>
          <a:p>
            <a:pPr marL="0" indent="0">
              <a:buNone/>
            </a:pPr>
            <a:r>
              <a:rPr lang="es-ES_tradnl" sz="1800" dirty="0"/>
              <a:t>b) R</a:t>
            </a:r>
            <a:r>
              <a:rPr lang="es-ES_tradnl" sz="1800" dirty="0" smtClean="0"/>
              <a:t>enuncia </a:t>
            </a:r>
            <a:r>
              <a:rPr lang="es-ES_tradnl" sz="1800" dirty="0"/>
              <a:t>anticipada a derechos que puedan surgir a raíz de actos futuros del empleador en ejercicio de su poder de dirección y organización. Significa la imposibilidad del trabajador de aceptar incondicionalmente modificaciones contractuales a producirse eventualmente en el futuro, como ser traslados o cambios de turnos que trasgredan lo dispuesto por el artículo 66 de la </a:t>
            </a:r>
            <a:r>
              <a:rPr lang="es-ES_tradnl" sz="1800" dirty="0" err="1"/>
              <a:t>L.C.T</a:t>
            </a:r>
            <a:r>
              <a:rPr lang="es-ES_tradnl" sz="1800" dirty="0"/>
              <a:t>.</a:t>
            </a:r>
            <a:r>
              <a:rPr lang="en-US" sz="1800" dirty="0"/>
              <a:t> </a:t>
            </a:r>
            <a:r>
              <a:rPr lang="es-ES_tradnl" sz="1800" dirty="0"/>
              <a:t> (relativo al ejercicio del “</a:t>
            </a:r>
            <a:r>
              <a:rPr lang="es-ES_tradnl" sz="1800" dirty="0" err="1"/>
              <a:t>ius</a:t>
            </a:r>
            <a:r>
              <a:rPr lang="es-ES_tradnl" sz="1800" dirty="0"/>
              <a:t> </a:t>
            </a:r>
            <a:r>
              <a:rPr lang="es-ES_tradnl" sz="1800" dirty="0" err="1"/>
              <a:t>variandi</a:t>
            </a:r>
            <a:r>
              <a:rPr lang="es-ES_tradnl" sz="1800" dirty="0"/>
              <a:t>”);</a:t>
            </a:r>
            <a:endParaRPr lang="es-AR" sz="1800" dirty="0"/>
          </a:p>
          <a:p>
            <a:pPr marL="0" indent="0">
              <a:buNone/>
            </a:pPr>
            <a:endParaRPr lang="es-AR" sz="1800" dirty="0"/>
          </a:p>
          <a:p>
            <a:pPr marL="0" indent="0">
              <a:buNone/>
            </a:pPr>
            <a:r>
              <a:rPr lang="en-US" sz="1800" dirty="0"/>
              <a:t> </a:t>
            </a:r>
            <a:endParaRPr lang="es-AR" sz="1800" dirty="0"/>
          </a:p>
          <a:p>
            <a:pPr marL="0" indent="0">
              <a:buNone/>
            </a:pPr>
            <a:endParaRPr lang="es-AR" sz="1800" dirty="0"/>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09286051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333375"/>
            <a:ext cx="8385175" cy="576263"/>
          </a:xfrm>
        </p:spPr>
        <p:txBody>
          <a:bodyPr>
            <a:normAutofit fontScale="90000"/>
          </a:bodyPr>
          <a:lstStyle/>
          <a:p>
            <a:pPr algn="r" eaLnBrk="1" hangingPunct="1">
              <a:defRPr/>
            </a:pPr>
            <a:r>
              <a:rPr lang="es-MX" sz="2400" b="1" dirty="0" smtClean="0">
                <a:solidFill>
                  <a:srgbClr val="00FFFF"/>
                </a:solidFill>
              </a:rPr>
              <a:t>PRINCIPIO DE IRRENUNCIABILIDAD Y LAS MODIFICACIONES EN EL CONTRATO</a:t>
            </a:r>
            <a:endParaRPr lang="es-MX" sz="2400" dirty="0" smtClean="0">
              <a:solidFill>
                <a:srgbClr val="00FFFF"/>
              </a:solidFill>
            </a:endParaRPr>
          </a:p>
        </p:txBody>
      </p:sp>
      <p:sp>
        <p:nvSpPr>
          <p:cNvPr id="227331" name="Rectangle 3"/>
          <p:cNvSpPr>
            <a:spLocks noGrp="1" noChangeArrowheads="1"/>
          </p:cNvSpPr>
          <p:nvPr>
            <p:ph type="body" idx="1"/>
          </p:nvPr>
        </p:nvSpPr>
        <p:spPr>
          <a:xfrm>
            <a:off x="468313" y="981075"/>
            <a:ext cx="8377237" cy="5876925"/>
          </a:xfrm>
        </p:spPr>
        <p:txBody>
          <a:bodyPr>
            <a:normAutofit/>
          </a:bodyPr>
          <a:lstStyle/>
          <a:p>
            <a:pPr marL="0" indent="0">
              <a:buNone/>
            </a:pPr>
            <a:r>
              <a:rPr lang="es-AR" sz="2000" b="1" dirty="0" err="1" smtClean="0">
                <a:solidFill>
                  <a:srgbClr val="FFFF00"/>
                </a:solidFill>
                <a:effectLst>
                  <a:outerShdw blurRad="38100" dist="38100" dir="2700000" algn="tl">
                    <a:srgbClr val="000000">
                      <a:alpha val="43137"/>
                    </a:srgbClr>
                  </a:outerShdw>
                </a:effectLst>
              </a:rPr>
              <a:t>IRRENUNCIABILIDAD</a:t>
            </a:r>
            <a:endParaRPr lang="es-AR" sz="2000" b="1" dirty="0" smtClean="0">
              <a:solidFill>
                <a:srgbClr val="FFFF00"/>
              </a:solidFill>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endParaRPr lang="es-AR" sz="1800" dirty="0"/>
          </a:p>
          <a:p>
            <a:pPr marL="0" indent="0">
              <a:buNone/>
            </a:pPr>
            <a:r>
              <a:rPr lang="es-ES_tradnl" sz="1800" dirty="0"/>
              <a:t>La regla en análisis comprende distintos supuestos:</a:t>
            </a:r>
            <a:endParaRPr lang="es-AR" sz="1800" dirty="0"/>
          </a:p>
          <a:p>
            <a:pPr marL="0" indent="0">
              <a:buNone/>
            </a:pPr>
            <a:endParaRPr lang="es-AR" sz="1800" dirty="0"/>
          </a:p>
          <a:p>
            <a:pPr marL="0" indent="0">
              <a:buNone/>
            </a:pPr>
            <a:r>
              <a:rPr lang="es-ES_tradnl" sz="1800" dirty="0"/>
              <a:t>c) R</a:t>
            </a:r>
            <a:r>
              <a:rPr lang="es-ES_tradnl" sz="1800" dirty="0" smtClean="0"/>
              <a:t>enuncia </a:t>
            </a:r>
            <a:r>
              <a:rPr lang="es-ES_tradnl" sz="1800" dirty="0"/>
              <a:t>a derechos ya obtenidos que se han incorporado al patrimonio del trabajador. Este no puede, por ejemplo, renunciar a créditos devengados provenientes de un despido injustificado, o a un salario no pagado;</a:t>
            </a:r>
            <a:endParaRPr lang="es-AR" sz="1800" dirty="0"/>
          </a:p>
          <a:p>
            <a:pPr marL="0" indent="0">
              <a:buNone/>
            </a:pPr>
            <a:endParaRPr lang="es-AR" sz="1800" dirty="0"/>
          </a:p>
          <a:p>
            <a:pPr marL="0" indent="0">
              <a:buNone/>
            </a:pPr>
            <a:r>
              <a:rPr lang="es-ES_tradnl" sz="1800" dirty="0"/>
              <a:t>d) </a:t>
            </a:r>
            <a:r>
              <a:rPr lang="es-ES_tradnl" sz="1800" dirty="0" smtClean="0"/>
              <a:t>Renuncia </a:t>
            </a:r>
            <a:r>
              <a:rPr lang="es-ES_tradnl" sz="1800" dirty="0"/>
              <a:t>a las condiciones ya obtenidas que superan los mínimos legales y convencionales, salvo compensación adecuada. Por ejemplo, el trabajador no puede aceptar un salario inferior al que percibía sin un cambio compensatorio de otras condiciones de trabajo; esa cláusula sería nula de nulidad absoluta. El contenido del contrato individual resulta enmarcado en normas legales y de convenio colectivo que constituyen un piso mínimo.</a:t>
            </a:r>
            <a:endParaRPr lang="es-AR" sz="1800" dirty="0"/>
          </a:p>
          <a:p>
            <a:pPr marL="0" indent="0">
              <a:buNone/>
            </a:pPr>
            <a:r>
              <a:rPr lang="en-US" sz="1800" dirty="0"/>
              <a:t> </a:t>
            </a:r>
            <a:endParaRPr lang="es-AR" sz="1800" dirty="0"/>
          </a:p>
          <a:p>
            <a:pPr marL="0" indent="0">
              <a:buNone/>
            </a:pPr>
            <a:endParaRPr lang="es-AR" sz="1800" dirty="0"/>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63621750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333375"/>
            <a:ext cx="8385175" cy="576263"/>
          </a:xfrm>
        </p:spPr>
        <p:txBody>
          <a:bodyPr>
            <a:normAutofit fontScale="90000"/>
          </a:bodyPr>
          <a:lstStyle/>
          <a:p>
            <a:pPr algn="r" eaLnBrk="1" hangingPunct="1">
              <a:defRPr/>
            </a:pPr>
            <a:r>
              <a:rPr lang="es-MX" sz="2400" b="1" dirty="0" smtClean="0">
                <a:solidFill>
                  <a:srgbClr val="00FFFF"/>
                </a:solidFill>
              </a:rPr>
              <a:t>PRINCIPIO DE IRRENUNCIABILIDAD Y LAS MODIFICACIONES EN EL CONTRATO</a:t>
            </a:r>
            <a:endParaRPr lang="es-MX" sz="2400" dirty="0" smtClean="0">
              <a:solidFill>
                <a:srgbClr val="00FFFF"/>
              </a:solidFill>
            </a:endParaRPr>
          </a:p>
        </p:txBody>
      </p:sp>
      <p:sp>
        <p:nvSpPr>
          <p:cNvPr id="227331" name="Rectangle 3"/>
          <p:cNvSpPr>
            <a:spLocks noGrp="1" noChangeArrowheads="1"/>
          </p:cNvSpPr>
          <p:nvPr>
            <p:ph type="body" idx="1"/>
          </p:nvPr>
        </p:nvSpPr>
        <p:spPr>
          <a:xfrm>
            <a:off x="468313" y="981075"/>
            <a:ext cx="8377237" cy="5876925"/>
          </a:xfrm>
        </p:spPr>
        <p:txBody>
          <a:bodyPr>
            <a:normAutofit/>
          </a:bodyPr>
          <a:lstStyle/>
          <a:p>
            <a:pPr marL="0" indent="0">
              <a:buNone/>
            </a:pPr>
            <a:r>
              <a:rPr lang="es-AR" sz="2000" b="1" dirty="0" err="1" smtClean="0">
                <a:solidFill>
                  <a:srgbClr val="FFFF00"/>
                </a:solidFill>
                <a:effectLst>
                  <a:outerShdw blurRad="38100" dist="38100" dir="2700000" algn="tl">
                    <a:srgbClr val="000000">
                      <a:alpha val="43137"/>
                    </a:srgbClr>
                  </a:outerShdw>
                </a:effectLst>
              </a:rPr>
              <a:t>IRRENUNCIABILIDAD</a:t>
            </a:r>
            <a:endParaRPr lang="es-AR" sz="2000" b="1" dirty="0" smtClean="0">
              <a:solidFill>
                <a:srgbClr val="FFFF00"/>
              </a:solidFill>
              <a:effectLst>
                <a:outerShdw blurRad="38100" dist="38100" dir="2700000" algn="tl">
                  <a:srgbClr val="000000">
                    <a:alpha val="43137"/>
                  </a:srgbClr>
                </a:outerShdw>
              </a:effectLst>
            </a:endParaRPr>
          </a:p>
          <a:p>
            <a:pPr marL="0" indent="0">
              <a:buNone/>
            </a:pPr>
            <a:r>
              <a:rPr lang="en-US" sz="1600" dirty="0" err="1" smtClean="0"/>
              <a:t>Según</a:t>
            </a:r>
            <a:r>
              <a:rPr lang="en-US" sz="1600" dirty="0" smtClean="0"/>
              <a:t> </a:t>
            </a:r>
            <a:r>
              <a:rPr lang="en-US" sz="1600" dirty="0"/>
              <a:t>lo </a:t>
            </a:r>
            <a:r>
              <a:rPr lang="en-US" sz="1600" dirty="0" err="1"/>
              <a:t>prescriben</a:t>
            </a:r>
            <a:r>
              <a:rPr lang="en-US" sz="1600" dirty="0"/>
              <a:t> los </a:t>
            </a:r>
            <a:r>
              <a:rPr lang="en-US" sz="1600" dirty="0" err="1"/>
              <a:t>artículos</a:t>
            </a:r>
            <a:r>
              <a:rPr lang="en-US" sz="1600" dirty="0"/>
              <a:t> 7°, 12 y 15 de la </a:t>
            </a:r>
            <a:r>
              <a:rPr lang="en-US" sz="1600" dirty="0" err="1"/>
              <a:t>L.C.T</a:t>
            </a:r>
            <a:r>
              <a:rPr lang="en-US" sz="1600" dirty="0"/>
              <a:t>. , </a:t>
            </a:r>
            <a:r>
              <a:rPr lang="en-US" sz="1600" dirty="0" err="1"/>
              <a:t>todo</a:t>
            </a:r>
            <a:r>
              <a:rPr lang="en-US" sz="1600" dirty="0"/>
              <a:t> </a:t>
            </a:r>
            <a:r>
              <a:rPr lang="en-US" sz="1600" dirty="0" err="1"/>
              <a:t>acto</a:t>
            </a:r>
            <a:r>
              <a:rPr lang="en-US" sz="1600" dirty="0"/>
              <a:t> del </a:t>
            </a:r>
            <a:r>
              <a:rPr lang="en-US" sz="1600" dirty="0" err="1"/>
              <a:t>trabajador</a:t>
            </a:r>
            <a:r>
              <a:rPr lang="en-US" sz="1600" dirty="0"/>
              <a:t> </a:t>
            </a:r>
            <a:r>
              <a:rPr lang="en-US" sz="1600" dirty="0" err="1"/>
              <a:t>que</a:t>
            </a:r>
            <a:r>
              <a:rPr lang="en-US" sz="1600" dirty="0"/>
              <a:t> </a:t>
            </a:r>
            <a:r>
              <a:rPr lang="en-US" sz="1600" dirty="0" err="1"/>
              <a:t>implique</a:t>
            </a:r>
            <a:r>
              <a:rPr lang="en-US" sz="1600" dirty="0"/>
              <a:t> </a:t>
            </a:r>
            <a:r>
              <a:rPr lang="en-US" sz="1600" dirty="0" err="1"/>
              <a:t>una</a:t>
            </a:r>
            <a:r>
              <a:rPr lang="en-US" sz="1600" dirty="0"/>
              <a:t> </a:t>
            </a:r>
            <a:r>
              <a:rPr lang="en-US" sz="1600" dirty="0" err="1"/>
              <a:t>renuncia</a:t>
            </a:r>
            <a:r>
              <a:rPr lang="en-US" sz="1600" dirty="0"/>
              <a:t> de los </a:t>
            </a:r>
            <a:r>
              <a:rPr lang="en-US" sz="1600" dirty="0" err="1"/>
              <a:t>derechos</a:t>
            </a:r>
            <a:r>
              <a:rPr lang="en-US" sz="1600" dirty="0"/>
              <a:t> </a:t>
            </a:r>
            <a:r>
              <a:rPr lang="en-US" sz="1600" dirty="0" err="1"/>
              <a:t>fijados</a:t>
            </a:r>
            <a:r>
              <a:rPr lang="en-US" sz="1600" dirty="0"/>
              <a:t> </a:t>
            </a:r>
            <a:r>
              <a:rPr lang="en-US" sz="1600" dirty="0" err="1"/>
              <a:t>por</a:t>
            </a:r>
            <a:r>
              <a:rPr lang="en-US" sz="1600" dirty="0"/>
              <a:t> </a:t>
            </a:r>
            <a:r>
              <a:rPr lang="en-US" sz="1600" dirty="0" err="1"/>
              <a:t>las</a:t>
            </a:r>
            <a:r>
              <a:rPr lang="en-US" sz="1600" dirty="0"/>
              <a:t> </a:t>
            </a:r>
            <a:r>
              <a:rPr lang="en-US" sz="1600" dirty="0" err="1"/>
              <a:t>normas</a:t>
            </a:r>
            <a:r>
              <a:rPr lang="en-US" sz="1600" dirty="0"/>
              <a:t> </a:t>
            </a:r>
            <a:r>
              <a:rPr lang="en-US" sz="1600" dirty="0" err="1"/>
              <a:t>laborales</a:t>
            </a:r>
            <a:r>
              <a:rPr lang="en-US" sz="1600" dirty="0"/>
              <a:t> </a:t>
            </a:r>
            <a:r>
              <a:rPr lang="en-US" sz="1600" dirty="0" err="1"/>
              <a:t>carece</a:t>
            </a:r>
            <a:r>
              <a:rPr lang="en-US" sz="1600" dirty="0"/>
              <a:t> de </a:t>
            </a:r>
            <a:r>
              <a:rPr lang="en-US" sz="1600" dirty="0" err="1"/>
              <a:t>eficacia</a:t>
            </a:r>
            <a:r>
              <a:rPr lang="en-US" sz="1600" dirty="0"/>
              <a:t>.  </a:t>
            </a:r>
            <a:endParaRPr lang="es-AR" sz="1600" dirty="0"/>
          </a:p>
          <a:p>
            <a:endParaRPr lang="es-AR" sz="1800" b="1" dirty="0" smtClean="0">
              <a:solidFill>
                <a:srgbClr val="00FF00"/>
              </a:solidFill>
            </a:endParaRPr>
          </a:p>
          <a:p>
            <a:pPr marL="0" indent="0">
              <a:buNone/>
            </a:pPr>
            <a:r>
              <a:rPr lang="es-AR" sz="1800" b="1" dirty="0" smtClean="0">
                <a:solidFill>
                  <a:srgbClr val="00FF00"/>
                </a:solidFill>
              </a:rPr>
              <a:t>CONDICIONES </a:t>
            </a:r>
            <a:r>
              <a:rPr lang="es-AR" sz="1800" b="1" dirty="0">
                <a:solidFill>
                  <a:srgbClr val="00FF00"/>
                </a:solidFill>
              </a:rPr>
              <a:t>MENOS FAVORABLES. </a:t>
            </a:r>
            <a:r>
              <a:rPr lang="es-AR" sz="1800" b="1" dirty="0" smtClean="0">
                <a:solidFill>
                  <a:srgbClr val="00FF00"/>
                </a:solidFill>
              </a:rPr>
              <a:t>NULIDAD</a:t>
            </a:r>
            <a:r>
              <a:rPr lang="es-AR" sz="1800" dirty="0"/>
              <a:t/>
            </a:r>
            <a:br>
              <a:rPr lang="es-AR" sz="1800" dirty="0"/>
            </a:br>
            <a:endParaRPr lang="es-AR" sz="1800" dirty="0"/>
          </a:p>
          <a:p>
            <a:pPr marL="0" indent="0">
              <a:buNone/>
            </a:pPr>
            <a:r>
              <a:rPr lang="es-AR" sz="1800" b="1" dirty="0">
                <a:solidFill>
                  <a:srgbClr val="00FFFF"/>
                </a:solidFill>
              </a:rPr>
              <a:t>Art. 7 </a:t>
            </a:r>
            <a:r>
              <a:rPr lang="es-AR" sz="1800" dirty="0">
                <a:solidFill>
                  <a:srgbClr val="00FFFF"/>
                </a:solidFill>
              </a:rPr>
              <a:t>- </a:t>
            </a:r>
            <a:r>
              <a:rPr lang="es-AR" sz="1800" dirty="0"/>
              <a:t>Las partes</a:t>
            </a:r>
            <a:r>
              <a:rPr lang="es-AR" sz="1800" dirty="0">
                <a:solidFill>
                  <a:srgbClr val="FFFF00"/>
                </a:solidFill>
              </a:rPr>
              <a:t>, en ningún caso pueden pactar condiciones menos favorables </a:t>
            </a:r>
            <a:r>
              <a:rPr lang="es-AR" sz="1800" dirty="0"/>
              <a:t>para el trabajador, que las dispuestas en las normas legales, convenciones colectivas de trabajo o laudos con fuerza de tales, o que resulten contrarias a las mismas. Tales actos llevan aparejada la sanción prevista en el artículo 44 de esta ley.</a:t>
            </a:r>
          </a:p>
          <a:p>
            <a:pPr marL="0" indent="0">
              <a:buNone/>
            </a:pPr>
            <a:endParaRPr lang="es-AR" sz="1800" dirty="0"/>
          </a:p>
          <a:p>
            <a:pPr marL="609600" indent="-609600" eaLnBrk="1" hangingPunct="1">
              <a:lnSpc>
                <a:spcPct val="80000"/>
              </a:lnSpc>
              <a:buFont typeface="Wingdings" pitchFamily="2" charset="2"/>
              <a:buNone/>
              <a:defRPr/>
            </a:pPr>
            <a:endParaRPr lang="en-US" sz="18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75969902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normAutofit/>
          </a:bodyPr>
          <a:lstStyle/>
          <a:p>
            <a:pPr eaLnBrk="1" hangingPunct="1">
              <a:defRPr/>
            </a:pPr>
            <a:r>
              <a:rPr lang="en-US" sz="3200" b="1" dirty="0" err="1" smtClean="0">
                <a:solidFill>
                  <a:srgbClr val="00FF00"/>
                </a:solidFill>
                <a:effectLst>
                  <a:outerShdw blurRad="38100" dist="38100" dir="2700000" algn="tl">
                    <a:srgbClr val="000000">
                      <a:alpha val="43137"/>
                    </a:srgbClr>
                  </a:outerShdw>
                </a:effectLst>
                <a:latin typeface="Papyrus" pitchFamily="66" charset="0"/>
              </a:rPr>
              <a:t>JORNADA</a:t>
            </a:r>
            <a:r>
              <a:rPr lang="en-US" sz="3200" b="1" dirty="0" smtClean="0">
                <a:solidFill>
                  <a:srgbClr val="00FF00"/>
                </a:solidFill>
                <a:effectLst>
                  <a:outerShdw blurRad="38100" dist="38100" dir="2700000" algn="tl">
                    <a:srgbClr val="000000">
                      <a:alpha val="43137"/>
                    </a:srgbClr>
                  </a:outerShdw>
                </a:effectLst>
                <a:latin typeface="Papyrus" pitchFamily="66" charset="0"/>
              </a:rPr>
              <a:t> DE TRABAJO </a:t>
            </a:r>
          </a:p>
          <a:p>
            <a:pPr eaLnBrk="1" hangingPunct="1">
              <a:defRPr/>
            </a:pPr>
            <a:endParaRPr lang="en-US" sz="3200" b="1" dirty="0" smtClean="0">
              <a:solidFill>
                <a:srgbClr val="00FFCC"/>
              </a:solidFill>
              <a:effectLst>
                <a:outerShdw blurRad="38100" dist="38100" dir="2700000" algn="tl">
                  <a:srgbClr val="000000">
                    <a:alpha val="43137"/>
                  </a:srgbClr>
                </a:outerShdw>
              </a:effectLst>
              <a:latin typeface="Papyrus" pitchFamily="66" charset="0"/>
            </a:endParaRPr>
          </a:p>
          <a:p>
            <a:r>
              <a:rPr lang="es-AR" sz="3200" b="1" dirty="0">
                <a:solidFill>
                  <a:srgbClr val="00FFFF"/>
                </a:solidFill>
                <a:latin typeface="Papyrus" panose="03070502060502030205" pitchFamily="66" charset="0"/>
              </a:rPr>
              <a:t>JORNADA NOCTURNA Y MIXTA, </a:t>
            </a:r>
            <a:endParaRPr lang="es-AR" sz="3200" b="1" dirty="0" smtClean="0">
              <a:solidFill>
                <a:srgbClr val="00FFFF"/>
              </a:solidFill>
              <a:latin typeface="Papyrus" panose="03070502060502030205" pitchFamily="66" charset="0"/>
            </a:endParaRPr>
          </a:p>
          <a:p>
            <a:r>
              <a:rPr lang="es-AR" sz="3200" b="1" dirty="0" smtClean="0">
                <a:solidFill>
                  <a:srgbClr val="FF9900"/>
                </a:solidFill>
                <a:latin typeface="Papyrus" panose="03070502060502030205" pitchFamily="66" charset="0"/>
              </a:rPr>
              <a:t>SU </a:t>
            </a:r>
            <a:r>
              <a:rPr lang="es-AR" sz="3200" b="1" dirty="0">
                <a:solidFill>
                  <a:srgbClr val="FF9900"/>
                </a:solidFill>
                <a:latin typeface="Papyrus" panose="03070502060502030205" pitchFamily="66" charset="0"/>
              </a:rPr>
              <a:t>FORMA DE CÁLCULO Y SUS RIESGOS EN LOS COSTOS LABORALES </a:t>
            </a:r>
            <a:endParaRPr lang="es-AR" sz="3200" dirty="0">
              <a:solidFill>
                <a:srgbClr val="FF9900"/>
              </a:solidFill>
              <a:latin typeface="Papyrus" panose="03070502060502030205" pitchFamily="66" charset="0"/>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34746011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7813"/>
            <a:ext cx="8229600" cy="636587"/>
          </a:xfrm>
        </p:spPr>
        <p:txBody>
          <a:bodyPr/>
          <a:lstStyle/>
          <a:p>
            <a:pPr algn="r"/>
            <a:r>
              <a:rPr lang="es-MX" sz="3200" dirty="0">
                <a:solidFill>
                  <a:schemeClr val="folHlink"/>
                </a:solidFill>
              </a:rPr>
              <a:t>TEMAS DE JORNADA DE </a:t>
            </a:r>
            <a:r>
              <a:rPr lang="es-MX" sz="3200" dirty="0" smtClean="0">
                <a:solidFill>
                  <a:schemeClr val="folHlink"/>
                </a:solidFill>
              </a:rPr>
              <a:t>TRABAJO</a:t>
            </a:r>
            <a:endParaRPr lang="es-MX" sz="3200" dirty="0">
              <a:solidFill>
                <a:schemeClr val="folHlink"/>
              </a:solidFill>
            </a:endParaRPr>
          </a:p>
        </p:txBody>
      </p:sp>
      <p:sp>
        <p:nvSpPr>
          <p:cNvPr id="122883" name="Rectangle 3"/>
          <p:cNvSpPr>
            <a:spLocks noGrp="1" noChangeArrowheads="1"/>
          </p:cNvSpPr>
          <p:nvPr>
            <p:ph type="body" sz="half" idx="1"/>
          </p:nvPr>
        </p:nvSpPr>
        <p:spPr>
          <a:xfrm>
            <a:off x="827088" y="1268413"/>
            <a:ext cx="7550150" cy="5187950"/>
          </a:xfrm>
        </p:spPr>
        <p:txBody>
          <a:bodyPr/>
          <a:lstStyle/>
          <a:p>
            <a:pPr>
              <a:buFont typeface="Wingdings" pitchFamily="2" charset="2"/>
              <a:buNone/>
            </a:pPr>
            <a:r>
              <a:rPr lang="es-MX" sz="1600" b="1" dirty="0">
                <a:solidFill>
                  <a:srgbClr val="FFFF00"/>
                </a:solidFill>
                <a:effectLst>
                  <a:outerShdw blurRad="38100" dist="38100" dir="2700000" algn="tl">
                    <a:srgbClr val="000000">
                      <a:alpha val="43137"/>
                    </a:srgbClr>
                  </a:outerShdw>
                </a:effectLst>
              </a:rPr>
              <a:t>EXTENSIÓN DE LA JORNADA - LIMITE MAXIMO</a:t>
            </a:r>
            <a:endParaRPr lang="es-MX" sz="1600" dirty="0">
              <a:solidFill>
                <a:srgbClr val="FFFF00"/>
              </a:solidFill>
              <a:effectLst>
                <a:outerShdw blurRad="38100" dist="38100" dir="2700000" algn="tl">
                  <a:srgbClr val="000000">
                    <a:alpha val="43137"/>
                  </a:srgbClr>
                </a:outerShdw>
              </a:effectLst>
            </a:endParaRPr>
          </a:p>
        </p:txBody>
      </p:sp>
      <p:graphicFrame>
        <p:nvGraphicFramePr>
          <p:cNvPr id="122904" name="Group 24"/>
          <p:cNvGraphicFramePr>
            <a:graphicFrameLocks noGrp="1"/>
          </p:cNvGraphicFramePr>
          <p:nvPr>
            <p:ph sz="half" idx="2"/>
            <p:extLst>
              <p:ext uri="{D42A27DB-BD31-4B8C-83A1-F6EECF244321}">
                <p14:modId xmlns:p14="http://schemas.microsoft.com/office/powerpoint/2010/main" val="1266442481"/>
              </p:ext>
            </p:extLst>
          </p:nvPr>
        </p:nvGraphicFramePr>
        <p:xfrm>
          <a:off x="990600" y="1981200"/>
          <a:ext cx="7729538" cy="3901821"/>
        </p:xfrm>
        <a:graphic>
          <a:graphicData uri="http://schemas.openxmlformats.org/drawingml/2006/table">
            <a:tbl>
              <a:tblPr/>
              <a:tblGrid>
                <a:gridCol w="3865563"/>
                <a:gridCol w="3863975"/>
              </a:tblGrid>
              <a:tr h="63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Trabajadores</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mayores</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Jornada</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diurna</a:t>
                      </a:r>
                      <a:endPar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rPr>
                        <a:t>48 horas semanales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AR" sz="1600" b="0" i="0" u="none" strike="noStrike" cap="none" normalizeH="0" baseline="0" smtClean="0">
                          <a:ln>
                            <a:noFill/>
                          </a:ln>
                          <a:solidFill>
                            <a:schemeClr val="hlink"/>
                          </a:solidFill>
                          <a:effectLst>
                            <a:outerShdw blurRad="38100" dist="38100" dir="2700000" algn="tl">
                              <a:srgbClr val="000000"/>
                            </a:outerShdw>
                          </a:effectLst>
                          <a:latin typeface="Arial" charset="0"/>
                        </a:rPr>
                        <a:t>8 diarias</a:t>
                      </a:r>
                      <a:endPar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Trabajadores</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mayores</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Jornada</a:t>
                      </a:r>
                      <a:r>
                        <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rPr>
                        <a:t> </a:t>
                      </a:r>
                      <a:r>
                        <a:rPr kumimoji="0" lang="en-US" sz="1600" b="1" i="0" u="none" strike="noStrike" cap="none" normalizeH="0" baseline="0" dirty="0" err="1" smtClean="0">
                          <a:ln>
                            <a:noFill/>
                          </a:ln>
                          <a:solidFill>
                            <a:srgbClr val="FFCC00"/>
                          </a:solidFill>
                          <a:effectLst>
                            <a:outerShdw blurRad="38100" dist="38100" dir="2700000" algn="tl">
                              <a:srgbClr val="000000"/>
                            </a:outerShdw>
                          </a:effectLst>
                          <a:latin typeface="Arial" charset="0"/>
                        </a:rPr>
                        <a:t>nocturna</a:t>
                      </a:r>
                      <a:endParaRPr kumimoji="0" lang="en-US" sz="1600" b="1" i="0" u="none" strike="noStrike" cap="none" normalizeH="0" baseline="0" dirty="0" smtClean="0">
                        <a:ln>
                          <a:noFill/>
                        </a:ln>
                        <a:solidFill>
                          <a:srgbClr val="FFCC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42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horas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semanales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(no lo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aclara</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la ley)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AR"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7 horas diarias</a:t>
                      </a:r>
                      <a:endPar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rgbClr val="FFCC00"/>
                          </a:solidFill>
                          <a:effectLst>
                            <a:outerShdw blurRad="38100" dist="38100" dir="2700000" algn="tl">
                              <a:srgbClr val="000000"/>
                            </a:outerShdw>
                          </a:effectLst>
                          <a:latin typeface="Arial" charset="0"/>
                        </a:rPr>
                        <a:t>Trabajadores mayores - Trabajo insalubre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rPr>
                        <a:t>36 horas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AR" sz="1600" b="0" i="0" u="none" strike="noStrike" cap="none" normalizeH="0" baseline="0" smtClean="0">
                          <a:ln>
                            <a:noFill/>
                          </a:ln>
                          <a:solidFill>
                            <a:schemeClr val="hlink"/>
                          </a:solidFill>
                          <a:effectLst>
                            <a:outerShdw blurRad="38100" dist="38100" dir="2700000" algn="tl">
                              <a:srgbClr val="000000"/>
                            </a:outerShdw>
                          </a:effectLst>
                          <a:latin typeface="Arial" charset="0"/>
                        </a:rPr>
                        <a:t>6 horas diarias</a:t>
                      </a:r>
                      <a:endPar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rgbClr val="FFCC00"/>
                          </a:solidFill>
                          <a:effectLst>
                            <a:outerShdw blurRad="38100" dist="38100" dir="2700000" algn="tl">
                              <a:srgbClr val="000000"/>
                            </a:outerShdw>
                          </a:effectLst>
                          <a:latin typeface="Arial" charset="0"/>
                        </a:rPr>
                        <a:t>Menores de 14 a 16 años - Jornada diurna – Solo en empresas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rgbClr val="FFCC00"/>
                          </a:solidFill>
                          <a:effectLst>
                            <a:outerShdw blurRad="38100" dist="38100" dir="2700000" algn="tl">
                              <a:srgbClr val="000000"/>
                            </a:outerShdw>
                          </a:effectLst>
                          <a:latin typeface="Arial" charset="0"/>
                        </a:rPr>
                        <a:t>familiares. Art. 189 bis LCT.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rPr>
                        <a:t>3 horas diarias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AR" sz="1600" b="0" i="0" u="none" strike="noStrike" cap="none" normalizeH="0" baseline="0" smtClean="0">
                          <a:ln>
                            <a:noFill/>
                          </a:ln>
                          <a:solidFill>
                            <a:schemeClr val="hlink"/>
                          </a:solidFill>
                          <a:effectLst>
                            <a:outerShdw blurRad="38100" dist="38100" dir="2700000" algn="tl">
                              <a:srgbClr val="000000"/>
                            </a:outerShdw>
                          </a:effectLst>
                          <a:latin typeface="Arial" charset="0"/>
                        </a:rPr>
                        <a:t>15 horas semanales</a:t>
                      </a:r>
                      <a:endParaRPr kumimoji="0" lang="en-US"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rgbClr val="FFCC00"/>
                          </a:solidFill>
                          <a:effectLst>
                            <a:outerShdw blurRad="38100" dist="38100" dir="2700000" algn="tl">
                              <a:srgbClr val="000000"/>
                            </a:outerShdw>
                          </a:effectLst>
                          <a:latin typeface="Arial" charset="0"/>
                        </a:rPr>
                        <a:t>Menores de más de 16 años - Jornada diurna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AR"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6 horas diarias o </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36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horas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semanales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Distribución</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desigual</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 7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horas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por</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día</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48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horas</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previa</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autorización</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de la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autoridad</a:t>
                      </a:r>
                      <a:r>
                        <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rPr>
                        <a:t> </a:t>
                      </a:r>
                      <a:r>
                        <a:rPr kumimoji="0" lang="en-US" sz="1600" b="0" i="0" u="none" strike="noStrike" cap="none" normalizeH="0" baseline="0" dirty="0" err="1" smtClean="0">
                          <a:ln>
                            <a:noFill/>
                          </a:ln>
                          <a:solidFill>
                            <a:schemeClr val="hlink"/>
                          </a:solidFill>
                          <a:effectLst>
                            <a:outerShdw blurRad="38100" dist="38100" dir="2700000" algn="tl">
                              <a:srgbClr val="000000"/>
                            </a:outerShdw>
                          </a:effectLst>
                          <a:latin typeface="Arial" charset="0"/>
                        </a:rPr>
                        <a:t>administrativa</a:t>
                      </a:r>
                      <a:endParaRPr kumimoji="0" lang="en-US" sz="1600" b="0" i="0" u="none" strike="noStrike" cap="none" normalizeH="0" baseline="0" dirty="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4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6" name="5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9057484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69635" name="Rectangle 3"/>
          <p:cNvSpPr>
            <a:spLocks noGrp="1" noChangeArrowheads="1"/>
          </p:cNvSpPr>
          <p:nvPr>
            <p:ph type="subTitle" idx="1"/>
          </p:nvPr>
        </p:nvSpPr>
        <p:spPr>
          <a:xfrm>
            <a:off x="685800" y="1371600"/>
            <a:ext cx="7772400" cy="4876800"/>
          </a:xfrm>
        </p:spPr>
        <p:txBody>
          <a:bodyPr/>
          <a:lstStyle/>
          <a:p>
            <a:pPr algn="l">
              <a:buFontTx/>
              <a:buNone/>
            </a:pPr>
            <a:r>
              <a:rPr lang="es-AR" sz="1800" b="1" dirty="0">
                <a:solidFill>
                  <a:srgbClr val="FFFF00"/>
                </a:solidFill>
                <a:effectLst>
                  <a:outerShdw blurRad="38100" dist="38100" dir="2700000" algn="tl">
                    <a:srgbClr val="000000">
                      <a:alpha val="43137"/>
                    </a:srgbClr>
                  </a:outerShdw>
                </a:effectLst>
              </a:rPr>
              <a:t>EXTENSIÓN DE LA JORNADA DE TRABAJO</a:t>
            </a:r>
          </a:p>
          <a:p>
            <a:pPr algn="l">
              <a:buFontTx/>
              <a:buNone/>
            </a:pPr>
            <a:r>
              <a:rPr lang="es-AR" sz="1800" b="1" dirty="0">
                <a:solidFill>
                  <a:srgbClr val="00FF00"/>
                </a:solidFill>
                <a:effectLst>
                  <a:outerShdw blurRad="38100" dist="38100" dir="2700000" algn="tl">
                    <a:srgbClr val="000000">
                      <a:alpha val="43137"/>
                    </a:srgbClr>
                  </a:outerShdw>
                </a:effectLst>
              </a:rPr>
              <a:t>DISTRIBUCIÓN DESIGUAL DE LAS HORAS DE TRABAJO</a:t>
            </a:r>
          </a:p>
          <a:p>
            <a:pPr algn="l">
              <a:buFontTx/>
              <a:buNone/>
            </a:pPr>
            <a:endParaRPr lang="es-AR" sz="1800" b="1" dirty="0">
              <a:effectLst>
                <a:outerShdw blurRad="38100" dist="38100" dir="2700000" algn="tl">
                  <a:srgbClr val="000000">
                    <a:alpha val="43137"/>
                  </a:srgbClr>
                </a:outerShdw>
              </a:effectLst>
            </a:endParaRPr>
          </a:p>
          <a:p>
            <a:pPr algn="l">
              <a:buFontTx/>
              <a:buNone/>
            </a:pPr>
            <a:r>
              <a:rPr lang="es-AR" sz="1900" b="1" dirty="0">
                <a:solidFill>
                  <a:srgbClr val="00FFCC"/>
                </a:solidFill>
                <a:effectLst>
                  <a:outerShdw blurRad="38100" dist="38100" dir="2700000" algn="tl">
                    <a:srgbClr val="000000">
                      <a:alpha val="43137"/>
                    </a:srgbClr>
                  </a:outerShdw>
                </a:effectLst>
              </a:rPr>
              <a:t>Art. 197 – LCT: </a:t>
            </a:r>
            <a:r>
              <a:rPr lang="es-AR" sz="1900" dirty="0">
                <a:effectLst>
                  <a:outerShdw blurRad="38100" dist="38100" dir="2700000" algn="tl">
                    <a:srgbClr val="000000">
                      <a:alpha val="43137"/>
                    </a:srgbClr>
                  </a:outerShdw>
                </a:effectLst>
              </a:rPr>
              <a:t>“ (…) La distribución de las horas de trabajo será facultad privativa del empleador y la diagramación de los horarios, sea por el sistema de turnos fijos o bajo el sistema rotativo del trabajo por equipos</a:t>
            </a:r>
            <a:r>
              <a:rPr lang="es-AR" sz="1900" dirty="0">
                <a:solidFill>
                  <a:srgbClr val="FFFF01"/>
                </a:solidFill>
                <a:effectLst>
                  <a:outerShdw blurRad="38100" dist="38100" dir="2700000" algn="tl">
                    <a:srgbClr val="000000">
                      <a:alpha val="43137"/>
                    </a:srgbClr>
                  </a:outerShdw>
                </a:effectLst>
              </a:rPr>
              <a:t> </a:t>
            </a:r>
            <a:r>
              <a:rPr lang="es-AR" sz="1900" u="sng" dirty="0">
                <a:solidFill>
                  <a:srgbClr val="FFFF01"/>
                </a:solidFill>
                <a:effectLst>
                  <a:outerShdw blurRad="38100" dist="38100" dir="2700000" algn="tl">
                    <a:srgbClr val="000000">
                      <a:alpha val="43137"/>
                    </a:srgbClr>
                  </a:outerShdw>
                </a:effectLst>
              </a:rPr>
              <a:t>no estará sujeta a la previa autorización administrativa</a:t>
            </a:r>
            <a:r>
              <a:rPr lang="es-AR" sz="1900" dirty="0">
                <a:effectLst>
                  <a:outerShdw blurRad="38100" dist="38100" dir="2700000" algn="tl">
                    <a:srgbClr val="000000">
                      <a:alpha val="43137"/>
                    </a:srgbClr>
                  </a:outerShdw>
                </a:effectLst>
              </a:rPr>
              <a:t>, pero aquél deberá hacerlos conocer mediante anuncios colocados en lugares visibles del establecimiento para conocimiento público de los trabajadores (…)”.</a:t>
            </a:r>
          </a:p>
          <a:p>
            <a:pPr algn="l">
              <a:buFontTx/>
              <a:buNone/>
            </a:pPr>
            <a:endParaRPr lang="es-AR" sz="1900" dirty="0"/>
          </a:p>
          <a:p>
            <a:pPr algn="l">
              <a:buFontTx/>
              <a:buNone/>
            </a:pPr>
            <a:endParaRPr lang="es-AR" sz="1600" dirty="0"/>
          </a:p>
          <a:p>
            <a:pPr algn="l">
              <a:buFontTx/>
              <a:buNone/>
            </a:pPr>
            <a:endParaRPr lang="es-AR" sz="1600" dirty="0"/>
          </a:p>
          <a:p>
            <a:pPr algn="l">
              <a:buFontTx/>
              <a:buNone/>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8696682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05475" name="Rectangle 3"/>
          <p:cNvSpPr>
            <a:spLocks noGrp="1" noChangeArrowheads="1"/>
          </p:cNvSpPr>
          <p:nvPr>
            <p:ph type="subTitle" idx="1"/>
          </p:nvPr>
        </p:nvSpPr>
        <p:spPr>
          <a:xfrm>
            <a:off x="685800" y="1371600"/>
            <a:ext cx="7772400" cy="4876800"/>
          </a:xfrm>
        </p:spPr>
        <p:txBody>
          <a:bodyPr/>
          <a:lstStyle/>
          <a:p>
            <a:pPr algn="l"/>
            <a:r>
              <a:rPr lang="es-AR" sz="1800" b="1" dirty="0" smtClean="0">
                <a:solidFill>
                  <a:srgbClr val="FFFF00"/>
                </a:solidFill>
                <a:effectLst>
                  <a:outerShdw blurRad="38100" dist="38100" dir="2700000" algn="tl">
                    <a:srgbClr val="000000">
                      <a:alpha val="43137"/>
                    </a:srgbClr>
                  </a:outerShdw>
                </a:effectLst>
              </a:rPr>
              <a:t>EXTENSIÓN DE LA JORNADA DE TRABAJO</a:t>
            </a:r>
          </a:p>
          <a:p>
            <a:pPr algn="l"/>
            <a:r>
              <a:rPr lang="es-AR" sz="1800" b="1" dirty="0" smtClean="0">
                <a:solidFill>
                  <a:srgbClr val="00FF00"/>
                </a:solidFill>
                <a:effectLst>
                  <a:outerShdw blurRad="38100" dist="38100" dir="2700000" algn="tl">
                    <a:srgbClr val="000000">
                      <a:alpha val="43137"/>
                    </a:srgbClr>
                  </a:outerShdw>
                </a:effectLst>
              </a:rPr>
              <a:t>DISTRIBUCIÓN DESIGUAL DE LAS HORAS DE TRABAJO</a:t>
            </a:r>
          </a:p>
          <a:p>
            <a:pPr algn="l">
              <a:buFontTx/>
              <a:buNone/>
            </a:pPr>
            <a:endParaRPr lang="es-AR" sz="1800" b="1" dirty="0">
              <a:effectLst>
                <a:outerShdw blurRad="38100" dist="38100" dir="2700000" algn="tl">
                  <a:srgbClr val="000000">
                    <a:alpha val="43137"/>
                  </a:srgbClr>
                </a:outerShdw>
              </a:effectLst>
            </a:endParaRPr>
          </a:p>
          <a:p>
            <a:pPr algn="l">
              <a:buFontTx/>
              <a:buNone/>
            </a:pPr>
            <a:r>
              <a:rPr lang="es-AR" sz="1800" b="1" u="sng" dirty="0">
                <a:solidFill>
                  <a:srgbClr val="FF9900"/>
                </a:solidFill>
                <a:effectLst>
                  <a:outerShdw blurRad="38100" dist="38100" dir="2700000" algn="tl">
                    <a:srgbClr val="000000">
                      <a:alpha val="43137"/>
                    </a:srgbClr>
                  </a:outerShdw>
                </a:effectLst>
              </a:rPr>
              <a:t>Decreto 16115/1933 – reglamentario de la Ley 11544</a:t>
            </a:r>
          </a:p>
          <a:p>
            <a:pPr algn="l">
              <a:buFontTx/>
              <a:buNone/>
            </a:pPr>
            <a:endParaRPr lang="es-AR" sz="1600" dirty="0">
              <a:effectLst>
                <a:outerShdw blurRad="38100" dist="38100" dir="2700000" algn="tl">
                  <a:srgbClr val="000000">
                    <a:alpha val="43137"/>
                  </a:srgbClr>
                </a:outerShdw>
              </a:effectLst>
            </a:endParaRPr>
          </a:p>
          <a:p>
            <a:pPr algn="l">
              <a:buFontTx/>
              <a:buNone/>
            </a:pPr>
            <a:r>
              <a:rPr lang="es-AR" sz="1600" b="1" dirty="0">
                <a:solidFill>
                  <a:srgbClr val="00FFCC"/>
                </a:solidFill>
                <a:effectLst>
                  <a:outerShdw blurRad="38100" dist="38100" dir="2700000" algn="tl">
                    <a:srgbClr val="000000">
                      <a:alpha val="43137"/>
                    </a:srgbClr>
                  </a:outerShdw>
                </a:effectLst>
              </a:rPr>
              <a:t>Art. 1, inciso b): </a:t>
            </a:r>
            <a:r>
              <a:rPr lang="es-AR" sz="1600" dirty="0">
                <a:effectLst>
                  <a:outerShdw blurRad="38100" dist="38100" dir="2700000" algn="tl">
                    <a:srgbClr val="000000">
                      <a:alpha val="43137"/>
                    </a:srgbClr>
                  </a:outerShdw>
                </a:effectLst>
              </a:rPr>
              <a:t>Establece la “… distribución desigual entre los días laborales de las 48 horas de trabajo semanales, </a:t>
            </a:r>
            <a:r>
              <a:rPr lang="es-AR" sz="1600" u="sng" dirty="0">
                <a:solidFill>
                  <a:srgbClr val="FFFF00"/>
                </a:solidFill>
                <a:effectLst>
                  <a:outerShdw blurRad="38100" dist="38100" dir="2700000" algn="tl">
                    <a:srgbClr val="000000">
                      <a:alpha val="43137"/>
                    </a:srgbClr>
                  </a:outerShdw>
                </a:effectLst>
              </a:rPr>
              <a:t>cuando la duración del trabajo de uno o varios días sea inferior a 8 horas</a:t>
            </a:r>
            <a:r>
              <a:rPr lang="es-AR" sz="1600" dirty="0">
                <a:solidFill>
                  <a:srgbClr val="FFFF00"/>
                </a:solidFill>
                <a:effectLst>
                  <a:outerShdw blurRad="38100" dist="38100" dir="2700000" algn="tl">
                    <a:srgbClr val="000000">
                      <a:alpha val="43137"/>
                    </a:srgbClr>
                  </a:outerShdw>
                </a:effectLst>
              </a:rPr>
              <a:t>.</a:t>
            </a:r>
          </a:p>
          <a:p>
            <a:pPr algn="l">
              <a:buFontTx/>
              <a:buNone/>
            </a:pPr>
            <a:r>
              <a:rPr lang="es-AR" sz="1600" dirty="0">
                <a:effectLst>
                  <a:outerShdw blurRad="38100" dist="38100" dir="2700000" algn="tl">
                    <a:srgbClr val="000000">
                      <a:alpha val="43137"/>
                    </a:srgbClr>
                  </a:outerShdw>
                </a:effectLst>
              </a:rPr>
              <a:t>El exceso de tiempo previsto en el presente párrafo, </a:t>
            </a:r>
            <a:r>
              <a:rPr lang="es-AR" sz="1600" u="sng" dirty="0">
                <a:solidFill>
                  <a:srgbClr val="FFFF00"/>
                </a:solidFill>
                <a:effectLst>
                  <a:outerShdw blurRad="38100" dist="38100" dir="2700000" algn="tl">
                    <a:srgbClr val="000000">
                      <a:alpha val="43137"/>
                    </a:srgbClr>
                  </a:outerShdw>
                </a:effectLst>
              </a:rPr>
              <a:t>no podrá ser superior en una hora diaria y las tareas del sábado deberán terminarse a las 13 horas</a:t>
            </a:r>
            <a:r>
              <a:rPr lang="es-AR" sz="1600" dirty="0">
                <a:effectLst>
                  <a:outerShdw blurRad="38100" dist="38100" dir="2700000" algn="tl">
                    <a:srgbClr val="000000">
                      <a:alpha val="43137"/>
                    </a:srgbClr>
                  </a:outerShdw>
                </a:effectLst>
              </a:rPr>
              <a:t>, salvo los casos exceptuados por los decretos reglamentarios de la ley 11640.</a:t>
            </a:r>
          </a:p>
          <a:p>
            <a:pPr algn="l">
              <a:buFontTx/>
              <a:buNone/>
            </a:pPr>
            <a:endParaRPr lang="es-AR" sz="1600" dirty="0"/>
          </a:p>
          <a:p>
            <a:pPr algn="l">
              <a:buFontTx/>
              <a:buNone/>
            </a:pPr>
            <a:endParaRPr lang="es-AR" sz="1600" dirty="0"/>
          </a:p>
          <a:p>
            <a:pPr algn="l">
              <a:buFontTx/>
              <a:buNone/>
            </a:pPr>
            <a:endParaRPr lang="es-AR" sz="1600" dirty="0"/>
          </a:p>
          <a:p>
            <a:pPr algn="l">
              <a:buFontTx/>
              <a:buNone/>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856386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FF9900"/>
                </a:solidFill>
                <a:effectLst>
                  <a:outerShdw blurRad="38100" dist="38100" dir="2700000" algn="tl">
                    <a:srgbClr val="000000">
                      <a:alpha val="43137"/>
                    </a:srgbClr>
                  </a:outerShdw>
                </a:effectLst>
              </a:rPr>
              <a:t>HOMOLOGACIÓN</a:t>
            </a:r>
          </a:p>
          <a:p>
            <a:pPr algn="l"/>
            <a:r>
              <a:rPr lang="es-AR" sz="1400" dirty="0" smtClean="0">
                <a:solidFill>
                  <a:srgbClr val="00FF00"/>
                </a:solidFill>
                <a:effectLst>
                  <a:outerShdw blurRad="38100" dist="38100" dir="2700000" algn="tl">
                    <a:srgbClr val="000000">
                      <a:alpha val="43137"/>
                    </a:srgbClr>
                  </a:outerShdw>
                </a:effectLst>
              </a:rPr>
              <a:t>Décimo cuarto:</a:t>
            </a:r>
          </a:p>
          <a:p>
            <a:pPr algn="l"/>
            <a:endParaRPr lang="es-AR" sz="1400" dirty="0" smtClean="0">
              <a:solidFill>
                <a:srgbClr val="00FF00"/>
              </a:solidFill>
              <a:effectLst>
                <a:outerShdw blurRad="38100" dist="38100" dir="2700000" algn="tl">
                  <a:srgbClr val="000000">
                    <a:alpha val="43137"/>
                  </a:srgbClr>
                </a:outerShdw>
              </a:effectLst>
            </a:endParaRPr>
          </a:p>
          <a:p>
            <a:pPr algn="l"/>
            <a:r>
              <a:rPr lang="es-AR" sz="1400" dirty="0" smtClean="0">
                <a:effectLst>
                  <a:outerShdw blurRad="38100" dist="38100" dir="2700000" algn="tl">
                    <a:srgbClr val="000000">
                      <a:alpha val="43137"/>
                    </a:srgbClr>
                  </a:outerShdw>
                </a:effectLst>
              </a:rPr>
              <a:t>Es condición suspensiva inicial para la validez y exigibilidad de este Acuerdo. Su previa homologación por parte del Ministerio de Trabajo, Empleo y Seguridad Social de la Nación, lo que así solicitan las partes. </a:t>
            </a:r>
          </a:p>
          <a:p>
            <a:pPr algn="l"/>
            <a:endParaRPr lang="es-AR" sz="1400" dirty="0">
              <a:effectLst>
                <a:outerShdw blurRad="38100" dist="38100" dir="2700000" algn="tl">
                  <a:srgbClr val="000000">
                    <a:alpha val="43137"/>
                  </a:srgbClr>
                </a:outerShdw>
              </a:effectLst>
            </a:endParaRPr>
          </a:p>
          <a:p>
            <a:pPr algn="l"/>
            <a:r>
              <a:rPr lang="es-AR" sz="1400" dirty="0" smtClean="0">
                <a:effectLst>
                  <a:outerShdw blurRad="38100" dist="38100" dir="2700000" algn="tl">
                    <a:srgbClr val="000000">
                      <a:alpha val="43137"/>
                    </a:srgbClr>
                  </a:outerShdw>
                </a:effectLst>
              </a:rPr>
              <a:t>Para el caso de estar pendiente la homologación de este Acuerdo y se produzcan vencimientos de plazos pactados para el pago de los incrementos en la forma escalonada prevista, los empleadores comprendidos abonarán las sumas devengadas con la mención de </a:t>
            </a:r>
            <a:r>
              <a:rPr lang="es-AR" sz="1400" b="1" dirty="0" smtClean="0">
                <a:solidFill>
                  <a:srgbClr val="FFFF19"/>
                </a:solidFill>
                <a:effectLst>
                  <a:outerShdw blurRad="38100" dist="38100" dir="2700000" algn="tl">
                    <a:srgbClr val="000000">
                      <a:alpha val="43137"/>
                    </a:srgbClr>
                  </a:outerShdw>
                </a:effectLst>
              </a:rPr>
              <a:t>"pago anticipo a cuenta del Acuerdo Colectivo Mayo 2019”, </a:t>
            </a:r>
            <a:r>
              <a:rPr lang="es-AR" sz="1400" dirty="0" smtClean="0">
                <a:effectLst>
                  <a:outerShdw blurRad="38100" dist="38100" dir="2700000" algn="tl">
                    <a:srgbClr val="000000">
                      <a:alpha val="43137"/>
                    </a:srgbClr>
                  </a:outerShdw>
                </a:effectLst>
              </a:rPr>
              <a:t>los que quedarán reemplazados y compensados por los rubros correspondientes una vez homologado el Acuerdo.</a:t>
            </a:r>
          </a:p>
          <a:p>
            <a:pPr algn="l"/>
            <a:endParaRPr lang="es-AR" sz="1400" dirty="0" smtClean="0">
              <a:effectLst>
                <a:outerShdw blurRad="38100" dist="38100" dir="2700000" algn="tl">
                  <a:srgbClr val="000000">
                    <a:alpha val="43137"/>
                  </a:srgbClr>
                </a:outerShdw>
              </a:effectLst>
            </a:endParaRPr>
          </a:p>
          <a:p>
            <a:pPr algn="l"/>
            <a:r>
              <a:rPr lang="es-AR" sz="1400" dirty="0" smtClean="0">
                <a:effectLst>
                  <a:outerShdw blurRad="38100" dist="38100" dir="2700000" algn="tl">
                    <a:srgbClr val="000000">
                      <a:alpha val="43137"/>
                    </a:srgbClr>
                  </a:outerShdw>
                </a:effectLst>
              </a:rPr>
              <a:t>Las </a:t>
            </a:r>
            <a:r>
              <a:rPr lang="es-AR" sz="1400" dirty="0">
                <a:effectLst>
                  <a:outerShdw blurRad="38100" dist="38100" dir="2700000" algn="tl">
                    <a:srgbClr val="000000">
                      <a:alpha val="43137"/>
                    </a:srgbClr>
                  </a:outerShdw>
                </a:effectLst>
              </a:rPr>
              <a:t>partes solicitarán la homologación del presente Acuerdo al Ministerio de Trabajo, Empleo y Seguridad Social, de conformidad a la normativa vigente.</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04348019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76803" name="Rectangle 3"/>
          <p:cNvSpPr>
            <a:spLocks noGrp="1" noChangeArrowheads="1"/>
          </p:cNvSpPr>
          <p:nvPr>
            <p:ph type="subTitle" idx="1"/>
          </p:nvPr>
        </p:nvSpPr>
        <p:spPr>
          <a:xfrm>
            <a:off x="685800" y="1371600"/>
            <a:ext cx="7772400" cy="4876800"/>
          </a:xfrm>
        </p:spPr>
        <p:txBody>
          <a:bodyPr/>
          <a:lstStyle/>
          <a:p>
            <a:pPr algn="l">
              <a:buFontTx/>
              <a:buNone/>
            </a:pPr>
            <a:r>
              <a:rPr lang="es-AR" sz="1800" b="1" dirty="0">
                <a:solidFill>
                  <a:srgbClr val="FFFF00"/>
                </a:solidFill>
                <a:effectLst>
                  <a:outerShdw blurRad="38100" dist="38100" dir="2700000" algn="tl">
                    <a:srgbClr val="000000">
                      <a:alpha val="43137"/>
                    </a:srgbClr>
                  </a:outerShdw>
                </a:effectLst>
              </a:rPr>
              <a:t>EXTENSIÓN DE LA JORNADA DE TRABAJO</a:t>
            </a:r>
          </a:p>
          <a:p>
            <a:pPr algn="l">
              <a:buFontTx/>
              <a:buNone/>
            </a:pPr>
            <a:r>
              <a:rPr lang="es-AR" sz="1800" b="1" dirty="0">
                <a:solidFill>
                  <a:srgbClr val="00FF00"/>
                </a:solidFill>
                <a:effectLst>
                  <a:outerShdw blurRad="38100" dist="38100" dir="2700000" algn="tl">
                    <a:srgbClr val="000000">
                      <a:alpha val="43137"/>
                    </a:srgbClr>
                  </a:outerShdw>
                </a:effectLst>
              </a:rPr>
              <a:t>TRABAJO NOCTURNO</a:t>
            </a:r>
          </a:p>
          <a:p>
            <a:pPr algn="l">
              <a:buFontTx/>
              <a:buNone/>
            </a:pPr>
            <a:endParaRPr lang="es-AR" sz="1800" b="1" dirty="0">
              <a:effectLst>
                <a:outerShdw blurRad="38100" dist="38100" dir="2700000" algn="tl">
                  <a:srgbClr val="000000">
                    <a:alpha val="43137"/>
                  </a:srgbClr>
                </a:outerShdw>
              </a:effectLst>
            </a:endParaRPr>
          </a:p>
          <a:p>
            <a:pPr algn="l">
              <a:buFontTx/>
              <a:buNone/>
            </a:pPr>
            <a:r>
              <a:rPr lang="es-AR" sz="1800" b="1" dirty="0">
                <a:solidFill>
                  <a:srgbClr val="00FFCC"/>
                </a:solidFill>
                <a:effectLst>
                  <a:outerShdw blurRad="38100" dist="38100" dir="2700000" algn="tl">
                    <a:srgbClr val="000000">
                      <a:alpha val="43137"/>
                    </a:srgbClr>
                  </a:outerShdw>
                </a:effectLst>
              </a:rPr>
              <a:t>Art. 200 – LCT</a:t>
            </a:r>
            <a:r>
              <a:rPr lang="es-AR" sz="1600" b="1" dirty="0">
                <a:solidFill>
                  <a:srgbClr val="00FFCC"/>
                </a:solidFill>
                <a:effectLst>
                  <a:outerShdw blurRad="38100" dist="38100" dir="2700000" algn="tl">
                    <a:srgbClr val="000000">
                      <a:alpha val="43137"/>
                    </a:srgbClr>
                  </a:outerShdw>
                </a:effectLst>
              </a:rPr>
              <a:t>:</a:t>
            </a:r>
            <a:r>
              <a:rPr lang="es-AR" sz="1600" dirty="0">
                <a:solidFill>
                  <a:srgbClr val="00FFCC"/>
                </a:solidFill>
                <a:effectLst>
                  <a:outerShdw blurRad="38100" dist="38100" dir="2700000" algn="tl">
                    <a:srgbClr val="000000">
                      <a:alpha val="43137"/>
                    </a:srgbClr>
                  </a:outerShdw>
                </a:effectLst>
              </a:rPr>
              <a:t> </a:t>
            </a:r>
            <a:r>
              <a:rPr lang="es-AR" sz="1600" dirty="0">
                <a:effectLst>
                  <a:outerShdw blurRad="38100" dist="38100" dir="2700000" algn="tl">
                    <a:srgbClr val="000000">
                      <a:alpha val="43137"/>
                    </a:srgbClr>
                  </a:outerShdw>
                </a:effectLst>
              </a:rPr>
              <a:t>“La jornada de trabajo </a:t>
            </a:r>
            <a:r>
              <a:rPr lang="es-AR" sz="1600" dirty="0">
                <a:solidFill>
                  <a:srgbClr val="FFFF00"/>
                </a:solidFill>
                <a:effectLst>
                  <a:outerShdw blurRad="38100" dist="38100" dir="2700000" algn="tl">
                    <a:srgbClr val="000000">
                      <a:alpha val="43137"/>
                    </a:srgbClr>
                  </a:outerShdw>
                </a:effectLst>
              </a:rPr>
              <a:t>íntegramente </a:t>
            </a:r>
            <a:r>
              <a:rPr lang="es-AR" sz="1600" dirty="0" err="1">
                <a:solidFill>
                  <a:srgbClr val="FFFF00"/>
                </a:solidFill>
                <a:effectLst>
                  <a:outerShdw blurRad="38100" dist="38100" dir="2700000" algn="tl">
                    <a:srgbClr val="000000">
                      <a:alpha val="43137"/>
                    </a:srgbClr>
                  </a:outerShdw>
                </a:effectLst>
              </a:rPr>
              <a:t>noctura</a:t>
            </a:r>
            <a:r>
              <a:rPr lang="es-AR" sz="1600" dirty="0">
                <a:solidFill>
                  <a:srgbClr val="FFFF00"/>
                </a:solidFill>
                <a:effectLst>
                  <a:outerShdw blurRad="38100" dist="38100" dir="2700000" algn="tl">
                    <a:srgbClr val="000000">
                      <a:alpha val="43137"/>
                    </a:srgbClr>
                  </a:outerShdw>
                </a:effectLst>
              </a:rPr>
              <a:t> no podrá exceder de 7 horas</a:t>
            </a:r>
            <a:r>
              <a:rPr lang="es-AR" sz="1600" dirty="0">
                <a:effectLst>
                  <a:outerShdw blurRad="38100" dist="38100" dir="2700000" algn="tl">
                    <a:srgbClr val="000000">
                      <a:alpha val="43137"/>
                    </a:srgbClr>
                  </a:outerShdw>
                </a:effectLst>
              </a:rPr>
              <a:t>, entendiéndose por tal la que se cumpla entre la hora </a:t>
            </a:r>
            <a:r>
              <a:rPr lang="es-AR" sz="1600" b="1" u="sng" dirty="0">
                <a:solidFill>
                  <a:srgbClr val="FFCC00"/>
                </a:solidFill>
                <a:effectLst>
                  <a:outerShdw blurRad="38100" dist="38100" dir="2700000" algn="tl">
                    <a:srgbClr val="000000">
                      <a:alpha val="43137"/>
                    </a:srgbClr>
                  </a:outerShdw>
                </a:effectLst>
              </a:rPr>
              <a:t>veintiuna y la hora seis del siguiente</a:t>
            </a:r>
            <a:r>
              <a:rPr lang="es-AR" sz="1600" b="1" dirty="0">
                <a:solidFill>
                  <a:srgbClr val="FFCC00"/>
                </a:solidFill>
                <a:effectLst>
                  <a:outerShdw blurRad="38100" dist="38100" dir="2700000" algn="tl">
                    <a:srgbClr val="000000">
                      <a:alpha val="43137"/>
                    </a:srgbClr>
                  </a:outerShdw>
                </a:effectLst>
              </a:rPr>
              <a:t>.</a:t>
            </a:r>
            <a:r>
              <a:rPr lang="es-AR" sz="1600" b="1" dirty="0">
                <a:effectLst>
                  <a:outerShdw blurRad="38100" dist="38100" dir="2700000" algn="tl">
                    <a:srgbClr val="000000">
                      <a:alpha val="43137"/>
                    </a:srgbClr>
                  </a:outerShdw>
                </a:effectLst>
              </a:rPr>
              <a:t> </a:t>
            </a:r>
            <a:endParaRPr lang="es-AR" sz="1600" b="1" dirty="0" smtClean="0">
              <a:effectLst>
                <a:outerShdw blurRad="38100" dist="38100" dir="2700000" algn="tl">
                  <a:srgbClr val="000000">
                    <a:alpha val="43137"/>
                  </a:srgbClr>
                </a:outerShdw>
              </a:effectLst>
            </a:endParaRPr>
          </a:p>
          <a:p>
            <a:pPr algn="l">
              <a:buFontTx/>
              <a:buNone/>
            </a:pPr>
            <a:r>
              <a:rPr lang="es-AR" sz="1600" dirty="0" smtClean="0">
                <a:effectLst>
                  <a:outerShdw blurRad="38100" dist="38100" dir="2700000" algn="tl">
                    <a:srgbClr val="000000">
                      <a:alpha val="43137"/>
                    </a:srgbClr>
                  </a:outerShdw>
                </a:effectLst>
              </a:rPr>
              <a:t>Esta </a:t>
            </a:r>
            <a:r>
              <a:rPr lang="es-AR" sz="1600" dirty="0">
                <a:effectLst>
                  <a:outerShdw blurRad="38100" dist="38100" dir="2700000" algn="tl">
                    <a:srgbClr val="000000">
                      <a:alpha val="43137"/>
                    </a:srgbClr>
                  </a:outerShdw>
                </a:effectLst>
              </a:rPr>
              <a:t>limitación no tendrá vigencia cuando se apliquen los horarios rotativos del régimen de trabajo por equipos. (…)”</a:t>
            </a:r>
          </a:p>
          <a:p>
            <a:pPr algn="l">
              <a:buFontTx/>
              <a:buNone/>
            </a:pPr>
            <a:endParaRPr lang="es-AR" sz="1600" dirty="0">
              <a:effectLst>
                <a:outerShdw blurRad="38100" dist="38100" dir="2700000" algn="tl">
                  <a:srgbClr val="000000">
                    <a:alpha val="43137"/>
                  </a:srgbClr>
                </a:outerShdw>
              </a:effectLst>
            </a:endParaRPr>
          </a:p>
          <a:p>
            <a:pPr algn="l">
              <a:buFontTx/>
              <a:buNone/>
            </a:pPr>
            <a:r>
              <a:rPr lang="es-AR" sz="1600" dirty="0">
                <a:effectLst>
                  <a:outerShdw blurRad="38100" dist="38100" dir="2700000" algn="tl">
                    <a:srgbClr val="000000">
                      <a:alpha val="43137"/>
                    </a:srgbClr>
                  </a:outerShdw>
                </a:effectLst>
              </a:rPr>
              <a:t>En igual sentido el art. 2 de la ley 11544 de Jornada de Trabajo.</a:t>
            </a:r>
          </a:p>
          <a:p>
            <a:pPr algn="l">
              <a:buFontTx/>
              <a:buNone/>
            </a:pPr>
            <a:endParaRPr lang="es-AR" sz="1600" dirty="0">
              <a:effectLst>
                <a:outerShdw blurRad="38100" dist="38100" dir="2700000" algn="tl">
                  <a:srgbClr val="000000">
                    <a:alpha val="43137"/>
                  </a:srgbClr>
                </a:outerShdw>
              </a:effectLst>
            </a:endParaRPr>
          </a:p>
          <a:p>
            <a:pPr algn="l">
              <a:buFontTx/>
              <a:buNone/>
            </a:pPr>
            <a:r>
              <a:rPr lang="es-AR" sz="1600" b="1" dirty="0">
                <a:solidFill>
                  <a:srgbClr val="00FFCC"/>
                </a:solidFill>
                <a:effectLst>
                  <a:outerShdw blurRad="38100" dist="38100" dir="2700000" algn="tl">
                    <a:srgbClr val="000000">
                      <a:alpha val="43137"/>
                    </a:srgbClr>
                  </a:outerShdw>
                </a:effectLst>
              </a:rPr>
              <a:t>D.16115/1933, art. 9: </a:t>
            </a:r>
            <a:r>
              <a:rPr lang="es-AR" sz="1600" dirty="0">
                <a:effectLst>
                  <a:outerShdw blurRad="38100" dist="38100" dir="2700000" algn="tl">
                    <a:srgbClr val="000000">
                      <a:alpha val="43137"/>
                    </a:srgbClr>
                  </a:outerShdw>
                </a:effectLst>
              </a:rPr>
              <a:t>“La jornada de trabajo </a:t>
            </a:r>
            <a:r>
              <a:rPr lang="es-AR" sz="1600" b="1" dirty="0">
                <a:effectLst>
                  <a:outerShdw blurRad="38100" dist="38100" dir="2700000" algn="tl">
                    <a:srgbClr val="000000">
                      <a:alpha val="43137"/>
                    </a:srgbClr>
                  </a:outerShdw>
                </a:effectLst>
              </a:rPr>
              <a:t>nocturno </a:t>
            </a:r>
            <a:r>
              <a:rPr lang="es-AR" sz="1600" b="1" u="sng" dirty="0">
                <a:solidFill>
                  <a:srgbClr val="FFCC00"/>
                </a:solidFill>
                <a:effectLst>
                  <a:outerShdw blurRad="38100" dist="38100" dir="2700000" algn="tl">
                    <a:srgbClr val="000000">
                      <a:alpha val="43137"/>
                    </a:srgbClr>
                  </a:outerShdw>
                </a:effectLst>
              </a:rPr>
              <a:t>no podrá exceder de 7 horas, entendiéndose como tal la que se realice habitualmente e </a:t>
            </a:r>
            <a:r>
              <a:rPr lang="es-AR" sz="1600" b="1" u="sng" dirty="0" err="1">
                <a:solidFill>
                  <a:srgbClr val="FFCC00"/>
                </a:solidFill>
                <a:effectLst>
                  <a:outerShdw blurRad="38100" dist="38100" dir="2700000" algn="tl">
                    <a:srgbClr val="000000">
                      <a:alpha val="43137"/>
                    </a:srgbClr>
                  </a:outerShdw>
                </a:effectLst>
              </a:rPr>
              <a:t>integramente</a:t>
            </a:r>
            <a:r>
              <a:rPr lang="es-AR" sz="1600" b="1" u="sng" dirty="0">
                <a:solidFill>
                  <a:srgbClr val="FFCC00"/>
                </a:solidFill>
                <a:effectLst>
                  <a:outerShdw blurRad="38100" dist="38100" dir="2700000" algn="tl">
                    <a:srgbClr val="000000">
                      <a:alpha val="43137"/>
                    </a:srgbClr>
                  </a:outerShdw>
                </a:effectLst>
              </a:rPr>
              <a:t> entre las 21 y las 6 horas</a:t>
            </a:r>
            <a:r>
              <a:rPr lang="es-AR" sz="1600" b="1" dirty="0">
                <a:effectLst>
                  <a:outerShdw blurRad="38100" dist="38100" dir="2700000" algn="tl">
                    <a:srgbClr val="000000">
                      <a:alpha val="43137"/>
                    </a:srgbClr>
                  </a:outerShdw>
                </a:effectLst>
              </a:rPr>
              <a:t>”</a:t>
            </a:r>
          </a:p>
          <a:p>
            <a:pPr algn="l">
              <a:buFontTx/>
              <a:buNone/>
            </a:pPr>
            <a:endParaRPr lang="es-AR" sz="1600" b="1" dirty="0"/>
          </a:p>
          <a:p>
            <a:pPr algn="l">
              <a:buFontTx/>
              <a:buNone/>
            </a:pPr>
            <a:endParaRPr lang="es-AR" sz="1600" dirty="0"/>
          </a:p>
          <a:p>
            <a:pPr algn="l">
              <a:buFontTx/>
              <a:buNone/>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8537843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77827" name="Rectangle 3"/>
          <p:cNvSpPr>
            <a:spLocks noGrp="1" noChangeArrowheads="1"/>
          </p:cNvSpPr>
          <p:nvPr>
            <p:ph type="subTitle" idx="1"/>
          </p:nvPr>
        </p:nvSpPr>
        <p:spPr>
          <a:xfrm>
            <a:off x="685800" y="1371600"/>
            <a:ext cx="7772400" cy="4876800"/>
          </a:xfrm>
        </p:spPr>
        <p:txBody>
          <a:bodyPr/>
          <a:lstStyle/>
          <a:p>
            <a:pPr algn="l">
              <a:buFontTx/>
              <a:buNone/>
            </a:pPr>
            <a:r>
              <a:rPr lang="es-AR" sz="1800" b="1" dirty="0">
                <a:solidFill>
                  <a:srgbClr val="FFFF00"/>
                </a:solidFill>
                <a:effectLst>
                  <a:outerShdw blurRad="38100" dist="38100" dir="2700000" algn="tl">
                    <a:srgbClr val="000000">
                      <a:alpha val="43137"/>
                    </a:srgbClr>
                  </a:outerShdw>
                </a:effectLst>
              </a:rPr>
              <a:t>EXTENSIÓN DE LA JORNADA DE TRABAJO</a:t>
            </a:r>
          </a:p>
          <a:p>
            <a:pPr algn="l">
              <a:buFontTx/>
              <a:buNone/>
            </a:pPr>
            <a:r>
              <a:rPr lang="es-AR" sz="1800" b="1" dirty="0">
                <a:solidFill>
                  <a:srgbClr val="00FFCC"/>
                </a:solidFill>
                <a:effectLst>
                  <a:outerShdw blurRad="38100" dist="38100" dir="2700000" algn="tl">
                    <a:srgbClr val="000000">
                      <a:alpha val="43137"/>
                    </a:srgbClr>
                  </a:outerShdw>
                </a:effectLst>
              </a:rPr>
              <a:t>JORNADA MIXTA</a:t>
            </a:r>
          </a:p>
          <a:p>
            <a:pPr algn="l">
              <a:buFontTx/>
              <a:buNone/>
            </a:pPr>
            <a:endParaRPr lang="es-AR" sz="1800" b="1" dirty="0">
              <a:effectLst>
                <a:outerShdw blurRad="38100" dist="38100" dir="2700000" algn="tl">
                  <a:srgbClr val="000000">
                    <a:alpha val="43137"/>
                  </a:srgbClr>
                </a:outerShdw>
              </a:effectLst>
            </a:endParaRPr>
          </a:p>
          <a:p>
            <a:pPr algn="l">
              <a:buFontTx/>
              <a:buNone/>
            </a:pPr>
            <a:r>
              <a:rPr lang="es-AR" sz="1600" b="1" dirty="0">
                <a:solidFill>
                  <a:srgbClr val="00FFCC"/>
                </a:solidFill>
                <a:effectLst>
                  <a:outerShdw blurRad="38100" dist="38100" dir="2700000" algn="tl">
                    <a:srgbClr val="000000">
                      <a:alpha val="43137"/>
                    </a:srgbClr>
                  </a:outerShdw>
                </a:effectLst>
              </a:rPr>
              <a:t>Art. 200 – LCT:</a:t>
            </a:r>
            <a:r>
              <a:rPr lang="es-AR" sz="1600" dirty="0">
                <a:solidFill>
                  <a:srgbClr val="00FFCC"/>
                </a:solidFill>
                <a:effectLst>
                  <a:outerShdw blurRad="38100" dist="38100" dir="2700000" algn="tl">
                    <a:srgbClr val="000000">
                      <a:alpha val="43137"/>
                    </a:srgbClr>
                  </a:outerShdw>
                </a:effectLst>
              </a:rPr>
              <a:t> </a:t>
            </a:r>
            <a:r>
              <a:rPr lang="es-AR" sz="1600" dirty="0">
                <a:effectLst>
                  <a:outerShdw blurRad="38100" dist="38100" dir="2700000" algn="tl">
                    <a:srgbClr val="000000">
                      <a:alpha val="43137"/>
                    </a:srgbClr>
                  </a:outerShdw>
                </a:effectLst>
              </a:rPr>
              <a:t>“ (…)  Cuando se alternen horas diurnas con nocturnas </a:t>
            </a:r>
            <a:r>
              <a:rPr lang="es-AR" sz="1600" u="sng" dirty="0">
                <a:solidFill>
                  <a:srgbClr val="FFFF00"/>
                </a:solidFill>
                <a:effectLst>
                  <a:outerShdw blurRad="38100" dist="38100" dir="2700000" algn="tl">
                    <a:srgbClr val="000000">
                      <a:alpha val="43137"/>
                    </a:srgbClr>
                  </a:outerShdw>
                </a:effectLst>
              </a:rPr>
              <a:t>se reducirá proporcionalmente la jornada en 8 minutos por cada hora nocturna trabajada o se pagarán los 8 minutos de exceso como tiempo suplementario</a:t>
            </a:r>
            <a:r>
              <a:rPr lang="es-AR" sz="1600" dirty="0">
                <a:effectLst>
                  <a:outerShdw blurRad="38100" dist="38100" dir="2700000" algn="tl">
                    <a:srgbClr val="000000">
                      <a:alpha val="43137"/>
                    </a:srgbClr>
                  </a:outerShdw>
                </a:effectLst>
              </a:rPr>
              <a:t>, según las pautas del artículo 201. (…)”</a:t>
            </a:r>
          </a:p>
          <a:p>
            <a:pPr algn="l">
              <a:buFontTx/>
              <a:buNone/>
            </a:pPr>
            <a:endParaRPr lang="es-AR" sz="1600" dirty="0">
              <a:effectLst>
                <a:outerShdw blurRad="38100" dist="38100" dir="2700000" algn="tl">
                  <a:srgbClr val="000000">
                    <a:alpha val="43137"/>
                  </a:srgbClr>
                </a:outerShdw>
              </a:effectLst>
            </a:endParaRPr>
          </a:p>
          <a:p>
            <a:pPr algn="l">
              <a:buFontTx/>
              <a:buNone/>
            </a:pPr>
            <a:r>
              <a:rPr lang="es-AR" sz="1600" b="1" dirty="0">
                <a:solidFill>
                  <a:srgbClr val="00FFCC"/>
                </a:solidFill>
                <a:effectLst>
                  <a:outerShdw blurRad="38100" dist="38100" dir="2700000" algn="tl">
                    <a:srgbClr val="000000">
                      <a:alpha val="43137"/>
                    </a:srgbClr>
                  </a:outerShdw>
                </a:effectLst>
              </a:rPr>
              <a:t>D. 16115/1933</a:t>
            </a:r>
          </a:p>
          <a:p>
            <a:pPr algn="l">
              <a:buFontTx/>
              <a:buNone/>
            </a:pPr>
            <a:r>
              <a:rPr lang="es-AR" sz="1600" b="1" dirty="0">
                <a:solidFill>
                  <a:srgbClr val="00FFCC"/>
                </a:solidFill>
                <a:effectLst>
                  <a:outerShdw blurRad="38100" dist="38100" dir="2700000" algn="tl">
                    <a:srgbClr val="000000">
                      <a:alpha val="43137"/>
                    </a:srgbClr>
                  </a:outerShdw>
                </a:effectLst>
              </a:rPr>
              <a:t>Art. 9: </a:t>
            </a:r>
            <a:r>
              <a:rPr lang="es-AR" sz="1600" dirty="0">
                <a:effectLst>
                  <a:outerShdw blurRad="38100" dist="38100" dir="2700000" algn="tl">
                    <a:srgbClr val="000000">
                      <a:alpha val="43137"/>
                    </a:srgbClr>
                  </a:outerShdw>
                </a:effectLst>
              </a:rPr>
              <a:t>“ (…) Cuando la jornada de trabajo se prolongue mas allá de las 21 horas o se inicie antes de las 6 horas o, de cualquier otra manera, se alternen hora diurnas de trabajo con horas nocturnas,</a:t>
            </a:r>
            <a:r>
              <a:rPr lang="es-AR" sz="1600" dirty="0">
                <a:solidFill>
                  <a:srgbClr val="FFCC00"/>
                </a:solidFill>
                <a:effectLst>
                  <a:outerShdw blurRad="38100" dist="38100" dir="2700000" algn="tl">
                    <a:srgbClr val="000000">
                      <a:alpha val="43137"/>
                    </a:srgbClr>
                  </a:outerShdw>
                </a:effectLst>
              </a:rPr>
              <a:t> </a:t>
            </a:r>
            <a:r>
              <a:rPr lang="es-AR" sz="1600" u="sng" dirty="0">
                <a:solidFill>
                  <a:srgbClr val="FFCC00"/>
                </a:solidFill>
                <a:effectLst>
                  <a:outerShdw blurRad="38100" dist="38100" dir="2700000" algn="tl">
                    <a:srgbClr val="000000">
                      <a:alpha val="43137"/>
                    </a:srgbClr>
                  </a:outerShdw>
                </a:effectLst>
              </a:rPr>
              <a:t>cada una de las horas trabajadas comprendidas entre las 21 y las 6, valdrá a los efectos de completar la jornada de 8 horas, como una 1 hora y 8 minutos</a:t>
            </a:r>
            <a:r>
              <a:rPr lang="es-AR" sz="1600" dirty="0">
                <a:solidFill>
                  <a:srgbClr val="FFCC00"/>
                </a:solidFill>
                <a:effectLst>
                  <a:outerShdw blurRad="38100" dist="38100" dir="2700000" algn="tl">
                    <a:srgbClr val="000000">
                      <a:alpha val="43137"/>
                    </a:srgbClr>
                  </a:outerShdw>
                </a:effectLst>
              </a:rPr>
              <a:t> (…)”</a:t>
            </a:r>
          </a:p>
          <a:p>
            <a:pPr algn="l">
              <a:buFontTx/>
              <a:buNone/>
            </a:pPr>
            <a:endParaRPr lang="es-AR" sz="1600" dirty="0">
              <a:effectLst>
                <a:outerShdw blurRad="38100" dist="38100" dir="2700000" algn="tl">
                  <a:srgbClr val="000000">
                    <a:alpha val="43137"/>
                  </a:srgbClr>
                </a:outerShdw>
              </a:effectLst>
            </a:endParaRPr>
          </a:p>
          <a:p>
            <a:pPr algn="l">
              <a:buFontTx/>
              <a:buNone/>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44085939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normAutofit/>
          </a:bodyPr>
          <a:lstStyle/>
          <a:p>
            <a:pPr algn="l">
              <a:buFontTx/>
              <a:buNone/>
            </a:pPr>
            <a:r>
              <a:rPr lang="es-AR" sz="1800" b="1" dirty="0">
                <a:solidFill>
                  <a:srgbClr val="FFFF00"/>
                </a:solidFill>
              </a:rPr>
              <a:t>EXTENSIÓN DE LA JORNADA DE TRABAJO</a:t>
            </a:r>
          </a:p>
          <a:p>
            <a:pPr algn="l">
              <a:buFontTx/>
              <a:buNone/>
            </a:pPr>
            <a:r>
              <a:rPr lang="es-AR" sz="1800" b="1" dirty="0" smtClean="0">
                <a:solidFill>
                  <a:srgbClr val="00FF00"/>
                </a:solidFill>
              </a:rPr>
              <a:t>JORNADA MIXTA. FORMA DE PAGO DE LOS 8 MINUTOS ADICIONALES</a:t>
            </a:r>
          </a:p>
          <a:p>
            <a:pPr algn="l"/>
            <a:r>
              <a:rPr lang="es-AR" sz="1600" b="1" dirty="0" smtClean="0">
                <a:solidFill>
                  <a:srgbClr val="FF9900"/>
                </a:solidFill>
              </a:rPr>
              <a:t>COMENTARIO</a:t>
            </a:r>
          </a:p>
          <a:p>
            <a:pPr algn="l"/>
            <a:r>
              <a:rPr lang="es-AR" sz="1600" dirty="0" smtClean="0"/>
              <a:t>a) Cuando </a:t>
            </a:r>
            <a:r>
              <a:rPr lang="es-AR" sz="1600" dirty="0"/>
              <a:t>se alternan horas diurnas con nocturnas </a:t>
            </a:r>
            <a:r>
              <a:rPr lang="es-AR" sz="1600" dirty="0">
                <a:solidFill>
                  <a:srgbClr val="FFFF19"/>
                </a:solidFill>
              </a:rPr>
              <a:t>se debe reducir proporcionalmente la jornada en 8 minutos por cada hora nocturna trabajada, </a:t>
            </a:r>
            <a:r>
              <a:rPr lang="es-AR" sz="1600" dirty="0"/>
              <a:t>o se </a:t>
            </a:r>
            <a:r>
              <a:rPr lang="es-AR" sz="1600" dirty="0">
                <a:solidFill>
                  <a:srgbClr val="FF9900"/>
                </a:solidFill>
              </a:rPr>
              <a:t>pagaran los 8 minutos de exceso como tiempo suplementario </a:t>
            </a:r>
            <a:r>
              <a:rPr lang="es-AR" sz="1600" dirty="0"/>
              <a:t>(art. 201 </a:t>
            </a:r>
            <a:r>
              <a:rPr lang="es-AR" sz="1600" dirty="0" err="1"/>
              <a:t>LCT</a:t>
            </a:r>
            <a:r>
              <a:rPr lang="es-AR" sz="1600" dirty="0"/>
              <a:t>). </a:t>
            </a:r>
            <a:endParaRPr lang="es-AR" sz="1600" dirty="0" smtClean="0"/>
          </a:p>
          <a:p>
            <a:pPr algn="l"/>
            <a:endParaRPr lang="es-AR" sz="1600" dirty="0" smtClean="0"/>
          </a:p>
          <a:p>
            <a:pPr algn="l"/>
            <a:r>
              <a:rPr lang="es-AR" sz="1600" dirty="0" smtClean="0"/>
              <a:t>Por </a:t>
            </a:r>
            <a:r>
              <a:rPr lang="es-AR" sz="1600" dirty="0"/>
              <a:t>consiguiente cada hora realizada entre las 21:00 y las 06:00 tiene un recargo de 8 minutos, es decir: 8 minutos/60 minutos = 0,13334 minutos. </a:t>
            </a:r>
            <a:endParaRPr lang="es-AR" sz="1600" dirty="0" smtClean="0"/>
          </a:p>
          <a:p>
            <a:pPr algn="l"/>
            <a:r>
              <a:rPr lang="es-AR" sz="1600" dirty="0" smtClean="0"/>
              <a:t>Por </a:t>
            </a:r>
            <a:r>
              <a:rPr lang="es-AR" sz="1600" dirty="0"/>
              <a:t>lo tanto cada hora nocturna vale un 13,334% más que una hora normal: 1 hora nocturna es igual a 1,13334 x hora normal. </a:t>
            </a:r>
            <a:endParaRPr lang="es-AR" sz="1600" dirty="0" smtClean="0"/>
          </a:p>
          <a:p>
            <a:pPr algn="l"/>
            <a:r>
              <a:rPr lang="es-AR" sz="1600" dirty="0" smtClean="0"/>
              <a:t>Además </a:t>
            </a:r>
            <a:r>
              <a:rPr lang="es-AR" sz="1600" dirty="0"/>
              <a:t>los 8 minutos tienen un recargo del 50%. </a:t>
            </a:r>
            <a:r>
              <a:rPr lang="es-AR" sz="1600" dirty="0" smtClean="0"/>
              <a:t>Aunque no </a:t>
            </a:r>
            <a:r>
              <a:rPr lang="es-AR" sz="1600" dirty="0"/>
              <a:t>es raro </a:t>
            </a:r>
            <a:r>
              <a:rPr lang="es-AR" sz="1600" dirty="0" smtClean="0"/>
              <a:t>observar en la práctica que </a:t>
            </a:r>
            <a:r>
              <a:rPr lang="es-AR" sz="1600" dirty="0"/>
              <a:t>se liquiden sin el recargo del 50</a:t>
            </a:r>
            <a:r>
              <a:rPr lang="es-AR" sz="1600" dirty="0" smtClean="0"/>
              <a:t>%.</a:t>
            </a:r>
          </a:p>
          <a:p>
            <a:pPr algn="l"/>
            <a:endParaRPr lang="es-AR" sz="1600" dirty="0"/>
          </a:p>
          <a:p>
            <a:pPr algn="l"/>
            <a:r>
              <a:rPr lang="es-AR" sz="1600" dirty="0"/>
              <a:t>b) Recargo del 50% sobre los 8 minutos adicionales. </a:t>
            </a:r>
            <a:r>
              <a:rPr lang="es-AR" sz="1600" dirty="0" smtClean="0"/>
              <a:t>Jurisprudencia (próximas filminas)</a:t>
            </a: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94020154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82947" name="Rectangle 3"/>
          <p:cNvSpPr>
            <a:spLocks noGrp="1" noChangeArrowheads="1"/>
          </p:cNvSpPr>
          <p:nvPr>
            <p:ph type="subTitle" idx="1"/>
          </p:nvPr>
        </p:nvSpPr>
        <p:spPr>
          <a:xfrm>
            <a:off x="685800" y="1371600"/>
            <a:ext cx="7772400" cy="4876800"/>
          </a:xfrm>
        </p:spPr>
        <p:txBody>
          <a:bodyPr/>
          <a:lstStyle/>
          <a:p>
            <a:pPr algn="l">
              <a:buFontTx/>
              <a:buNone/>
            </a:pPr>
            <a:r>
              <a:rPr lang="es-AR" sz="1800" b="1" dirty="0">
                <a:solidFill>
                  <a:srgbClr val="FFFF00"/>
                </a:solidFill>
                <a:effectLst>
                  <a:outerShdw blurRad="38100" dist="38100" dir="2700000" algn="tl">
                    <a:srgbClr val="000000">
                      <a:alpha val="43137"/>
                    </a:srgbClr>
                  </a:outerShdw>
                </a:effectLst>
              </a:rPr>
              <a:t>EXTENSIÓN DE LA JORNADA DE TRABAJO</a:t>
            </a:r>
          </a:p>
          <a:p>
            <a:pPr algn="l">
              <a:buFontTx/>
              <a:buNone/>
            </a:pPr>
            <a:r>
              <a:rPr lang="es-AR" sz="1800" b="1" dirty="0">
                <a:solidFill>
                  <a:srgbClr val="00FF00"/>
                </a:solidFill>
                <a:effectLst>
                  <a:outerShdw blurRad="38100" dist="38100" dir="2700000" algn="tl">
                    <a:srgbClr val="000000">
                      <a:alpha val="43137"/>
                    </a:srgbClr>
                  </a:outerShdw>
                </a:effectLst>
              </a:rPr>
              <a:t>HORAS SUPLEMENTARIAS</a:t>
            </a:r>
          </a:p>
          <a:p>
            <a:pPr algn="l">
              <a:buFontTx/>
              <a:buNone/>
            </a:pPr>
            <a:endParaRPr lang="es-AR" sz="1800" b="1" dirty="0">
              <a:solidFill>
                <a:srgbClr val="FFCC00"/>
              </a:solidFill>
              <a:effectLst>
                <a:outerShdw blurRad="38100" dist="38100" dir="2700000" algn="tl">
                  <a:srgbClr val="000000">
                    <a:alpha val="43137"/>
                  </a:srgbClr>
                </a:outerShdw>
              </a:effectLst>
            </a:endParaRPr>
          </a:p>
          <a:p>
            <a:pPr algn="l">
              <a:buFontTx/>
              <a:buNone/>
            </a:pPr>
            <a:endParaRPr lang="es-AR" sz="1800" b="1" u="sng" dirty="0">
              <a:effectLst>
                <a:outerShdw blurRad="38100" dist="38100" dir="2700000" algn="tl">
                  <a:srgbClr val="000000">
                    <a:alpha val="43137"/>
                  </a:srgbClr>
                </a:outerShdw>
              </a:effectLst>
            </a:endParaRPr>
          </a:p>
          <a:p>
            <a:pPr algn="l">
              <a:buFontTx/>
              <a:buNone/>
            </a:pPr>
            <a:r>
              <a:rPr lang="es-AR" sz="1600" b="1" dirty="0">
                <a:solidFill>
                  <a:srgbClr val="00FFCC"/>
                </a:solidFill>
                <a:effectLst>
                  <a:outerShdw blurRad="38100" dist="38100" dir="2700000" algn="tl">
                    <a:srgbClr val="000000">
                      <a:alpha val="43137"/>
                    </a:srgbClr>
                  </a:outerShdw>
                </a:effectLst>
              </a:rPr>
              <a:t>Art. 201 –  LCT</a:t>
            </a:r>
            <a:r>
              <a:rPr lang="es-AR" sz="1600" dirty="0">
                <a:solidFill>
                  <a:srgbClr val="00FFCC"/>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“El empleador deberá abonar al trabajador que prestare servicios en horas suplementarias, medie o no autorización del organismo administrativo competente, </a:t>
            </a:r>
            <a:r>
              <a:rPr lang="es-AR" sz="1800" u="sng" dirty="0">
                <a:solidFill>
                  <a:srgbClr val="FFFF00"/>
                </a:solidFill>
                <a:effectLst>
                  <a:outerShdw blurRad="38100" dist="38100" dir="2700000" algn="tl">
                    <a:srgbClr val="000000">
                      <a:alpha val="43137"/>
                    </a:srgbClr>
                  </a:outerShdw>
                </a:effectLst>
              </a:rPr>
              <a:t>un recargo del 50% calculado sobre el salario habitual</a:t>
            </a:r>
            <a:r>
              <a:rPr lang="es-AR" sz="1800" dirty="0">
                <a:effectLst>
                  <a:outerShdw blurRad="38100" dist="38100" dir="2700000" algn="tl">
                    <a:srgbClr val="000000">
                      <a:alpha val="43137"/>
                    </a:srgbClr>
                  </a:outerShdw>
                </a:effectLst>
              </a:rPr>
              <a:t>, si se tratare de días comunes, y del </a:t>
            </a:r>
            <a:r>
              <a:rPr lang="es-AR" sz="1800" u="sng" dirty="0">
                <a:solidFill>
                  <a:srgbClr val="FFCC00"/>
                </a:solidFill>
                <a:effectLst>
                  <a:outerShdw blurRad="38100" dist="38100" dir="2700000" algn="tl">
                    <a:srgbClr val="000000">
                      <a:alpha val="43137"/>
                    </a:srgbClr>
                  </a:outerShdw>
                </a:effectLst>
              </a:rPr>
              <a:t>100%en días sábados después de las 13 horas, domingos y feriados</a:t>
            </a:r>
            <a:r>
              <a:rPr lang="es-AR" sz="1800" dirty="0">
                <a:effectLst>
                  <a:outerShdw blurRad="38100" dist="38100" dir="2700000" algn="tl">
                    <a:srgbClr val="000000">
                      <a:alpha val="43137"/>
                    </a:srgbClr>
                  </a:outerShdw>
                </a:effectLst>
              </a:rPr>
              <a:t>”</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69964468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lstStyle/>
          <a:p>
            <a:pPr algn="l">
              <a:buFontTx/>
              <a:buNone/>
            </a:pPr>
            <a:r>
              <a:rPr lang="es-AR" sz="1800" b="1" dirty="0">
                <a:solidFill>
                  <a:srgbClr val="FFFF00"/>
                </a:solidFill>
              </a:rPr>
              <a:t>EXTENSIÓN DE LA JORNADA DE TRABAJO</a:t>
            </a:r>
          </a:p>
          <a:p>
            <a:pPr algn="l">
              <a:buFontTx/>
              <a:buNone/>
            </a:pPr>
            <a:r>
              <a:rPr lang="es-AR" sz="1800" b="1" dirty="0">
                <a:solidFill>
                  <a:srgbClr val="00FF00"/>
                </a:solidFill>
              </a:rPr>
              <a:t>HORAS SUPLEMENTARIAS</a:t>
            </a:r>
          </a:p>
          <a:p>
            <a:pPr algn="l">
              <a:buFontTx/>
              <a:buNone/>
            </a:pPr>
            <a:endParaRPr lang="es-AR" sz="1800" b="1" dirty="0">
              <a:solidFill>
                <a:srgbClr val="FFCC00"/>
              </a:solidFill>
            </a:endParaRPr>
          </a:p>
          <a:p>
            <a:pPr algn="l">
              <a:buFontTx/>
              <a:buNone/>
            </a:pPr>
            <a:r>
              <a:rPr lang="es-AR" sz="1600" b="1" u="sng" dirty="0">
                <a:solidFill>
                  <a:srgbClr val="00FFCC"/>
                </a:solidFill>
              </a:rPr>
              <a:t>Limite máximo de horas suplementarias mensuales y anuales</a:t>
            </a:r>
          </a:p>
          <a:p>
            <a:pPr algn="l">
              <a:buFontTx/>
              <a:buNone/>
            </a:pPr>
            <a:endParaRPr lang="es-AR" sz="1600" dirty="0">
              <a:solidFill>
                <a:schemeClr val="tx2"/>
              </a:solidFill>
            </a:endParaRPr>
          </a:p>
          <a:p>
            <a:pPr algn="l">
              <a:buFontTx/>
              <a:buNone/>
            </a:pPr>
            <a:r>
              <a:rPr lang="es-AR" sz="1600" b="1" dirty="0">
                <a:solidFill>
                  <a:srgbClr val="FFCC00"/>
                </a:solidFill>
              </a:rPr>
              <a:t>D. 484/2000</a:t>
            </a:r>
          </a:p>
          <a:p>
            <a:pPr algn="l">
              <a:buFontTx/>
              <a:buNone/>
            </a:pPr>
            <a:r>
              <a:rPr lang="es-AR" sz="1600" dirty="0"/>
              <a:t>El número de horas suplementarias previsto por el art. 13 del D. 16115/1933, queda establecido en </a:t>
            </a:r>
            <a:r>
              <a:rPr lang="es-AR" sz="1600" u="sng" dirty="0">
                <a:solidFill>
                  <a:srgbClr val="FFFF00"/>
                </a:solidFill>
              </a:rPr>
              <a:t>30 horas mensuales y 200 horas anuales</a:t>
            </a:r>
            <a:r>
              <a:rPr lang="es-AR" sz="1600" dirty="0"/>
              <a:t>, sin necesidad de autorización administrativa previa y sin perjuicio de la aplicación de las previsiones legales relativas a jornada y descanso.</a:t>
            </a:r>
          </a:p>
          <a:p>
            <a:pPr algn="l">
              <a:buFontTx/>
              <a:buNone/>
            </a:pPr>
            <a:endParaRPr lang="es-AR" sz="1600" dirty="0"/>
          </a:p>
          <a:p>
            <a:pPr algn="l">
              <a:buFontTx/>
              <a:buNone/>
            </a:pPr>
            <a:r>
              <a:rPr lang="es-AR" sz="1600" b="1" dirty="0">
                <a:solidFill>
                  <a:srgbClr val="FFCC00"/>
                </a:solidFill>
              </a:rPr>
              <a:t>R (MTEYFRH) 303/2000</a:t>
            </a:r>
            <a:r>
              <a:rPr lang="es-AR" sz="1600" b="1" dirty="0"/>
              <a:t> </a:t>
            </a:r>
          </a:p>
          <a:p>
            <a:pPr algn="l">
              <a:buFontTx/>
              <a:buNone/>
            </a:pPr>
            <a:r>
              <a:rPr lang="es-AR" sz="1600" dirty="0"/>
              <a:t>- Establece que la tramitación de excepciones se hará ante la Secretaría de </a:t>
            </a:r>
          </a:p>
          <a:p>
            <a:pPr algn="l">
              <a:buFontTx/>
              <a:buNone/>
            </a:pPr>
            <a:r>
              <a:rPr lang="es-AR" sz="1600" dirty="0"/>
              <a:t>  Trabajo.</a:t>
            </a:r>
          </a:p>
          <a:p>
            <a:pPr algn="l">
              <a:buFontTx/>
              <a:buNone/>
            </a:pPr>
            <a:r>
              <a:rPr lang="es-AR" sz="1600" dirty="0"/>
              <a:t>- Dispone que el número máximo de horas se computará por año calendario.</a:t>
            </a:r>
          </a:p>
          <a:p>
            <a:pPr algn="l">
              <a:buFontTx/>
              <a:buNone/>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70402121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normAutofit fontScale="92500" lnSpcReduction="10000"/>
          </a:bodyPr>
          <a:lstStyle/>
          <a:p>
            <a:pPr algn="l">
              <a:buFontTx/>
              <a:buNone/>
            </a:pPr>
            <a:r>
              <a:rPr lang="es-AR" sz="1800" b="1" dirty="0">
                <a:solidFill>
                  <a:srgbClr val="FFFF00"/>
                </a:solidFill>
              </a:rPr>
              <a:t>EXTENSIÓN DE LA JORNADA DE TRABAJO</a:t>
            </a:r>
          </a:p>
          <a:p>
            <a:pPr algn="l"/>
            <a:r>
              <a:rPr lang="es-AR" sz="1800" b="1" dirty="0" smtClean="0">
                <a:solidFill>
                  <a:srgbClr val="FFFF00"/>
                </a:solidFill>
              </a:rPr>
              <a:t>Jornada </a:t>
            </a:r>
            <a:r>
              <a:rPr lang="es-AR" sz="1800" b="1" dirty="0">
                <a:solidFill>
                  <a:srgbClr val="FFFF00"/>
                </a:solidFill>
              </a:rPr>
              <a:t>mixta. Inexistencia de un plus por </a:t>
            </a:r>
            <a:r>
              <a:rPr lang="es-AR" sz="1800" b="1" dirty="0" smtClean="0">
                <a:solidFill>
                  <a:srgbClr val="FFFF00"/>
                </a:solidFill>
              </a:rPr>
              <a:t>nocturnidad</a:t>
            </a:r>
          </a:p>
          <a:p>
            <a:pPr algn="l"/>
            <a:r>
              <a:rPr lang="es-AR" sz="1800" b="1" dirty="0">
                <a:solidFill>
                  <a:srgbClr val="00FF00"/>
                </a:solidFill>
              </a:rPr>
              <a:t>JURISPRUDENCIA</a:t>
            </a:r>
          </a:p>
          <a:p>
            <a:pPr algn="l"/>
            <a:endParaRPr lang="es-AR" sz="1800" b="1" dirty="0">
              <a:solidFill>
                <a:srgbClr val="FFFF00"/>
              </a:solidFill>
            </a:endParaRPr>
          </a:p>
          <a:p>
            <a:pPr algn="l"/>
            <a:r>
              <a:rPr lang="es-AR" sz="1800" dirty="0"/>
              <a:t>- “No existe un ‘plus’ de ocho minutos por cada hora trabajada en horario ‘nocturno’ porque, en realidad, dicho valor no existe como tal, con prescindencia de los límites fijados a la jornada diurna, ya que se trata de una equivalencia destinada a establecer el límite que corresponde a la jornada mixta (conf. art. 9, D. 16115 y art. 200, </a:t>
            </a:r>
            <a:r>
              <a:rPr lang="es-AR" sz="1800" dirty="0" err="1"/>
              <a:t>LCT</a:t>
            </a:r>
            <a:r>
              <a:rPr lang="es-AR" sz="1800" dirty="0"/>
              <a:t>). En este sentido, tanto el artículo 200 de la </a:t>
            </a:r>
            <a:r>
              <a:rPr lang="es-AR" sz="1800" dirty="0" err="1"/>
              <a:t>LCT</a:t>
            </a:r>
            <a:r>
              <a:rPr lang="es-AR" sz="1800" dirty="0"/>
              <a:t> como el 9 del decreto 16115/1933, en rigor, solo mencionan una equivalencia de valor entre la hora nocturna y la diurna, a fin de establecer la medida en la cual se debe reducir el límite de jornada cuando esta es mixta; o, dicho de otro modo, cuál es la medida del exceso a dicho límite cuando no se aplicó reducción alguna. De todos modos, en cualquiera de ambos casos, los ocho minutos de excedente por hora que resultan de aplicar la reducción al límite legal que corresponde a la jornada mixta es tiempo ‘extra’ que debe ser abonado con los recargos legales” (“</a:t>
            </a:r>
            <a:r>
              <a:rPr lang="es-AR" sz="1800" dirty="0" err="1"/>
              <a:t>Marzorati</a:t>
            </a:r>
            <a:r>
              <a:rPr lang="es-AR" sz="1800" dirty="0"/>
              <a:t>, Fernando Reynaldo c/</a:t>
            </a:r>
            <a:r>
              <a:rPr lang="es-AR" sz="1800" dirty="0" err="1"/>
              <a:t>Insúa</a:t>
            </a:r>
            <a:r>
              <a:rPr lang="es-AR" sz="1800" dirty="0"/>
              <a:t>, Armando Manuel y otro s/despido” - </a:t>
            </a:r>
            <a:r>
              <a:rPr lang="es-AR" sz="1800" dirty="0" err="1"/>
              <a:t>CNTrab</a:t>
            </a:r>
            <a:r>
              <a:rPr lang="es-AR" sz="1800" dirty="0"/>
              <a:t>. - Sala II - 25/4/2008 - </a:t>
            </a:r>
            <a:r>
              <a:rPr lang="es-AR" sz="1800" dirty="0" err="1"/>
              <a:t>sent</a:t>
            </a:r>
            <a:r>
              <a:rPr lang="es-AR" sz="1800" dirty="0"/>
              <a:t>. definitiva 95718).</a:t>
            </a:r>
          </a:p>
          <a:p>
            <a:pPr algn="l">
              <a:buFontTx/>
              <a:buNone/>
            </a:pPr>
            <a:endParaRPr lang="es-AR" sz="1800" b="1" dirty="0" smtClean="0">
              <a:solidFill>
                <a:srgbClr val="00FF00"/>
              </a:solidFill>
            </a:endParaRPr>
          </a:p>
          <a:p>
            <a:pPr algn="l">
              <a:buFontTx/>
              <a:buNone/>
            </a:pPr>
            <a:endParaRPr lang="es-AR" sz="1800" b="1" dirty="0">
              <a:solidFill>
                <a:srgbClr val="00FF00"/>
              </a:solidFill>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1809179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normAutofit/>
          </a:bodyPr>
          <a:lstStyle/>
          <a:p>
            <a:pPr algn="l">
              <a:buFontTx/>
              <a:buNone/>
            </a:pPr>
            <a:r>
              <a:rPr lang="es-AR" sz="1800" b="1" dirty="0">
                <a:solidFill>
                  <a:srgbClr val="FFFF00"/>
                </a:solidFill>
              </a:rPr>
              <a:t>EXTENSIÓN DE LA JORNADA DE </a:t>
            </a:r>
            <a:r>
              <a:rPr lang="es-AR" sz="1800" b="1" dirty="0" smtClean="0">
                <a:solidFill>
                  <a:srgbClr val="FFFF00"/>
                </a:solidFill>
              </a:rPr>
              <a:t>TRABAJO</a:t>
            </a:r>
          </a:p>
          <a:p>
            <a:pPr algn="l"/>
            <a:r>
              <a:rPr lang="es-AR" sz="1800" b="1" dirty="0">
                <a:solidFill>
                  <a:srgbClr val="00FF00"/>
                </a:solidFill>
              </a:rPr>
              <a:t>JURISPRUDENCIA</a:t>
            </a:r>
          </a:p>
          <a:p>
            <a:pPr algn="l">
              <a:buFontTx/>
              <a:buNone/>
            </a:pPr>
            <a:endParaRPr lang="es-AR" sz="1800" b="1" dirty="0">
              <a:solidFill>
                <a:srgbClr val="FFFF00"/>
              </a:solidFill>
            </a:endParaRPr>
          </a:p>
          <a:p>
            <a:pPr algn="l"/>
            <a:r>
              <a:rPr lang="es-AR" sz="1800" dirty="0" smtClean="0"/>
              <a:t>- </a:t>
            </a:r>
            <a:r>
              <a:rPr lang="es-AR" sz="1800" dirty="0"/>
              <a:t>“La sola circunstancia de que se hubiese prestado el trabajo parte en horario diurno y parte en horario nocturno, no justifica el reclamo de los 8 minutos de recargo cuando, como en el caso, el trabajo efectivo duró solo 7 horas por jornada, no superando el patrón de medida que es la jornada máxima legal de 8 horas diarias para la jornada mixta, artículo 9 párrafo 2 del decreto 16115/1933, o establece con relación al trabajo nocturno el artículo 200 de la ley de contrato de trabajo” (del voto de la Dra. Porta, en mayoría). </a:t>
            </a:r>
            <a:r>
              <a:rPr lang="es-AR" sz="1800" dirty="0" smtClean="0"/>
              <a:t>(“</a:t>
            </a:r>
            <a:r>
              <a:rPr lang="es-AR" sz="1800" dirty="0"/>
              <a:t>Guzmán, Juan César c/</a:t>
            </a:r>
            <a:r>
              <a:rPr lang="es-AR" sz="1800" dirty="0" err="1"/>
              <a:t>Roun</a:t>
            </a:r>
            <a:r>
              <a:rPr lang="es-AR" sz="1800" dirty="0"/>
              <a:t> </a:t>
            </a:r>
            <a:r>
              <a:rPr lang="es-AR" sz="1800" dirty="0" err="1"/>
              <a:t>SRL</a:t>
            </a:r>
            <a:r>
              <a:rPr lang="es-AR" sz="1800" dirty="0"/>
              <a:t> s/despido” - </a:t>
            </a:r>
            <a:r>
              <a:rPr lang="es-AR" sz="1800" dirty="0" err="1"/>
              <a:t>CNTrab</a:t>
            </a:r>
            <a:r>
              <a:rPr lang="es-AR" sz="1800" dirty="0"/>
              <a:t>. - Sala III - 31/5/1996).</a:t>
            </a:r>
            <a:endParaRPr lang="es-AR" sz="1800" b="1" dirty="0" smtClean="0">
              <a:solidFill>
                <a:srgbClr val="00FF00"/>
              </a:solidFill>
            </a:endParaRPr>
          </a:p>
          <a:p>
            <a:pPr algn="l">
              <a:buFontTx/>
              <a:buNone/>
            </a:pPr>
            <a:endParaRPr lang="es-AR" sz="1800" b="1" dirty="0">
              <a:solidFill>
                <a:srgbClr val="00FF00"/>
              </a:solidFill>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52395559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normAutofit/>
          </a:bodyPr>
          <a:lstStyle/>
          <a:p>
            <a:pPr algn="l">
              <a:buFontTx/>
              <a:buNone/>
            </a:pPr>
            <a:r>
              <a:rPr lang="es-AR" sz="1800" b="1" dirty="0">
                <a:solidFill>
                  <a:srgbClr val="FFFF00"/>
                </a:solidFill>
              </a:rPr>
              <a:t>EXTENSIÓN DE LA JORNADA DE </a:t>
            </a:r>
            <a:r>
              <a:rPr lang="es-AR" sz="1800" b="1" dirty="0" smtClean="0">
                <a:solidFill>
                  <a:srgbClr val="FFFF00"/>
                </a:solidFill>
              </a:rPr>
              <a:t>TRABAJO</a:t>
            </a:r>
          </a:p>
          <a:p>
            <a:pPr algn="l"/>
            <a:r>
              <a:rPr lang="es-AR" sz="1800" b="1" dirty="0">
                <a:solidFill>
                  <a:srgbClr val="00FF00"/>
                </a:solidFill>
              </a:rPr>
              <a:t>JURISPRUDENCIA</a:t>
            </a:r>
          </a:p>
          <a:p>
            <a:pPr algn="l">
              <a:buFontTx/>
              <a:buNone/>
            </a:pPr>
            <a:endParaRPr lang="es-AR" sz="1800" b="1" dirty="0">
              <a:solidFill>
                <a:srgbClr val="FFFF00"/>
              </a:solidFill>
            </a:endParaRPr>
          </a:p>
          <a:p>
            <a:pPr algn="l"/>
            <a:r>
              <a:rPr lang="es-AR" sz="1600" b="1" dirty="0" smtClean="0">
                <a:solidFill>
                  <a:srgbClr val="FFFF00"/>
                </a:solidFill>
              </a:rPr>
              <a:t>La </a:t>
            </a:r>
            <a:r>
              <a:rPr lang="es-AR" sz="1600" b="1" dirty="0">
                <a:solidFill>
                  <a:srgbClr val="FFFF00"/>
                </a:solidFill>
              </a:rPr>
              <a:t>jornada mixta y horario suplementario</a:t>
            </a:r>
          </a:p>
          <a:p>
            <a:pPr algn="l"/>
            <a:r>
              <a:rPr lang="es-AR" sz="1600" dirty="0"/>
              <a:t>“Es procedente el reclamo del trabajador por las horas extraordinarias cumplidas durante una jornada mixta -en el caso, de 23 a 7 de domingo a sábado- toda vez que no se encuentra acreditado que dicha retribución suplementaria fuera abonada, siendo procedente, de acuerdo al artículo 200 de la </a:t>
            </a:r>
            <a:r>
              <a:rPr lang="es-AR" sz="1600" dirty="0" err="1"/>
              <a:t>LCT</a:t>
            </a:r>
            <a:r>
              <a:rPr lang="es-AR" sz="1600" dirty="0"/>
              <a:t>, sumar a las horas diurnas trabajadas, las nocturnas, a razón de una hora y ocho minutos cada una hasta completar las ocho debiendo abonarse con los recargos previstos en el artículo 201 aquellas que excedan dicho número” (“Muñiz, Osvaldo Oscar c/</a:t>
            </a:r>
            <a:r>
              <a:rPr lang="es-AR" sz="1600" dirty="0" err="1"/>
              <a:t>BCA</a:t>
            </a:r>
            <a:r>
              <a:rPr lang="es-AR" sz="1600" dirty="0"/>
              <a:t> Bebidas de Calidad para Argentina </a:t>
            </a:r>
            <a:r>
              <a:rPr lang="es-AR" sz="1600" dirty="0" err="1"/>
              <a:t>SA</a:t>
            </a:r>
            <a:r>
              <a:rPr lang="es-AR" sz="1600" dirty="0"/>
              <a:t> s/diferencias de salarios” - </a:t>
            </a:r>
            <a:r>
              <a:rPr lang="es-AR" sz="1600" dirty="0" err="1"/>
              <a:t>CNTrab</a:t>
            </a:r>
            <a:r>
              <a:rPr lang="es-AR" sz="1600" dirty="0"/>
              <a:t>. - Sala X - 25/2/2004).</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28098629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4626" y="1292759"/>
            <a:ext cx="7772400" cy="4876800"/>
          </a:xfrm>
        </p:spPr>
        <p:txBody>
          <a:bodyPr>
            <a:normAutofit/>
          </a:bodyPr>
          <a:lstStyle/>
          <a:p>
            <a:pPr algn="l">
              <a:buFontTx/>
              <a:buNone/>
            </a:pPr>
            <a:r>
              <a:rPr lang="es-AR" sz="1800" b="1" dirty="0">
                <a:solidFill>
                  <a:srgbClr val="FFFF00"/>
                </a:solidFill>
              </a:rPr>
              <a:t>EXTENSIÓN DE LA JORNADA DE </a:t>
            </a:r>
            <a:r>
              <a:rPr lang="es-AR" sz="1800" b="1" dirty="0" smtClean="0">
                <a:solidFill>
                  <a:srgbClr val="FFFF00"/>
                </a:solidFill>
              </a:rPr>
              <a:t>TRABAJO</a:t>
            </a:r>
          </a:p>
          <a:p>
            <a:pPr algn="l"/>
            <a:r>
              <a:rPr lang="es-AR" sz="1800" b="1" dirty="0">
                <a:solidFill>
                  <a:srgbClr val="00FF00"/>
                </a:solidFill>
              </a:rPr>
              <a:t>JURISPRUDENCIA</a:t>
            </a:r>
          </a:p>
          <a:p>
            <a:pPr algn="l">
              <a:buFontTx/>
              <a:buNone/>
            </a:pPr>
            <a:endParaRPr lang="es-AR" sz="1800" b="1" dirty="0">
              <a:solidFill>
                <a:srgbClr val="FFFF00"/>
              </a:solidFill>
            </a:endParaRPr>
          </a:p>
          <a:p>
            <a:pPr algn="l"/>
            <a:r>
              <a:rPr lang="es-AR" sz="1600" dirty="0" smtClean="0"/>
              <a:t>“</a:t>
            </a:r>
            <a:r>
              <a:rPr lang="es-AR" sz="1600" dirty="0"/>
              <a:t>De conformidad con lo establecido por el artículo 200 de la ley 20744, los ocho minutos de exceso por cada hora nocturna de trabajo deben calcularse con el criterio del artículo 201 de la misma ley, es decir, como tiempo</a:t>
            </a:r>
          </a:p>
          <a:p>
            <a:pPr algn="l"/>
            <a:r>
              <a:rPr lang="es-AR" sz="1600" dirty="0"/>
              <a:t>suplementario” (“Soriano, Enrique O. y otros c/La Paz Armador </a:t>
            </a:r>
            <a:r>
              <a:rPr lang="es-AR" sz="1600" dirty="0" err="1"/>
              <a:t>Moure</a:t>
            </a:r>
            <a:r>
              <a:rPr lang="es-AR" sz="1600" dirty="0"/>
              <a:t>, Cía. </a:t>
            </a:r>
            <a:r>
              <a:rPr lang="es-AR" sz="1600" dirty="0" err="1"/>
              <a:t>SA</a:t>
            </a:r>
            <a:r>
              <a:rPr lang="es-AR" sz="1600" dirty="0"/>
              <a:t>” - </a:t>
            </a:r>
            <a:r>
              <a:rPr lang="es-AR" sz="1600" dirty="0" err="1"/>
              <a:t>SCJ</a:t>
            </a:r>
            <a:r>
              <a:rPr lang="es-AR" sz="1600" dirty="0"/>
              <a:t> Bs. As. - 16/6/1992).</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96440823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85800" y="1371600"/>
            <a:ext cx="7772400" cy="4876800"/>
          </a:xfrm>
        </p:spPr>
        <p:txBody>
          <a:bodyPr>
            <a:normAutofit/>
          </a:bodyPr>
          <a:lstStyle/>
          <a:p>
            <a:pPr algn="l">
              <a:buFontTx/>
              <a:buNone/>
            </a:pPr>
            <a:r>
              <a:rPr lang="es-AR" sz="1800" b="1" dirty="0">
                <a:solidFill>
                  <a:srgbClr val="FFFF00"/>
                </a:solidFill>
              </a:rPr>
              <a:t>EXTENSIÓN DE LA JORNADA DE </a:t>
            </a:r>
            <a:r>
              <a:rPr lang="es-AR" sz="1800" b="1" dirty="0" smtClean="0">
                <a:solidFill>
                  <a:srgbClr val="FFFF00"/>
                </a:solidFill>
              </a:rPr>
              <a:t>TRABAJO</a:t>
            </a:r>
          </a:p>
          <a:p>
            <a:pPr algn="l">
              <a:buFontTx/>
              <a:buNone/>
            </a:pPr>
            <a:r>
              <a:rPr lang="es-AR" sz="1800" b="1" dirty="0" smtClean="0">
                <a:solidFill>
                  <a:srgbClr val="00FF00"/>
                </a:solidFill>
              </a:rPr>
              <a:t>JURISPRUDENCIA</a:t>
            </a:r>
            <a:endParaRPr lang="es-AR" sz="1800" b="1" dirty="0">
              <a:solidFill>
                <a:srgbClr val="00FF00"/>
              </a:solidFill>
            </a:endParaRPr>
          </a:p>
          <a:p>
            <a:pPr algn="l"/>
            <a:r>
              <a:rPr lang="es-AR" sz="1600" dirty="0" smtClean="0"/>
              <a:t>“</a:t>
            </a:r>
            <a:r>
              <a:rPr lang="es-AR" sz="1600" dirty="0"/>
              <a:t>La realización de tareas en horario nocturno por sí mismo no lleva recargo alguno, respecto de quien cumple las tareas en una jornada diurna, sino que solo cabe computar las horas nocturnas como una hora y ocho minutos. Ello por cuanto la finalidad de tal régimen tiene por objeto la determinación de una jornada que no sobrepase el límite legal. Admitir lo contrario implicaría la existencia de una retribución especial para el trabajo nocturno, cuando no surge de la ley ninguna distinción al respecto con las tareas desarrolladas en horario diurno” (“</a:t>
            </a:r>
            <a:r>
              <a:rPr lang="es-AR" sz="1600" dirty="0" err="1"/>
              <a:t>Regueira</a:t>
            </a:r>
            <a:r>
              <a:rPr lang="es-AR" sz="1600" dirty="0"/>
              <a:t>, Bernardo c/</a:t>
            </a:r>
            <a:r>
              <a:rPr lang="es-AR" sz="1600" dirty="0" err="1"/>
              <a:t>Farmacity</a:t>
            </a:r>
            <a:r>
              <a:rPr lang="es-AR" sz="1600" dirty="0"/>
              <a:t> </a:t>
            </a:r>
            <a:r>
              <a:rPr lang="es-AR" sz="1600" dirty="0" err="1"/>
              <a:t>SA</a:t>
            </a:r>
            <a:r>
              <a:rPr lang="es-AR" sz="1600" dirty="0"/>
              <a:t> s/despido” - </a:t>
            </a:r>
            <a:r>
              <a:rPr lang="es-AR" sz="1600" dirty="0" err="1"/>
              <a:t>CNTrab</a:t>
            </a:r>
            <a:r>
              <a:rPr lang="es-AR" sz="1600" dirty="0"/>
              <a:t>. - Sala I - 27/2/2004 - </a:t>
            </a:r>
            <a:r>
              <a:rPr lang="es-AR" sz="1600" dirty="0" err="1"/>
              <a:t>sent</a:t>
            </a:r>
            <a:r>
              <a:rPr lang="es-AR" sz="1600" dirty="0"/>
              <a:t>. 81446).</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72411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6" name="Imagen 5"/>
          <p:cNvPicPr>
            <a:picLocks noChangeAspect="1"/>
          </p:cNvPicPr>
          <p:nvPr/>
        </p:nvPicPr>
        <p:blipFill>
          <a:blip r:embed="rId4"/>
          <a:stretch>
            <a:fillRect/>
          </a:stretch>
        </p:blipFill>
        <p:spPr>
          <a:xfrm>
            <a:off x="47756" y="1902705"/>
            <a:ext cx="8936067" cy="3048000"/>
          </a:xfrm>
          <a:prstGeom prst="rect">
            <a:avLst/>
          </a:prstGeom>
        </p:spPr>
      </p:pic>
    </p:spTree>
    <p:extLst>
      <p:ext uri="{BB962C8B-B14F-4D97-AF65-F5344CB8AC3E}">
        <p14:creationId xmlns:p14="http://schemas.microsoft.com/office/powerpoint/2010/main" val="362557927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n-US" sz="3200" b="1"/>
              <a:t>TEMAS DE JORNADA DE TRABAJO</a:t>
            </a:r>
          </a:p>
        </p:txBody>
      </p:sp>
      <p:sp>
        <p:nvSpPr>
          <p:cNvPr id="118787" name="Rectangle 3"/>
          <p:cNvSpPr>
            <a:spLocks noGrp="1" noChangeArrowheads="1"/>
          </p:cNvSpPr>
          <p:nvPr>
            <p:ph type="subTitle" idx="1"/>
          </p:nvPr>
        </p:nvSpPr>
        <p:spPr>
          <a:xfrm>
            <a:off x="674483" y="1143000"/>
            <a:ext cx="7772400" cy="5105400"/>
          </a:xfrm>
        </p:spPr>
        <p:txBody>
          <a:bodyPr>
            <a:normAutofit fontScale="92500" lnSpcReduction="20000"/>
          </a:bodyPr>
          <a:lstStyle/>
          <a:p>
            <a:pPr algn="l">
              <a:buFontTx/>
              <a:buNone/>
            </a:pPr>
            <a:r>
              <a:rPr lang="es-AR" sz="1800" b="1" dirty="0" smtClean="0">
                <a:solidFill>
                  <a:srgbClr val="FFFF00"/>
                </a:solidFill>
              </a:rPr>
              <a:t>IMPOSIBILIDAD DE REDISTRIBUCIÓN HORARIA EN JORNADA NOCTURNA</a:t>
            </a:r>
          </a:p>
          <a:p>
            <a:pPr algn="l"/>
            <a:r>
              <a:rPr lang="es-AR" sz="1800" b="1" dirty="0">
                <a:solidFill>
                  <a:srgbClr val="00FFFF"/>
                </a:solidFill>
              </a:rPr>
              <a:t>JORNADA DE TRABAJO. TRABAJO NOCTURNO. TOPE DIARIO. PROCEDENCIA DEL RECLAMO POR HORAS NOCTURNAS TRABAJADAS EN </a:t>
            </a:r>
            <a:r>
              <a:rPr lang="es-AR" sz="1800" b="1" dirty="0" smtClean="0">
                <a:solidFill>
                  <a:srgbClr val="00FFFF"/>
                </a:solidFill>
              </a:rPr>
              <a:t>EXCESO</a:t>
            </a:r>
          </a:p>
          <a:p>
            <a:pPr algn="l"/>
            <a:r>
              <a:rPr lang="es-AR" sz="1800" dirty="0" smtClean="0"/>
              <a:t>Si </a:t>
            </a:r>
            <a:r>
              <a:rPr lang="es-AR" sz="1800" dirty="0"/>
              <a:t>bien </a:t>
            </a:r>
            <a:r>
              <a:rPr lang="es-AR" sz="1800" dirty="0" smtClean="0"/>
              <a:t>legalmente </a:t>
            </a:r>
            <a:r>
              <a:rPr lang="es-AR" sz="1800" dirty="0" smtClean="0">
                <a:solidFill>
                  <a:srgbClr val="FF9900"/>
                </a:solidFill>
              </a:rPr>
              <a:t>se establece un tope semanal para la jornada diurna y para la insalubre y </a:t>
            </a:r>
            <a:r>
              <a:rPr lang="es-AR" sz="1800" b="1" dirty="0" smtClean="0">
                <a:solidFill>
                  <a:srgbClr val="00FF00"/>
                </a:solidFill>
              </a:rPr>
              <a:t>no para la nocturna</a:t>
            </a:r>
            <a:r>
              <a:rPr lang="es-AR" sz="1800" dirty="0" smtClean="0"/>
              <a:t>, </a:t>
            </a:r>
            <a:r>
              <a:rPr lang="es-AR" sz="1800" dirty="0"/>
              <a:t>lo cierto es que el artículo 2 de la ley 11544, el artículo 9 del </a:t>
            </a:r>
            <a:r>
              <a:rPr lang="es-AR" sz="1800" dirty="0" smtClean="0"/>
              <a:t>decreto </a:t>
            </a:r>
            <a:r>
              <a:rPr lang="es-AR" sz="1800" dirty="0"/>
              <a:t>16115/1933 y posteriormente el artículo 200 de la ley de contrato de trabajo </a:t>
            </a:r>
            <a:r>
              <a:rPr lang="es-AR" sz="1800" dirty="0">
                <a:solidFill>
                  <a:srgbClr val="FFFF00"/>
                </a:solidFill>
              </a:rPr>
              <a:t>hacen referencia a un tope diario de siete horas de labor nocturna. </a:t>
            </a:r>
            <a:r>
              <a:rPr lang="es-AR" sz="1800" dirty="0"/>
              <a:t>Tal como han quedado redactadas las normas -con diferencias temporales relevantes-, </a:t>
            </a:r>
            <a:r>
              <a:rPr lang="es-AR" sz="1800" dirty="0">
                <a:solidFill>
                  <a:srgbClr val="00FFFF"/>
                </a:solidFill>
              </a:rPr>
              <a:t>existió una decisión de no incluir un tope semanal. </a:t>
            </a:r>
            <a:r>
              <a:rPr lang="es-AR" sz="1800" dirty="0"/>
              <a:t>Por ello </a:t>
            </a:r>
            <a:r>
              <a:rPr lang="es-AR" sz="1800" b="1" dirty="0">
                <a:solidFill>
                  <a:srgbClr val="FF9900"/>
                </a:solidFill>
              </a:rPr>
              <a:t>no puede extenderse el límite diario sin consecuencias</a:t>
            </a:r>
            <a:r>
              <a:rPr lang="es-AR" sz="1800" dirty="0"/>
              <a:t>, pues </a:t>
            </a:r>
            <a:r>
              <a:rPr lang="es-AR" sz="1800" b="1" u="sng" dirty="0">
                <a:solidFill>
                  <a:srgbClr val="00FF00"/>
                </a:solidFill>
              </a:rPr>
              <a:t>no resulta de aplicación</a:t>
            </a:r>
            <a:r>
              <a:rPr lang="es-AR" sz="1800" dirty="0"/>
              <a:t> lo dispuesto en el artículo 1 del decreto 16115/1933 </a:t>
            </a:r>
            <a:r>
              <a:rPr lang="es-AR" sz="1800" b="1" u="sng" dirty="0">
                <a:solidFill>
                  <a:srgbClr val="FFFF00"/>
                </a:solidFill>
              </a:rPr>
              <a:t>respecto de la distribución desigual de la jornada normal diurna ni el artículo 8</a:t>
            </a:r>
            <a:r>
              <a:rPr lang="es-AR" sz="1800" dirty="0"/>
              <a:t> que también admite la posibilidad de laborar una hora más en la medida que se respete el tope semanal, en la jornada insalubre. Por lo tanto, en el caso, donde el actor laboró de lunes a viernes de 22 a 6, lo ha hecho más allá del tope diario establecido por la norma, y por ello cabe hacer lugar a su reclamo por las horas nocturnas trabajadas en exceso (del voto de la Dra. Pinto Varela, en mayoría</a:t>
            </a:r>
            <a:r>
              <a:rPr lang="es-AR" sz="1800" dirty="0" smtClean="0"/>
              <a:t>).</a:t>
            </a:r>
          </a:p>
          <a:p>
            <a:pPr algn="l"/>
            <a:r>
              <a:rPr lang="es-AR" sz="1800" b="1" dirty="0">
                <a:solidFill>
                  <a:srgbClr val="FFFF19"/>
                </a:solidFill>
              </a:rPr>
              <a:t>Cardozo, María Eva c/</a:t>
            </a:r>
            <a:r>
              <a:rPr lang="es-AR" sz="1800" b="1" dirty="0" err="1">
                <a:solidFill>
                  <a:srgbClr val="FFFF19"/>
                </a:solidFill>
              </a:rPr>
              <a:t>Vadelux</a:t>
            </a:r>
            <a:r>
              <a:rPr lang="es-AR" sz="1800" b="1" dirty="0">
                <a:solidFill>
                  <a:srgbClr val="FFFF19"/>
                </a:solidFill>
              </a:rPr>
              <a:t> </a:t>
            </a:r>
            <a:r>
              <a:rPr lang="es-AR" sz="1800" b="1" dirty="0" err="1">
                <a:solidFill>
                  <a:srgbClr val="FFFF19"/>
                </a:solidFill>
              </a:rPr>
              <a:t>SA</a:t>
            </a:r>
            <a:r>
              <a:rPr lang="es-AR" sz="1800" b="1" dirty="0">
                <a:solidFill>
                  <a:srgbClr val="FFFF19"/>
                </a:solidFill>
              </a:rPr>
              <a:t> y otro </a:t>
            </a:r>
            <a:r>
              <a:rPr lang="es-AR" sz="1800" b="1" dirty="0" smtClean="0">
                <a:solidFill>
                  <a:srgbClr val="FFFF19"/>
                </a:solidFill>
              </a:rPr>
              <a:t>s/despido - </a:t>
            </a:r>
            <a:r>
              <a:rPr lang="pt-BR" sz="1600" b="1" dirty="0" err="1">
                <a:solidFill>
                  <a:srgbClr val="FFFF19"/>
                </a:solidFill>
              </a:rPr>
              <a:t>Cám</a:t>
            </a:r>
            <a:r>
              <a:rPr lang="pt-BR" sz="1600" b="1" dirty="0">
                <a:solidFill>
                  <a:srgbClr val="FFFF19"/>
                </a:solidFill>
              </a:rPr>
              <a:t>. Nac. Trab. - Sala </a:t>
            </a:r>
            <a:r>
              <a:rPr lang="pt-BR" sz="1600" b="1" dirty="0" err="1">
                <a:solidFill>
                  <a:srgbClr val="FFFF19"/>
                </a:solidFill>
              </a:rPr>
              <a:t>IV</a:t>
            </a:r>
            <a:r>
              <a:rPr lang="pt-BR" sz="1600" b="1" dirty="0">
                <a:solidFill>
                  <a:srgbClr val="FFFF19"/>
                </a:solidFill>
              </a:rPr>
              <a:t> - </a:t>
            </a:r>
            <a:r>
              <a:rPr lang="pt-BR" sz="1600" b="1" dirty="0" smtClean="0">
                <a:solidFill>
                  <a:srgbClr val="FFFF19"/>
                </a:solidFill>
              </a:rPr>
              <a:t>10/12/2012</a:t>
            </a:r>
            <a:endParaRPr lang="es-AR" sz="1800" b="1" dirty="0">
              <a:solidFill>
                <a:srgbClr val="FFFF19"/>
              </a:solidFill>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688128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00FFFF"/>
                </a:solidFill>
                <a:effectLst>
                  <a:outerShdw blurRad="38100" dist="38100" dir="2700000" algn="tl">
                    <a:srgbClr val="000000">
                      <a:alpha val="43137"/>
                    </a:srgbClr>
                  </a:outerShdw>
                </a:effectLst>
              </a:rPr>
              <a:t>INCREMENTO SALARIAL</a:t>
            </a:r>
          </a:p>
          <a:p>
            <a:pPr marL="609600" indent="-609600" algn="l">
              <a:defRPr/>
            </a:pPr>
            <a:endParaRPr lang="es-AR" sz="1600" b="1" dirty="0">
              <a:solidFill>
                <a:srgbClr val="00FFFF"/>
              </a:solidFill>
              <a:effectLst>
                <a:outerShdw blurRad="38100" dist="38100" dir="2700000" algn="tl">
                  <a:srgbClr val="000000">
                    <a:alpha val="43137"/>
                  </a:srgbClr>
                </a:outerShdw>
              </a:effectLst>
            </a:endParaRPr>
          </a:p>
          <a:p>
            <a:pPr marL="609600" indent="-609600" algn="l">
              <a:defRPr/>
            </a:pPr>
            <a:r>
              <a:rPr lang="es-AR" sz="1600" b="1" dirty="0">
                <a:solidFill>
                  <a:srgbClr val="FF9900"/>
                </a:solidFill>
              </a:rPr>
              <a:t>1° y 2° cuotas - Mayo y junio </a:t>
            </a:r>
            <a:r>
              <a:rPr lang="es-AR" sz="1600" b="1" dirty="0" smtClean="0">
                <a:solidFill>
                  <a:srgbClr val="FF9900"/>
                </a:solidFill>
              </a:rPr>
              <a:t>2019</a:t>
            </a:r>
          </a:p>
          <a:p>
            <a:pPr marL="609600" indent="-609600" algn="l">
              <a:defRPr/>
            </a:pPr>
            <a:endParaRPr lang="es-AR" sz="1600" b="1" dirty="0"/>
          </a:p>
          <a:p>
            <a:pPr marL="609600" indent="-609600" algn="l">
              <a:defRPr/>
            </a:pPr>
            <a:endParaRPr lang="es-AR" sz="1600" b="1" dirty="0" smtClean="0"/>
          </a:p>
          <a:p>
            <a:pPr marL="609600" indent="-609600" algn="l">
              <a:defRPr/>
            </a:pPr>
            <a:endParaRPr lang="es-AR" sz="1600" b="1" dirty="0"/>
          </a:p>
          <a:p>
            <a:pPr marL="609600" indent="-609600" algn="l">
              <a:defRPr/>
            </a:pPr>
            <a:endParaRPr lang="es-AR" sz="1600" b="1" dirty="0" smtClean="0"/>
          </a:p>
          <a:p>
            <a:pPr marL="609600" indent="-609600" algn="l">
              <a:defRPr/>
            </a:pPr>
            <a:endParaRPr lang="es-AR" sz="1600" b="1" dirty="0"/>
          </a:p>
          <a:p>
            <a:pPr marL="609600" indent="-609600" algn="l">
              <a:defRPr/>
            </a:pPr>
            <a:endParaRPr lang="es-AR" sz="1600" b="1" dirty="0" smtClean="0"/>
          </a:p>
          <a:p>
            <a:pPr marL="609600" indent="-609600" algn="l">
              <a:defRPr/>
            </a:pPr>
            <a:endParaRPr lang="es-AR" sz="1600" b="1" dirty="0"/>
          </a:p>
          <a:p>
            <a:pPr marL="609600" indent="-609600" algn="l">
              <a:defRPr/>
            </a:pPr>
            <a:endParaRPr lang="es-AR" sz="1600" b="1" dirty="0" smtClean="0"/>
          </a:p>
          <a:p>
            <a:pPr marL="609600" indent="-609600" algn="l">
              <a:defRPr/>
            </a:pPr>
            <a:endParaRPr lang="es-AR" sz="1600" b="1" dirty="0"/>
          </a:p>
          <a:p>
            <a:pPr marL="609600" indent="-609600" algn="l">
              <a:defRPr/>
            </a:pPr>
            <a:endParaRPr lang="es-AR" sz="1600" b="1" dirty="0" smtClean="0"/>
          </a:p>
          <a:p>
            <a:pPr marL="609600" indent="-609600" algn="l">
              <a:defRPr/>
            </a:pPr>
            <a:r>
              <a:rPr lang="es-AR" sz="1600" dirty="0"/>
              <a:t>Las cifras precedentes deberán ser incrementadas con la asignación complementaria </a:t>
            </a:r>
            <a:endParaRPr lang="es-AR" sz="1600" dirty="0" smtClean="0"/>
          </a:p>
          <a:p>
            <a:pPr marL="609600" indent="-609600" algn="l">
              <a:defRPr/>
            </a:pPr>
            <a:r>
              <a:rPr lang="es-AR" sz="1600" dirty="0" smtClean="0"/>
              <a:t>establecida </a:t>
            </a:r>
            <a:r>
              <a:rPr lang="es-AR" sz="1600" dirty="0"/>
              <a:t>por el artículo 40 del convenio 130/1975</a:t>
            </a:r>
            <a:endParaRPr lang="es-AR" sz="1600" b="1" dirty="0" smtClean="0"/>
          </a:p>
          <a:p>
            <a:pPr marL="609600" indent="-609600" algn="l">
              <a:defRPr/>
            </a:pPr>
            <a:endParaRPr lang="es-AR" sz="1600" b="1" dirty="0">
              <a:solidFill>
                <a:srgbClr val="00FFFF"/>
              </a:solidFill>
              <a:effectLst>
                <a:outerShdw blurRad="38100" dist="38100" dir="2700000" algn="tl">
                  <a:srgbClr val="000000">
                    <a:alpha val="43137"/>
                  </a:srgbClr>
                </a:outerShdw>
              </a:effectLst>
            </a:endParaRPr>
          </a:p>
          <a:p>
            <a:pPr marL="609600" indent="-609600" algn="l">
              <a:defRPr/>
            </a:pPr>
            <a:endParaRPr lang="es-AR" sz="1600" b="1" dirty="0">
              <a:solidFill>
                <a:srgbClr val="00FFFF"/>
              </a:solidFill>
              <a:effectLst>
                <a:outerShdw blurRad="38100" dist="38100" dir="2700000" algn="tl">
                  <a:srgbClr val="000000">
                    <a:alpha val="43137"/>
                  </a:srgbClr>
                </a:outerShdw>
              </a:effectLst>
            </a:endParaRP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2" name="Imagen 1"/>
          <p:cNvPicPr>
            <a:picLocks noChangeAspect="1"/>
          </p:cNvPicPr>
          <p:nvPr/>
        </p:nvPicPr>
        <p:blipFill>
          <a:blip r:embed="rId4"/>
          <a:stretch>
            <a:fillRect/>
          </a:stretch>
        </p:blipFill>
        <p:spPr>
          <a:xfrm>
            <a:off x="228600" y="2295525"/>
            <a:ext cx="8686800" cy="2266950"/>
          </a:xfrm>
          <a:prstGeom prst="rect">
            <a:avLst/>
          </a:prstGeom>
        </p:spPr>
      </p:pic>
    </p:spTree>
    <p:extLst>
      <p:ext uri="{BB962C8B-B14F-4D97-AF65-F5344CB8AC3E}">
        <p14:creationId xmlns:p14="http://schemas.microsoft.com/office/powerpoint/2010/main" val="3043881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2400" b="1" dirty="0" smtClean="0">
                <a:solidFill>
                  <a:srgbClr val="FFFF19"/>
                </a:solidFill>
                <a:effectLst>
                  <a:outerShdw blurRad="38100" dist="38100" dir="2700000" algn="tl">
                    <a:srgbClr val="000000">
                      <a:alpha val="43137"/>
                    </a:srgbClr>
                  </a:outerShdw>
                </a:effectLst>
              </a:rPr>
              <a:t>CASO PRACTICO</a:t>
            </a:r>
          </a:p>
          <a:p>
            <a:pPr marL="609600" indent="-609600" algn="l">
              <a:defRPr/>
            </a:pPr>
            <a:endParaRPr lang="en-US" sz="1600" b="1" dirty="0" smtClean="0">
              <a:solidFill>
                <a:srgbClr val="FFFF19"/>
              </a:solidFill>
              <a:effectLst>
                <a:outerShdw blurRad="38100" dist="38100" dir="2700000" algn="tl">
                  <a:srgbClr val="000000">
                    <a:alpha val="43137"/>
                  </a:srgbClr>
                </a:outerShdw>
              </a:effectLst>
            </a:endParaRPr>
          </a:p>
          <a:p>
            <a:pPr marL="609600" indent="-609600" algn="l">
              <a:defRPr/>
            </a:pPr>
            <a:endParaRPr lang="en-US" sz="1600" b="1" dirty="0">
              <a:solidFill>
                <a:srgbClr val="FFFF19"/>
              </a:solidFill>
              <a:effectLst>
                <a:outerShdw blurRad="38100" dist="38100" dir="2700000" algn="tl">
                  <a:srgbClr val="000000">
                    <a:alpha val="43137"/>
                  </a:srgbClr>
                </a:outerShdw>
              </a:effectLst>
            </a:endParaRPr>
          </a:p>
          <a:p>
            <a:pPr marL="609600" indent="-609600" algn="l">
              <a:defRPr/>
            </a:pPr>
            <a:r>
              <a:rPr lang="en-US" sz="1600" b="1" dirty="0" err="1" smtClean="0">
                <a:solidFill>
                  <a:srgbClr val="00FFFF"/>
                </a:solidFill>
                <a:effectLst>
                  <a:outerShdw blurRad="38100" dist="38100" dir="2700000" algn="tl">
                    <a:srgbClr val="000000">
                      <a:alpha val="43137"/>
                    </a:srgbClr>
                  </a:outerShdw>
                </a:effectLst>
              </a:rPr>
              <a:t>PUBLICADO</a:t>
            </a:r>
            <a:r>
              <a:rPr lang="en-US" sz="1600" b="1" dirty="0" smtClean="0">
                <a:solidFill>
                  <a:srgbClr val="00FFFF"/>
                </a:solidFill>
                <a:effectLst>
                  <a:outerShdw blurRad="38100" dist="38100" dir="2700000" algn="tl">
                    <a:srgbClr val="000000">
                      <a:alpha val="43137"/>
                    </a:srgbClr>
                  </a:outerShdw>
                </a:effectLst>
              </a:rPr>
              <a:t> EN </a:t>
            </a:r>
            <a:r>
              <a:rPr lang="en-US" sz="1600" b="1" dirty="0" err="1" smtClean="0">
                <a:solidFill>
                  <a:srgbClr val="00FFFF"/>
                </a:solidFill>
                <a:effectLst>
                  <a:outerShdw blurRad="38100" dist="38100" dir="2700000" algn="tl">
                    <a:srgbClr val="000000">
                      <a:alpha val="43137"/>
                    </a:srgbClr>
                  </a:outerShdw>
                </a:effectLst>
              </a:rPr>
              <a:t>LIQUIDACION</a:t>
            </a:r>
            <a:r>
              <a:rPr lang="en-US" sz="1600" b="1" dirty="0" smtClean="0">
                <a:solidFill>
                  <a:srgbClr val="00FFFF"/>
                </a:solidFill>
                <a:effectLst>
                  <a:outerShdw blurRad="38100" dist="38100" dir="2700000" algn="tl">
                    <a:srgbClr val="000000">
                      <a:alpha val="43137"/>
                    </a:srgbClr>
                  </a:outerShdw>
                </a:effectLst>
              </a:rPr>
              <a:t> DE </a:t>
            </a:r>
            <a:r>
              <a:rPr lang="en-US" sz="1600" b="1" dirty="0" err="1" smtClean="0">
                <a:solidFill>
                  <a:srgbClr val="00FFFF"/>
                </a:solidFill>
                <a:effectLst>
                  <a:outerShdw blurRad="38100" dist="38100" dir="2700000" algn="tl">
                    <a:srgbClr val="000000">
                      <a:alpha val="43137"/>
                    </a:srgbClr>
                  </a:outerShdw>
                </a:effectLst>
              </a:rPr>
              <a:t>SUELDOS</a:t>
            </a:r>
            <a:r>
              <a:rPr lang="en-US" sz="1600" b="1" dirty="0" smtClean="0">
                <a:solidFill>
                  <a:srgbClr val="00FFFF"/>
                </a:solidFill>
                <a:effectLst>
                  <a:outerShdw blurRad="38100" dist="38100" dir="2700000" algn="tl">
                    <a:srgbClr val="000000">
                      <a:alpha val="43137"/>
                    </a:srgbClr>
                  </a:outerShdw>
                </a:effectLst>
              </a:rPr>
              <a:t> </a:t>
            </a:r>
            <a:r>
              <a:rPr lang="en-US" sz="1600" b="1" dirty="0" err="1" smtClean="0">
                <a:solidFill>
                  <a:srgbClr val="00FFFF"/>
                </a:solidFill>
                <a:effectLst>
                  <a:outerShdw blurRad="38100" dist="38100" dir="2700000" algn="tl">
                    <a:srgbClr val="000000">
                      <a:alpha val="43137"/>
                    </a:srgbClr>
                  </a:outerShdw>
                </a:effectLst>
              </a:rPr>
              <a:t>JUNIO</a:t>
            </a:r>
            <a:r>
              <a:rPr lang="en-US" sz="1600" b="1" dirty="0" smtClean="0">
                <a:solidFill>
                  <a:srgbClr val="00FFFF"/>
                </a:solidFill>
                <a:effectLst>
                  <a:outerShdw blurRad="38100" dist="38100" dir="2700000" algn="tl">
                    <a:srgbClr val="000000">
                      <a:alpha val="43137"/>
                    </a:srgbClr>
                  </a:outerShdw>
                </a:effectLst>
              </a:rPr>
              <a:t> 2019</a:t>
            </a:r>
          </a:p>
          <a:p>
            <a:pPr marL="609600" indent="-609600" algn="l">
              <a:defRPr/>
            </a:pPr>
            <a:endParaRPr lang="en-US" sz="1600" b="1" dirty="0">
              <a:solidFill>
                <a:srgbClr val="FFFF19"/>
              </a:solidFill>
              <a:effectLst>
                <a:outerShdw blurRad="38100" dist="38100" dir="2700000" algn="tl">
                  <a:srgbClr val="000000">
                    <a:alpha val="43137"/>
                  </a:srgbClr>
                </a:outerShdw>
              </a:effectLst>
            </a:endParaRPr>
          </a:p>
          <a:p>
            <a:pPr marL="609600" indent="-609600" algn="l">
              <a:defRPr/>
            </a:pPr>
            <a:endParaRPr lang="es-AR" sz="1400" dirty="0">
              <a:effectLst>
                <a:outerShdw blurRad="38100" dist="38100" dir="2700000" algn="tl">
                  <a:srgbClr val="000000">
                    <a:alpha val="43137"/>
                  </a:srgbClr>
                </a:outerShdw>
              </a:effectLst>
            </a:endParaRPr>
          </a:p>
          <a:p>
            <a:pPr marL="609600" indent="-609600" algn="l">
              <a:defRPr/>
            </a:pPr>
            <a:r>
              <a:rPr lang="es-AR" sz="1600" dirty="0" smtClean="0"/>
              <a:t>Comercio. </a:t>
            </a:r>
            <a:r>
              <a:rPr lang="es-AR" sz="1600" dirty="0" err="1" smtClean="0"/>
              <a:t>Cct</a:t>
            </a:r>
            <a:r>
              <a:rPr lang="es-AR" sz="1600" dirty="0" smtClean="0"/>
              <a:t> 130/1975. Acuerdo salarial mayo 2019. Aplicación práctica y </a:t>
            </a:r>
          </a:p>
          <a:p>
            <a:pPr marL="609600" indent="-609600" algn="l">
              <a:defRPr/>
            </a:pPr>
            <a:r>
              <a:rPr lang="es-AR" sz="1600" dirty="0" smtClean="0"/>
              <a:t>Liquidación</a:t>
            </a:r>
          </a:p>
          <a:p>
            <a:pPr marL="609600" indent="-609600" algn="l">
              <a:defRPr/>
            </a:pPr>
            <a:endParaRPr lang="es-AR" sz="1600" dirty="0" smtClean="0"/>
          </a:p>
          <a:p>
            <a:pPr marL="609600" indent="-609600" algn="l">
              <a:defRPr/>
            </a:pPr>
            <a:r>
              <a:rPr lang="es-AR" sz="1600" dirty="0" smtClean="0"/>
              <a:t>Mauro s. Di </a:t>
            </a:r>
            <a:r>
              <a:rPr lang="es-AR" sz="1600" dirty="0" err="1" smtClean="0"/>
              <a:t>lucente</a:t>
            </a:r>
            <a:endParaRPr lang="es-AR" sz="1600"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776975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EJERCICIO DE </a:t>
            </a:r>
            <a:r>
              <a:rPr lang="es-AR" sz="1600" b="1" dirty="0" err="1" smtClean="0">
                <a:solidFill>
                  <a:srgbClr val="FFFF19"/>
                </a:solidFill>
                <a:effectLst>
                  <a:outerShdw blurRad="38100" dist="38100" dir="2700000" algn="tl">
                    <a:srgbClr val="000000">
                      <a:alpha val="43137"/>
                    </a:srgbClr>
                  </a:outerShdw>
                </a:effectLst>
              </a:rPr>
              <a:t>LIQUIDACION</a:t>
            </a:r>
            <a:endParaRPr lang="es-AR" sz="1600" b="1" dirty="0" smtClean="0">
              <a:solidFill>
                <a:srgbClr val="FFFF19"/>
              </a:solidFill>
              <a:effectLst>
                <a:outerShdw blurRad="38100" dist="38100" dir="2700000" algn="tl">
                  <a:srgbClr val="000000">
                    <a:alpha val="43137"/>
                  </a:srgbClr>
                </a:outerShdw>
              </a:effectLst>
            </a:endParaRPr>
          </a:p>
          <a:p>
            <a:pPr algn="l"/>
            <a:r>
              <a:rPr lang="es-AR" sz="1400" b="1" dirty="0" smtClean="0">
                <a:solidFill>
                  <a:srgbClr val="FF9900"/>
                </a:solidFill>
                <a:effectLst>
                  <a:outerShdw blurRad="38100" dist="38100" dir="2700000" algn="tl">
                    <a:srgbClr val="000000">
                      <a:alpha val="43137"/>
                    </a:srgbClr>
                  </a:outerShdw>
                </a:effectLst>
              </a:rPr>
              <a:t>1) CASO MES MAYO 2019</a:t>
            </a:r>
            <a:endParaRPr lang="es-AR" sz="1400" dirty="0" smtClean="0">
              <a:solidFill>
                <a:srgbClr val="FF9900"/>
              </a:solidFill>
              <a:effectLst>
                <a:outerShdw blurRad="38100" dist="38100" dir="2700000" algn="tl">
                  <a:srgbClr val="000000">
                    <a:alpha val="43137"/>
                  </a:srgbClr>
                </a:outerShdw>
              </a:effectLst>
            </a:endParaRPr>
          </a:p>
          <a:p>
            <a:pPr algn="l"/>
            <a:r>
              <a:rPr lang="es-AR" sz="1400" b="1" i="1" dirty="0" smtClean="0">
                <a:solidFill>
                  <a:srgbClr val="00FFFF"/>
                </a:solidFill>
                <a:effectLst>
                  <a:outerShdw blurRad="38100" dist="38100" dir="2700000" algn="tl">
                    <a:srgbClr val="000000">
                      <a:alpha val="43137"/>
                    </a:srgbClr>
                  </a:outerShdw>
                </a:effectLst>
              </a:rPr>
              <a:t>Datos </a:t>
            </a:r>
            <a:r>
              <a:rPr lang="es-AR" sz="1400" b="1" i="1" dirty="0">
                <a:solidFill>
                  <a:srgbClr val="00FFFF"/>
                </a:solidFill>
                <a:effectLst>
                  <a:outerShdw blurRad="38100" dist="38100" dir="2700000" algn="tl">
                    <a:srgbClr val="000000">
                      <a:alpha val="43137"/>
                    </a:srgbClr>
                  </a:outerShdw>
                </a:effectLst>
              </a:rPr>
              <a:t>de la empresa</a:t>
            </a:r>
            <a:endParaRPr lang="es-AR" sz="1400" dirty="0">
              <a:solidFill>
                <a:srgbClr val="00FFFF"/>
              </a:solidFill>
              <a:effectLst>
                <a:outerShdw blurRad="38100" dist="38100" dir="2700000" algn="tl">
                  <a:srgbClr val="000000">
                    <a:alpha val="43137"/>
                  </a:srgbClr>
                </a:outerShdw>
              </a:effectLst>
            </a:endParaRPr>
          </a:p>
          <a:p>
            <a:pPr algn="l"/>
            <a:r>
              <a:rPr lang="es-AR" sz="1400" dirty="0">
                <a:effectLst>
                  <a:outerShdw blurRad="38100" dist="38100" dir="2700000" algn="tl">
                    <a:srgbClr val="000000">
                      <a:alpha val="43137"/>
                    </a:srgbClr>
                  </a:outerShdw>
                </a:effectLst>
              </a:rPr>
              <a:t>- Razón social: “HÉCTOR” Repuestos.</a:t>
            </a:r>
          </a:p>
          <a:p>
            <a:pPr algn="l"/>
            <a:r>
              <a:rPr lang="es-AR" sz="1400" dirty="0">
                <a:effectLst>
                  <a:outerShdw blurRad="38100" dist="38100" dir="2700000" algn="tl">
                    <a:srgbClr val="000000">
                      <a:alpha val="43137"/>
                    </a:srgbClr>
                  </a:outerShdw>
                </a:effectLst>
              </a:rPr>
              <a:t>- Tipo de empleador: artículo 2, inciso b), del decreto 814/2001.</a:t>
            </a:r>
          </a:p>
          <a:p>
            <a:pPr algn="l"/>
            <a:r>
              <a:rPr lang="es-AR" sz="1400" b="1" i="1" dirty="0">
                <a:solidFill>
                  <a:srgbClr val="00FFFF"/>
                </a:solidFill>
                <a:effectLst>
                  <a:outerShdw blurRad="38100" dist="38100" dir="2700000" algn="tl">
                    <a:srgbClr val="000000">
                      <a:alpha val="43137"/>
                    </a:srgbClr>
                  </a:outerShdw>
                </a:effectLst>
              </a:rPr>
              <a:t>Datos del trabajador</a:t>
            </a:r>
            <a:endParaRPr lang="es-AR" sz="1400" dirty="0">
              <a:solidFill>
                <a:srgbClr val="00FFFF"/>
              </a:solidFill>
              <a:effectLst>
                <a:outerShdw blurRad="38100" dist="38100" dir="2700000" algn="tl">
                  <a:srgbClr val="000000">
                    <a:alpha val="43137"/>
                  </a:srgbClr>
                </a:outerShdw>
              </a:effectLst>
            </a:endParaRPr>
          </a:p>
          <a:p>
            <a:pPr algn="l"/>
            <a:r>
              <a:rPr lang="es-AR" sz="1400" dirty="0">
                <a:effectLst>
                  <a:outerShdw blurRad="38100" dist="38100" dir="2700000" algn="tl">
                    <a:srgbClr val="000000">
                      <a:alpha val="43137"/>
                    </a:srgbClr>
                  </a:outerShdw>
                </a:effectLst>
              </a:rPr>
              <a:t>- Trabajador: Nicolás Alegría.</a:t>
            </a:r>
          </a:p>
          <a:p>
            <a:pPr algn="l"/>
            <a:r>
              <a:rPr lang="es-AR" sz="1400" dirty="0">
                <a:effectLst>
                  <a:outerShdw blurRad="38100" dist="38100" dir="2700000" algn="tl">
                    <a:srgbClr val="000000">
                      <a:alpha val="43137"/>
                    </a:srgbClr>
                  </a:outerShdw>
                </a:effectLst>
              </a:rPr>
              <a:t>- Categoría: Maestranza “A”.</a:t>
            </a:r>
          </a:p>
          <a:p>
            <a:pPr algn="l"/>
            <a:r>
              <a:rPr lang="es-AR" sz="1400" dirty="0">
                <a:effectLst>
                  <a:outerShdw blurRad="38100" dist="38100" dir="2700000" algn="tl">
                    <a:srgbClr val="000000">
                      <a:alpha val="43137"/>
                    </a:srgbClr>
                  </a:outerShdw>
                </a:effectLst>
              </a:rPr>
              <a:t>- Jornada de trabajo: Lunes a viernes 8 horas diarias y 4 Horas los sábados por la mañana.</a:t>
            </a:r>
          </a:p>
          <a:p>
            <a:pPr algn="l"/>
            <a:r>
              <a:rPr lang="es-AR" sz="1400" dirty="0">
                <a:effectLst>
                  <a:outerShdw blurRad="38100" dist="38100" dir="2700000" algn="tl">
                    <a:srgbClr val="000000">
                      <a:alpha val="43137"/>
                    </a:srgbClr>
                  </a:outerShdw>
                </a:effectLst>
              </a:rPr>
              <a:t>- Fecha de ingreso: 20/11/2008.</a:t>
            </a:r>
          </a:p>
          <a:p>
            <a:pPr algn="l"/>
            <a:r>
              <a:rPr lang="es-AR" sz="1400" dirty="0">
                <a:effectLst>
                  <a:outerShdw blurRad="38100" dist="38100" dir="2700000" algn="tl">
                    <a:srgbClr val="000000">
                      <a:alpha val="43137"/>
                    </a:srgbClr>
                  </a:outerShdw>
                </a:effectLst>
              </a:rPr>
              <a:t>- Antigüedad: 10 años.</a:t>
            </a:r>
          </a:p>
          <a:p>
            <a:pPr algn="l"/>
            <a:r>
              <a:rPr lang="es-AR" sz="1400" dirty="0">
                <a:effectLst>
                  <a:outerShdw blurRad="38100" dist="38100" dir="2700000" algn="tl">
                    <a:srgbClr val="000000">
                      <a:alpha val="43137"/>
                    </a:srgbClr>
                  </a:outerShdw>
                </a:effectLst>
              </a:rPr>
              <a:t>- Afiliación sindical: No posee afiliación activa al Centro de Empleados de Comercio de Neuquén (</a:t>
            </a:r>
            <a:r>
              <a:rPr lang="es-AR" sz="1400" dirty="0" err="1">
                <a:effectLst>
                  <a:outerShdw blurRad="38100" dist="38100" dir="2700000" algn="tl">
                    <a:srgbClr val="000000">
                      <a:alpha val="43137"/>
                    </a:srgbClr>
                  </a:outerShdw>
                </a:effectLst>
              </a:rPr>
              <a:t>CEC</a:t>
            </a:r>
            <a:r>
              <a:rPr lang="es-AR" sz="1400" dirty="0">
                <a:effectLst>
                  <a:outerShdw blurRad="38100" dist="38100" dir="2700000" algn="tl">
                    <a:srgbClr val="000000">
                      <a:alpha val="43137"/>
                    </a:srgbClr>
                  </a:outerShdw>
                </a:effectLst>
              </a:rPr>
              <a:t>). </a:t>
            </a:r>
          </a:p>
          <a:p>
            <a:pPr algn="l"/>
            <a:r>
              <a:rPr lang="es-AR" sz="1400" dirty="0">
                <a:effectLst>
                  <a:outerShdw blurRad="38100" dist="38100" dir="2700000" algn="tl">
                    <a:srgbClr val="000000">
                      <a:alpha val="43137"/>
                    </a:srgbClr>
                  </a:outerShdw>
                </a:effectLst>
              </a:rPr>
              <a:t>- Obra social: </a:t>
            </a:r>
            <a:r>
              <a:rPr lang="es-AR" sz="1400" dirty="0" err="1">
                <a:effectLst>
                  <a:outerShdw blurRad="38100" dist="38100" dir="2700000" algn="tl">
                    <a:srgbClr val="000000">
                      <a:alpha val="43137"/>
                    </a:srgbClr>
                  </a:outerShdw>
                </a:effectLst>
              </a:rPr>
              <a:t>OSECAC</a:t>
            </a:r>
            <a:r>
              <a:rPr lang="es-AR" sz="1400" dirty="0">
                <a:effectLst>
                  <a:outerShdw blurRad="38100" dist="38100" dir="2700000" algn="tl">
                    <a:srgbClr val="000000">
                      <a:alpha val="43137"/>
                    </a:srgbClr>
                  </a:outerShdw>
                </a:effectLst>
              </a:rPr>
              <a:t>.</a:t>
            </a:r>
          </a:p>
          <a:p>
            <a:pPr algn="l"/>
            <a:r>
              <a:rPr lang="es-AR" sz="1400" dirty="0">
                <a:effectLst>
                  <a:outerShdw blurRad="38100" dist="38100" dir="2700000" algn="tl">
                    <a:srgbClr val="000000">
                      <a:alpha val="43137"/>
                    </a:srgbClr>
                  </a:outerShdw>
                </a:effectLst>
              </a:rPr>
              <a:t>- Prestó servicios el feriado del 25/5/2019.</a:t>
            </a:r>
          </a:p>
          <a:p>
            <a:pPr algn="l"/>
            <a:r>
              <a:rPr lang="es-AR" sz="1400" dirty="0">
                <a:effectLst>
                  <a:outerShdw blurRad="38100" dist="38100" dir="2700000" algn="tl">
                    <a:srgbClr val="000000">
                      <a:alpha val="43137"/>
                    </a:srgbClr>
                  </a:outerShdw>
                </a:effectLst>
              </a:rPr>
              <a:t>- No presenta inasistencias injustificadas.</a:t>
            </a:r>
          </a:p>
          <a:p>
            <a:pPr algn="l"/>
            <a:r>
              <a:rPr lang="es-AR" sz="1400" dirty="0">
                <a:effectLst>
                  <a:outerShdw blurRad="38100" dist="38100" dir="2700000" algn="tl">
                    <a:srgbClr val="000000">
                      <a:alpha val="43137"/>
                    </a:srgbClr>
                  </a:outerShdw>
                </a:effectLst>
              </a:rPr>
              <a:t>- Durante el mes, realizó 20 horas suplementarias al 50% y 16 horas suplementarias al 100%. </a:t>
            </a:r>
          </a:p>
          <a:p>
            <a:pPr algn="l"/>
            <a:r>
              <a:rPr lang="es-AR" sz="1400" dirty="0">
                <a:effectLst>
                  <a:outerShdw blurRad="38100" dist="38100" dir="2700000" algn="tl">
                    <a:srgbClr val="000000">
                      <a:alpha val="43137"/>
                    </a:srgbClr>
                  </a:outerShdw>
                </a:effectLst>
              </a:rPr>
              <a:t>- No tiene a cargo manejo de fondos ni armado de vidrieras. </a:t>
            </a:r>
          </a:p>
          <a:p>
            <a:pPr algn="l"/>
            <a:r>
              <a:rPr lang="es-AR" sz="1400" dirty="0">
                <a:effectLst>
                  <a:outerShdw blurRad="38100" dist="38100" dir="2700000" algn="tl">
                    <a:srgbClr val="000000">
                      <a:alpha val="43137"/>
                    </a:srgbClr>
                  </a:outerShdw>
                </a:effectLst>
              </a:rPr>
              <a:t>- Desempeña tareas en la Ciudad de Neuquén capital, motivo por el cual es acreedor del adicional por zona desfavorable del art. 20 del </a:t>
            </a:r>
            <a:r>
              <a:rPr lang="es-AR" sz="1400" dirty="0" err="1">
                <a:effectLst>
                  <a:outerShdw blurRad="38100" dist="38100" dir="2700000" algn="tl">
                    <a:srgbClr val="000000">
                      <a:alpha val="43137"/>
                    </a:srgbClr>
                  </a:outerShdw>
                </a:effectLst>
              </a:rPr>
              <a:t>CCT</a:t>
            </a:r>
            <a:r>
              <a:rPr lang="es-AR" sz="1400" dirty="0">
                <a:effectLst>
                  <a:outerShdw blurRad="38100" dist="38100" dir="2700000" algn="tl">
                    <a:srgbClr val="000000">
                      <a:alpha val="43137"/>
                    </a:srgbClr>
                  </a:outerShdw>
                </a:effectLst>
              </a:rPr>
              <a:t>. </a:t>
            </a: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0044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304800"/>
            <a:ext cx="8305800" cy="59436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EJERCICIO DE </a:t>
            </a:r>
            <a:r>
              <a:rPr lang="es-AR" sz="1600" b="1" dirty="0" err="1" smtClean="0">
                <a:solidFill>
                  <a:srgbClr val="FFFF19"/>
                </a:solidFill>
                <a:effectLst>
                  <a:outerShdw blurRad="38100" dist="38100" dir="2700000" algn="tl">
                    <a:srgbClr val="000000">
                      <a:alpha val="43137"/>
                    </a:srgbClr>
                  </a:outerShdw>
                </a:effectLst>
              </a:rPr>
              <a:t>LIQUIDACION</a:t>
            </a:r>
            <a:endParaRPr lang="es-AR" sz="1600" b="1" dirty="0" smtClean="0">
              <a:solidFill>
                <a:srgbClr val="FFFF19"/>
              </a:solidFill>
              <a:effectLst>
                <a:outerShdw blurRad="38100" dist="38100" dir="2700000" algn="tl">
                  <a:srgbClr val="000000">
                    <a:alpha val="43137"/>
                  </a:srgbClr>
                </a:outerShdw>
              </a:effectLst>
            </a:endParaRP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3" name="Imagen 2"/>
          <p:cNvPicPr>
            <a:picLocks noChangeAspect="1"/>
          </p:cNvPicPr>
          <p:nvPr/>
        </p:nvPicPr>
        <p:blipFill>
          <a:blip r:embed="rId4"/>
          <a:stretch>
            <a:fillRect/>
          </a:stretch>
        </p:blipFill>
        <p:spPr>
          <a:xfrm>
            <a:off x="485115" y="789915"/>
            <a:ext cx="5783353" cy="5798281"/>
          </a:xfrm>
          <a:prstGeom prst="rect">
            <a:avLst/>
          </a:prstGeom>
        </p:spPr>
      </p:pic>
    </p:spTree>
    <p:extLst>
      <p:ext uri="{BB962C8B-B14F-4D97-AF65-F5344CB8AC3E}">
        <p14:creationId xmlns:p14="http://schemas.microsoft.com/office/powerpoint/2010/main" val="304893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400" b="1" dirty="0" smtClean="0">
                <a:solidFill>
                  <a:srgbClr val="FFFF19"/>
                </a:solidFill>
                <a:effectLst>
                  <a:outerShdw blurRad="38100" dist="38100" dir="2700000" algn="tl">
                    <a:srgbClr val="000000">
                      <a:alpha val="43137"/>
                    </a:srgbClr>
                  </a:outerShdw>
                </a:effectLst>
              </a:rPr>
              <a:t>EJERCICIO DE </a:t>
            </a:r>
            <a:r>
              <a:rPr lang="es-AR" sz="1400" b="1" dirty="0" err="1" smtClean="0">
                <a:solidFill>
                  <a:srgbClr val="FFFF19"/>
                </a:solidFill>
                <a:effectLst>
                  <a:outerShdw blurRad="38100" dist="38100" dir="2700000" algn="tl">
                    <a:srgbClr val="000000">
                      <a:alpha val="43137"/>
                    </a:srgbClr>
                  </a:outerShdw>
                </a:effectLst>
              </a:rPr>
              <a:t>LIQUIDACION</a:t>
            </a:r>
            <a:endParaRPr lang="es-AR" sz="1400" b="1" dirty="0" smtClean="0">
              <a:solidFill>
                <a:srgbClr val="FFFF19"/>
              </a:solidFill>
              <a:effectLst>
                <a:outerShdw blurRad="38100" dist="38100" dir="2700000" algn="tl">
                  <a:srgbClr val="000000">
                    <a:alpha val="43137"/>
                  </a:srgbClr>
                </a:outerShdw>
              </a:effectLst>
            </a:endParaRPr>
          </a:p>
          <a:p>
            <a:pPr algn="l"/>
            <a:r>
              <a:rPr lang="es-AR" sz="1400" b="1" dirty="0" smtClean="0">
                <a:solidFill>
                  <a:srgbClr val="FF9900"/>
                </a:solidFill>
                <a:effectLst>
                  <a:outerShdw blurRad="38100" dist="38100" dir="2700000" algn="tl">
                    <a:srgbClr val="000000">
                      <a:alpha val="43137"/>
                    </a:srgbClr>
                  </a:outerShdw>
                </a:effectLst>
              </a:rPr>
              <a:t>2) CASO MES SETIEMBRE 2019</a:t>
            </a:r>
            <a:endParaRPr lang="es-AR" sz="1400" dirty="0" smtClean="0">
              <a:solidFill>
                <a:srgbClr val="FF9900"/>
              </a:solidFill>
              <a:effectLst>
                <a:outerShdw blurRad="38100" dist="38100" dir="2700000" algn="tl">
                  <a:srgbClr val="000000">
                    <a:alpha val="43137"/>
                  </a:srgbClr>
                </a:outerShdw>
              </a:effectLst>
            </a:endParaRPr>
          </a:p>
          <a:p>
            <a:pPr algn="l"/>
            <a:r>
              <a:rPr lang="es-AR" sz="1400" b="1" i="1" dirty="0" smtClean="0">
                <a:solidFill>
                  <a:srgbClr val="00FFFF"/>
                </a:solidFill>
                <a:effectLst>
                  <a:outerShdw blurRad="38100" dist="38100" dir="2700000" algn="tl">
                    <a:srgbClr val="000000">
                      <a:alpha val="43137"/>
                    </a:srgbClr>
                  </a:outerShdw>
                </a:effectLst>
              </a:rPr>
              <a:t>Datos </a:t>
            </a:r>
            <a:r>
              <a:rPr lang="es-AR" sz="1400" b="1" i="1" dirty="0">
                <a:solidFill>
                  <a:srgbClr val="00FFFF"/>
                </a:solidFill>
                <a:effectLst>
                  <a:outerShdw blurRad="38100" dist="38100" dir="2700000" algn="tl">
                    <a:srgbClr val="000000">
                      <a:alpha val="43137"/>
                    </a:srgbClr>
                  </a:outerShdw>
                </a:effectLst>
              </a:rPr>
              <a:t>de la empresa</a:t>
            </a:r>
            <a:endParaRPr lang="es-AR" sz="1400" dirty="0">
              <a:solidFill>
                <a:srgbClr val="00FFFF"/>
              </a:solidFill>
              <a:effectLst>
                <a:outerShdw blurRad="38100" dist="38100" dir="2700000" algn="tl">
                  <a:srgbClr val="000000">
                    <a:alpha val="43137"/>
                  </a:srgbClr>
                </a:outerShdw>
              </a:effectLst>
            </a:endParaRPr>
          </a:p>
          <a:p>
            <a:pPr algn="l"/>
            <a:r>
              <a:rPr lang="es-AR" sz="1400" dirty="0">
                <a:effectLst>
                  <a:outerShdw blurRad="38100" dist="38100" dir="2700000" algn="tl">
                    <a:srgbClr val="000000">
                      <a:alpha val="43137"/>
                    </a:srgbClr>
                  </a:outerShdw>
                </a:effectLst>
              </a:rPr>
              <a:t>- Razón social: “HÉCTOR” Repuestos.</a:t>
            </a:r>
          </a:p>
          <a:p>
            <a:pPr algn="l"/>
            <a:r>
              <a:rPr lang="es-AR" sz="1400" dirty="0">
                <a:effectLst>
                  <a:outerShdw blurRad="38100" dist="38100" dir="2700000" algn="tl">
                    <a:srgbClr val="000000">
                      <a:alpha val="43137"/>
                    </a:srgbClr>
                  </a:outerShdw>
                </a:effectLst>
              </a:rPr>
              <a:t>- Tipo de empleador: artículo 2, inciso b), del decreto 814/2001.</a:t>
            </a:r>
          </a:p>
          <a:p>
            <a:pPr algn="l"/>
            <a:r>
              <a:rPr lang="es-AR" sz="1400" b="1" i="1" dirty="0">
                <a:solidFill>
                  <a:srgbClr val="00FFFF"/>
                </a:solidFill>
                <a:effectLst>
                  <a:outerShdw blurRad="38100" dist="38100" dir="2700000" algn="tl">
                    <a:srgbClr val="000000">
                      <a:alpha val="43137"/>
                    </a:srgbClr>
                  </a:outerShdw>
                </a:effectLst>
              </a:rPr>
              <a:t>Datos del trabajador</a:t>
            </a:r>
            <a:endParaRPr lang="es-AR" sz="1400" dirty="0">
              <a:solidFill>
                <a:srgbClr val="00FFFF"/>
              </a:solidFill>
              <a:effectLst>
                <a:outerShdw blurRad="38100" dist="38100" dir="2700000" algn="tl">
                  <a:srgbClr val="000000">
                    <a:alpha val="43137"/>
                  </a:srgbClr>
                </a:outerShdw>
              </a:effectLst>
            </a:endParaRPr>
          </a:p>
          <a:p>
            <a:pPr algn="l"/>
            <a:r>
              <a:rPr lang="es-AR" sz="1400" dirty="0">
                <a:effectLst>
                  <a:outerShdw blurRad="38100" dist="38100" dir="2700000" algn="tl">
                    <a:srgbClr val="000000">
                      <a:alpha val="43137"/>
                    </a:srgbClr>
                  </a:outerShdw>
                </a:effectLst>
              </a:rPr>
              <a:t>- Trabajador: Nicolás Alegría.</a:t>
            </a:r>
          </a:p>
          <a:p>
            <a:pPr algn="l"/>
            <a:r>
              <a:rPr lang="es-AR" sz="1400" dirty="0">
                <a:effectLst>
                  <a:outerShdw blurRad="38100" dist="38100" dir="2700000" algn="tl">
                    <a:srgbClr val="000000">
                      <a:alpha val="43137"/>
                    </a:srgbClr>
                  </a:outerShdw>
                </a:effectLst>
              </a:rPr>
              <a:t>- Categoría: Maestranza “A”.</a:t>
            </a:r>
          </a:p>
          <a:p>
            <a:pPr algn="l"/>
            <a:r>
              <a:rPr lang="es-AR" sz="1400" dirty="0">
                <a:effectLst>
                  <a:outerShdw blurRad="38100" dist="38100" dir="2700000" algn="tl">
                    <a:srgbClr val="000000">
                      <a:alpha val="43137"/>
                    </a:srgbClr>
                  </a:outerShdw>
                </a:effectLst>
              </a:rPr>
              <a:t>- Jornada de trabajo: Lunes a viernes 8 horas diarias y 4 Horas los sábados por la mañana.</a:t>
            </a:r>
          </a:p>
          <a:p>
            <a:pPr algn="l"/>
            <a:r>
              <a:rPr lang="es-AR" sz="1400" dirty="0">
                <a:effectLst>
                  <a:outerShdw blurRad="38100" dist="38100" dir="2700000" algn="tl">
                    <a:srgbClr val="000000">
                      <a:alpha val="43137"/>
                    </a:srgbClr>
                  </a:outerShdw>
                </a:effectLst>
              </a:rPr>
              <a:t>- Fecha de ingreso: 20/11/2008.</a:t>
            </a:r>
          </a:p>
          <a:p>
            <a:pPr algn="l"/>
            <a:r>
              <a:rPr lang="es-AR" sz="1400" dirty="0">
                <a:effectLst>
                  <a:outerShdw blurRad="38100" dist="38100" dir="2700000" algn="tl">
                    <a:srgbClr val="000000">
                      <a:alpha val="43137"/>
                    </a:srgbClr>
                  </a:outerShdw>
                </a:effectLst>
              </a:rPr>
              <a:t>- Antigüedad: 10 años.</a:t>
            </a:r>
          </a:p>
          <a:p>
            <a:pPr algn="l"/>
            <a:r>
              <a:rPr lang="es-AR" sz="1400" dirty="0">
                <a:effectLst>
                  <a:outerShdw blurRad="38100" dist="38100" dir="2700000" algn="tl">
                    <a:srgbClr val="000000">
                      <a:alpha val="43137"/>
                    </a:srgbClr>
                  </a:outerShdw>
                </a:effectLst>
              </a:rPr>
              <a:t>- Afiliación sindical: No posee afiliación activa al Centro de Empleados de Comercio de Neuquén (</a:t>
            </a:r>
            <a:r>
              <a:rPr lang="es-AR" sz="1400" dirty="0" err="1">
                <a:effectLst>
                  <a:outerShdw blurRad="38100" dist="38100" dir="2700000" algn="tl">
                    <a:srgbClr val="000000">
                      <a:alpha val="43137"/>
                    </a:srgbClr>
                  </a:outerShdw>
                </a:effectLst>
              </a:rPr>
              <a:t>CEC</a:t>
            </a:r>
            <a:r>
              <a:rPr lang="es-AR" sz="1400" dirty="0">
                <a:effectLst>
                  <a:outerShdw blurRad="38100" dist="38100" dir="2700000" algn="tl">
                    <a:srgbClr val="000000">
                      <a:alpha val="43137"/>
                    </a:srgbClr>
                  </a:outerShdw>
                </a:effectLst>
              </a:rPr>
              <a:t>). </a:t>
            </a:r>
          </a:p>
          <a:p>
            <a:pPr algn="l"/>
            <a:r>
              <a:rPr lang="es-AR" sz="1400" dirty="0">
                <a:effectLst>
                  <a:outerShdw blurRad="38100" dist="38100" dir="2700000" algn="tl">
                    <a:srgbClr val="000000">
                      <a:alpha val="43137"/>
                    </a:srgbClr>
                  </a:outerShdw>
                </a:effectLst>
              </a:rPr>
              <a:t>- Obra social: </a:t>
            </a:r>
            <a:r>
              <a:rPr lang="es-AR" sz="1400" dirty="0" err="1">
                <a:effectLst>
                  <a:outerShdw blurRad="38100" dist="38100" dir="2700000" algn="tl">
                    <a:srgbClr val="000000">
                      <a:alpha val="43137"/>
                    </a:srgbClr>
                  </a:outerShdw>
                </a:effectLst>
              </a:rPr>
              <a:t>OSECAC</a:t>
            </a:r>
            <a:r>
              <a:rPr lang="es-AR" sz="1400" dirty="0">
                <a:effectLst>
                  <a:outerShdw blurRad="38100" dist="38100" dir="2700000" algn="tl">
                    <a:srgbClr val="000000">
                      <a:alpha val="43137"/>
                    </a:srgbClr>
                  </a:outerShdw>
                </a:effectLst>
              </a:rPr>
              <a:t>.</a:t>
            </a:r>
          </a:p>
          <a:p>
            <a:pPr algn="l"/>
            <a:r>
              <a:rPr lang="es-AR" sz="1400" dirty="0">
                <a:effectLst>
                  <a:outerShdw blurRad="38100" dist="38100" dir="2700000" algn="tl">
                    <a:srgbClr val="000000">
                      <a:alpha val="43137"/>
                    </a:srgbClr>
                  </a:outerShdw>
                </a:effectLst>
              </a:rPr>
              <a:t>- Prestó servicios el Día de Empleados de Comercio del 26/9/2019.</a:t>
            </a:r>
          </a:p>
          <a:p>
            <a:pPr algn="l"/>
            <a:r>
              <a:rPr lang="es-AR" sz="1400" dirty="0">
                <a:effectLst>
                  <a:outerShdw blurRad="38100" dist="38100" dir="2700000" algn="tl">
                    <a:srgbClr val="000000">
                      <a:alpha val="43137"/>
                    </a:srgbClr>
                  </a:outerShdw>
                </a:effectLst>
              </a:rPr>
              <a:t>- No presenta inasistencias injustificadas. </a:t>
            </a:r>
          </a:p>
          <a:p>
            <a:pPr algn="l"/>
            <a:r>
              <a:rPr lang="es-AR" sz="1400" dirty="0">
                <a:effectLst>
                  <a:outerShdw blurRad="38100" dist="38100" dir="2700000" algn="tl">
                    <a:srgbClr val="000000">
                      <a:alpha val="43137"/>
                    </a:srgbClr>
                  </a:outerShdw>
                </a:effectLst>
              </a:rPr>
              <a:t>- Durante el mes no realizó horas suplementarias. </a:t>
            </a:r>
          </a:p>
          <a:p>
            <a:pPr algn="l"/>
            <a:r>
              <a:rPr lang="es-AR" sz="1400" dirty="0">
                <a:effectLst>
                  <a:outerShdw blurRad="38100" dist="38100" dir="2700000" algn="tl">
                    <a:srgbClr val="000000">
                      <a:alpha val="43137"/>
                    </a:srgbClr>
                  </a:outerShdw>
                </a:effectLst>
              </a:rPr>
              <a:t>- No tiene a cargo manejo de fondos ni armado de vidrieras. </a:t>
            </a:r>
          </a:p>
          <a:p>
            <a:pPr algn="l"/>
            <a:r>
              <a:rPr lang="es-AR" sz="1400" dirty="0">
                <a:effectLst>
                  <a:outerShdw blurRad="38100" dist="38100" dir="2700000" algn="tl">
                    <a:srgbClr val="000000">
                      <a:alpha val="43137"/>
                    </a:srgbClr>
                  </a:outerShdw>
                </a:effectLst>
              </a:rPr>
              <a:t>- Desempeña tareas en la Ciudad de Neuquén capital, motivo por el cual es acreedor del adicional por zona desfavorable del art. 20 del </a:t>
            </a:r>
            <a:r>
              <a:rPr lang="es-AR" sz="1400" dirty="0" err="1">
                <a:effectLst>
                  <a:outerShdw blurRad="38100" dist="38100" dir="2700000" algn="tl">
                    <a:srgbClr val="000000">
                      <a:alpha val="43137"/>
                    </a:srgbClr>
                  </a:outerShdw>
                </a:effectLst>
              </a:rPr>
              <a:t>CCT</a:t>
            </a:r>
            <a:r>
              <a:rPr lang="es-AR" sz="1400" dirty="0">
                <a:effectLst>
                  <a:outerShdw blurRad="38100" dist="38100" dir="2700000" algn="tl">
                    <a:srgbClr val="000000">
                      <a:alpha val="43137"/>
                    </a:srgbClr>
                  </a:outerShdw>
                </a:effectLst>
              </a:rPr>
              <a:t>. </a:t>
            </a: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10940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EJERCICIO DE </a:t>
            </a:r>
            <a:r>
              <a:rPr lang="es-AR" sz="1600" b="1" dirty="0" err="1" smtClean="0">
                <a:solidFill>
                  <a:srgbClr val="FFFF19"/>
                </a:solidFill>
                <a:effectLst>
                  <a:outerShdw blurRad="38100" dist="38100" dir="2700000" algn="tl">
                    <a:srgbClr val="000000">
                      <a:alpha val="43137"/>
                    </a:srgbClr>
                  </a:outerShdw>
                </a:effectLst>
              </a:rPr>
              <a:t>LIQUIDACION</a:t>
            </a:r>
            <a:endParaRPr lang="es-AR" sz="1600" b="1" dirty="0" smtClean="0">
              <a:solidFill>
                <a:srgbClr val="FFFF19"/>
              </a:solidFill>
              <a:effectLst>
                <a:outerShdw blurRad="38100" dist="38100" dir="2700000" algn="tl">
                  <a:srgbClr val="000000">
                    <a:alpha val="43137"/>
                  </a:srgbClr>
                </a:outerShdw>
              </a:effectLst>
            </a:endParaRP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2" name="Imagen 1"/>
          <p:cNvPicPr>
            <a:picLocks noChangeAspect="1"/>
          </p:cNvPicPr>
          <p:nvPr/>
        </p:nvPicPr>
        <p:blipFill>
          <a:blip r:embed="rId4"/>
          <a:stretch>
            <a:fillRect/>
          </a:stretch>
        </p:blipFill>
        <p:spPr>
          <a:xfrm>
            <a:off x="457200" y="1219200"/>
            <a:ext cx="7199448" cy="4953000"/>
          </a:xfrm>
          <a:prstGeom prst="rect">
            <a:avLst/>
          </a:prstGeom>
        </p:spPr>
      </p:pic>
    </p:spTree>
    <p:extLst>
      <p:ext uri="{BB962C8B-B14F-4D97-AF65-F5344CB8AC3E}">
        <p14:creationId xmlns:p14="http://schemas.microsoft.com/office/powerpoint/2010/main" val="415371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400" b="1" dirty="0" smtClean="0">
                <a:solidFill>
                  <a:srgbClr val="FFFF19"/>
                </a:solidFill>
                <a:effectLst>
                  <a:outerShdw blurRad="38100" dist="38100" dir="2700000" algn="tl">
                    <a:srgbClr val="000000">
                      <a:alpha val="43137"/>
                    </a:srgbClr>
                  </a:outerShdw>
                </a:effectLst>
              </a:rPr>
              <a:t>EJERCICIO DE </a:t>
            </a:r>
            <a:r>
              <a:rPr lang="es-AR" sz="1400" b="1" dirty="0" err="1" smtClean="0">
                <a:solidFill>
                  <a:srgbClr val="FFFF19"/>
                </a:solidFill>
                <a:effectLst>
                  <a:outerShdw blurRad="38100" dist="38100" dir="2700000" algn="tl">
                    <a:srgbClr val="000000">
                      <a:alpha val="43137"/>
                    </a:srgbClr>
                  </a:outerShdw>
                </a:effectLst>
              </a:rPr>
              <a:t>LIQUIDACION</a:t>
            </a:r>
            <a:endParaRPr lang="es-AR" sz="1400" b="1" dirty="0" smtClean="0">
              <a:solidFill>
                <a:srgbClr val="FFFF19"/>
              </a:solidFill>
              <a:effectLst>
                <a:outerShdw blurRad="38100" dist="38100" dir="2700000" algn="tl">
                  <a:srgbClr val="000000">
                    <a:alpha val="43137"/>
                  </a:srgbClr>
                </a:outerShdw>
              </a:effectLst>
            </a:endParaRPr>
          </a:p>
          <a:p>
            <a:pPr algn="l"/>
            <a:r>
              <a:rPr lang="es-AR" sz="1400" b="1" dirty="0" smtClean="0">
                <a:solidFill>
                  <a:srgbClr val="FF9900"/>
                </a:solidFill>
              </a:rPr>
              <a:t>3) CASO MES MARZO 2020</a:t>
            </a:r>
            <a:endParaRPr lang="es-AR" sz="1400" dirty="0" smtClean="0">
              <a:solidFill>
                <a:srgbClr val="FF9900"/>
              </a:solidFill>
            </a:endParaRPr>
          </a:p>
          <a:p>
            <a:pPr algn="l"/>
            <a:r>
              <a:rPr lang="es-AR" sz="1400" b="1" i="1" dirty="0" smtClean="0">
                <a:solidFill>
                  <a:srgbClr val="00FFFF"/>
                </a:solidFill>
              </a:rPr>
              <a:t>Datos </a:t>
            </a:r>
            <a:r>
              <a:rPr lang="es-AR" sz="1400" b="1" i="1" dirty="0">
                <a:solidFill>
                  <a:srgbClr val="00FFFF"/>
                </a:solidFill>
              </a:rPr>
              <a:t>de la empresa</a:t>
            </a:r>
            <a:endParaRPr lang="es-AR" sz="1400" dirty="0">
              <a:solidFill>
                <a:srgbClr val="00FFFF"/>
              </a:solidFill>
            </a:endParaRPr>
          </a:p>
          <a:p>
            <a:pPr algn="l"/>
            <a:r>
              <a:rPr lang="es-AR" sz="1400" dirty="0"/>
              <a:t>- Razón social: “HÉCTOR” Repuestos.</a:t>
            </a:r>
          </a:p>
          <a:p>
            <a:pPr algn="l"/>
            <a:r>
              <a:rPr lang="es-AR" sz="1400" dirty="0"/>
              <a:t>- Tipo de empleador: artículo 2, inciso b), del decreto 814/2001.</a:t>
            </a:r>
          </a:p>
          <a:p>
            <a:pPr algn="l"/>
            <a:r>
              <a:rPr lang="es-AR" sz="1400" b="1" i="1" dirty="0">
                <a:solidFill>
                  <a:srgbClr val="00FFFF"/>
                </a:solidFill>
              </a:rPr>
              <a:t>Datos del trabajador</a:t>
            </a:r>
            <a:endParaRPr lang="es-AR" sz="1400" dirty="0">
              <a:solidFill>
                <a:srgbClr val="00FFFF"/>
              </a:solidFill>
            </a:endParaRPr>
          </a:p>
          <a:p>
            <a:pPr algn="l"/>
            <a:r>
              <a:rPr lang="es-AR" sz="1400" dirty="0"/>
              <a:t>- Trabajador: Nicolás Alegría.</a:t>
            </a:r>
          </a:p>
          <a:p>
            <a:pPr algn="l"/>
            <a:r>
              <a:rPr lang="es-AR" sz="1400" dirty="0"/>
              <a:t>- Categoría: Maestranza “A”.</a:t>
            </a:r>
          </a:p>
          <a:p>
            <a:pPr algn="l"/>
            <a:r>
              <a:rPr lang="es-AR" sz="1400" dirty="0"/>
              <a:t>- Jornada de trabajo: Lunes a viernes 8 horas diarias y 4 Horas los sábados por la mañana.</a:t>
            </a:r>
          </a:p>
          <a:p>
            <a:pPr algn="l"/>
            <a:r>
              <a:rPr lang="es-AR" sz="1400" dirty="0"/>
              <a:t>- Fecha de ingreso: 20/11/2008.</a:t>
            </a:r>
          </a:p>
          <a:p>
            <a:pPr algn="l"/>
            <a:r>
              <a:rPr lang="es-AR" sz="1400" dirty="0"/>
              <a:t>- Antigüedad: 11 años.</a:t>
            </a:r>
          </a:p>
          <a:p>
            <a:pPr algn="l"/>
            <a:r>
              <a:rPr lang="es-AR" sz="1400" dirty="0"/>
              <a:t>- Afiliación sindical: No posee afiliación activa al Centro de Empleados de Comercio de Neuquén (</a:t>
            </a:r>
            <a:r>
              <a:rPr lang="es-AR" sz="1400" dirty="0" err="1"/>
              <a:t>CEC</a:t>
            </a:r>
            <a:r>
              <a:rPr lang="es-AR" sz="1400" dirty="0"/>
              <a:t>). </a:t>
            </a:r>
          </a:p>
          <a:p>
            <a:pPr algn="l"/>
            <a:r>
              <a:rPr lang="es-AR" sz="1400" dirty="0"/>
              <a:t>- Obra social: </a:t>
            </a:r>
            <a:r>
              <a:rPr lang="es-AR" sz="1400" dirty="0" err="1"/>
              <a:t>OSECAC</a:t>
            </a:r>
            <a:r>
              <a:rPr lang="es-AR" sz="1400" dirty="0"/>
              <a:t>.</a:t>
            </a:r>
          </a:p>
          <a:p>
            <a:pPr algn="l"/>
            <a:r>
              <a:rPr lang="es-AR" sz="1400" dirty="0"/>
              <a:t>- No presenta inasistencias injustificadas, pero hace uso de una Licencia por vacaciones 2019 de 14 días. </a:t>
            </a:r>
          </a:p>
          <a:p>
            <a:pPr algn="l"/>
            <a:r>
              <a:rPr lang="es-AR" sz="1400" dirty="0"/>
              <a:t>- Durante el mes no realizó horas suplementarias, ni prestó servicios en Feriados Nacionales. </a:t>
            </a:r>
          </a:p>
          <a:p>
            <a:pPr algn="l"/>
            <a:r>
              <a:rPr lang="es-AR" sz="1400" dirty="0"/>
              <a:t>- No tiene a cargo manejo de fondos ni armado de vidrieras. </a:t>
            </a:r>
          </a:p>
          <a:p>
            <a:pPr algn="l"/>
            <a:r>
              <a:rPr lang="es-AR" sz="1400" dirty="0"/>
              <a:t>- Desempeña tareas en la Ciudad de Neuquén capital, motivo por el cual es acreedor del adicional por zona desfavorable del art. 20 del </a:t>
            </a:r>
            <a:r>
              <a:rPr lang="es-AR" sz="1400" dirty="0" err="1"/>
              <a:t>CCT</a:t>
            </a:r>
            <a:r>
              <a:rPr lang="es-AR" sz="1400" dirty="0"/>
              <a:t>. </a:t>
            </a: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80253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solidFill>
                <a:schemeClr val="tx2"/>
              </a:solidFill>
              <a:effectLst>
                <a:outerShdw blurRad="38100" dist="38100" dir="2700000" algn="tl">
                  <a:srgbClr val="000000">
                    <a:alpha val="43137"/>
                  </a:srgbClr>
                </a:outerShdw>
              </a:effectLst>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ACUERDO 2019</a:t>
            </a:r>
          </a:p>
          <a:p>
            <a:pP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HOMOLOGADO POR </a:t>
            </a:r>
          </a:p>
          <a:p>
            <a:pPr eaLnBrk="1" hangingPunct="1">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R (</a:t>
            </a:r>
            <a:r>
              <a:rPr lang="es-AR" sz="3600" b="1" dirty="0" err="1" smtClean="0">
                <a:solidFill>
                  <a:srgbClr val="FFFF00"/>
                </a:solidFill>
                <a:effectLst>
                  <a:outerShdw blurRad="38100" dist="38100" dir="2700000" algn="tl">
                    <a:srgbClr val="000000">
                      <a:alpha val="43137"/>
                    </a:srgbClr>
                  </a:outerShdw>
                </a:effectLst>
                <a:latin typeface="Papyrus" pitchFamily="66" charset="0"/>
              </a:rPr>
              <a:t>ST</a:t>
            </a:r>
            <a:r>
              <a:rPr lang="es-AR" sz="3600" b="1" dirty="0" smtClean="0">
                <a:solidFill>
                  <a:srgbClr val="FFFF00"/>
                </a:solidFill>
                <a:effectLst>
                  <a:outerShdw blurRad="38100" dist="38100" dir="2700000" algn="tl">
                    <a:srgbClr val="000000">
                      <a:alpha val="43137"/>
                    </a:srgbClr>
                  </a:outerShdw>
                </a:effectLst>
                <a:latin typeface="Papyrus" pitchFamily="66" charset="0"/>
              </a:rPr>
              <a:t>)  753/2019</a:t>
            </a:r>
          </a:p>
        </p:txBody>
      </p:sp>
      <p:pic>
        <p:nvPicPr>
          <p:cNvPr id="3" name="2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4" name="3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2338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304800"/>
            <a:ext cx="8305800" cy="59436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EJERCICIO DE </a:t>
            </a:r>
            <a:r>
              <a:rPr lang="es-AR" sz="1600" b="1" dirty="0" err="1" smtClean="0">
                <a:solidFill>
                  <a:srgbClr val="FFFF19"/>
                </a:solidFill>
                <a:effectLst>
                  <a:outerShdw blurRad="38100" dist="38100" dir="2700000" algn="tl">
                    <a:srgbClr val="000000">
                      <a:alpha val="43137"/>
                    </a:srgbClr>
                  </a:outerShdw>
                </a:effectLst>
              </a:rPr>
              <a:t>LIQUIDACION</a:t>
            </a:r>
            <a:endParaRPr lang="es-AR" sz="1600" b="1" dirty="0" smtClean="0">
              <a:solidFill>
                <a:srgbClr val="FFFF19"/>
              </a:solidFill>
              <a:effectLst>
                <a:outerShdw blurRad="38100" dist="38100" dir="2700000" algn="tl">
                  <a:srgbClr val="000000">
                    <a:alpha val="43137"/>
                  </a:srgbClr>
                </a:outerShdw>
              </a:effectLst>
            </a:endParaRPr>
          </a:p>
          <a:p>
            <a:pPr marL="609600" indent="-609600" algn="l">
              <a:defRPr/>
            </a:pPr>
            <a:endParaRPr lang="en-US" sz="1600" b="1" dirty="0" smtClean="0">
              <a:solidFill>
                <a:srgbClr val="00FFFF"/>
              </a:solidFill>
              <a:effectLst>
                <a:outerShdw blurRad="38100" dist="38100" dir="2700000" algn="tl">
                  <a:srgbClr val="000000">
                    <a:alpha val="43137"/>
                  </a:srgbClr>
                </a:outerShdw>
              </a:effectLst>
            </a:endParaRPr>
          </a:p>
          <a:p>
            <a:pPr marL="609600" indent="-609600" algn="l">
              <a:defRPr/>
            </a:pPr>
            <a:endParaRPr lang="es-AR" sz="1600" b="1" dirty="0" smtClean="0">
              <a:solidFill>
                <a:srgbClr val="00FFFF"/>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2" name="Imagen 1"/>
          <p:cNvPicPr>
            <a:picLocks noChangeAspect="1"/>
          </p:cNvPicPr>
          <p:nvPr/>
        </p:nvPicPr>
        <p:blipFill>
          <a:blip r:embed="rId4"/>
          <a:stretch>
            <a:fillRect/>
          </a:stretch>
        </p:blipFill>
        <p:spPr>
          <a:xfrm>
            <a:off x="533400" y="838200"/>
            <a:ext cx="6042226" cy="3505200"/>
          </a:xfrm>
          <a:prstGeom prst="rect">
            <a:avLst/>
          </a:prstGeom>
        </p:spPr>
      </p:pic>
      <p:pic>
        <p:nvPicPr>
          <p:cNvPr id="3" name="Imagen 2"/>
          <p:cNvPicPr>
            <a:picLocks noChangeAspect="1"/>
          </p:cNvPicPr>
          <p:nvPr/>
        </p:nvPicPr>
        <p:blipFill>
          <a:blip r:embed="rId5"/>
          <a:stretch>
            <a:fillRect/>
          </a:stretch>
        </p:blipFill>
        <p:spPr>
          <a:xfrm>
            <a:off x="533400" y="4286250"/>
            <a:ext cx="6042226" cy="1943100"/>
          </a:xfrm>
          <a:prstGeom prst="rect">
            <a:avLst/>
          </a:prstGeom>
        </p:spPr>
      </p:pic>
    </p:spTree>
    <p:extLst>
      <p:ext uri="{BB962C8B-B14F-4D97-AF65-F5344CB8AC3E}">
        <p14:creationId xmlns:p14="http://schemas.microsoft.com/office/powerpoint/2010/main" val="326883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pPr algn="ctr" eaLnBrk="1" hangingPunct="1">
              <a:defRPr/>
            </a:pPr>
            <a:r>
              <a:rPr lang="es-AR" sz="4800" b="1" dirty="0" smtClean="0">
                <a:solidFill>
                  <a:srgbClr val="00FFFF"/>
                </a:solidFill>
                <a:effectLst>
                  <a:outerShdw blurRad="38100" dist="38100" dir="2700000" algn="tl">
                    <a:srgbClr val="000000">
                      <a:alpha val="43137"/>
                    </a:srgbClr>
                  </a:outerShdw>
                </a:effectLst>
                <a:latin typeface="Papyrus" pitchFamily="66" charset="0"/>
              </a:rPr>
              <a:t>EL COSTO LABORAL EN CONTEXTOS DE CRISIS</a:t>
            </a:r>
          </a:p>
          <a:p>
            <a:pPr algn="ctr" eaLnBrk="1" hangingPunct="1">
              <a:defRPr/>
            </a:pPr>
            <a:endParaRPr lang="es-AR" sz="3600" b="1" dirty="0">
              <a:solidFill>
                <a:srgbClr val="FFFF00"/>
              </a:solidFill>
              <a:effectLst>
                <a:outerShdw blurRad="38100" dist="38100" dir="2700000" algn="tl">
                  <a:srgbClr val="000000">
                    <a:alpha val="43137"/>
                  </a:srgbClr>
                </a:outerShdw>
              </a:effectLst>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5562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pPr algn="ctr">
              <a:defRPr/>
            </a:pPr>
            <a:r>
              <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rPr>
              <a:t>CONTRIBUCIONES </a:t>
            </a:r>
            <a:r>
              <a:rPr lang="es-AR" sz="2800" b="1" dirty="0">
                <a:solidFill>
                  <a:srgbClr val="00FFFF"/>
                </a:solidFill>
                <a:effectLst>
                  <a:outerShdw blurRad="38100" dist="38100" dir="2700000" algn="tl">
                    <a:srgbClr val="000000">
                      <a:alpha val="43137"/>
                    </a:srgbClr>
                  </a:outerShdw>
                </a:effectLst>
                <a:latin typeface="Papyrus" panose="03070502060502030205" pitchFamily="66" charset="0"/>
              </a:rPr>
              <a:t>PATRONALES. </a:t>
            </a:r>
          </a:p>
          <a:p>
            <a:pPr algn="ctr">
              <a:defRPr/>
            </a:pPr>
            <a:r>
              <a:rPr lang="es-AR" sz="2800" b="1" dirty="0" smtClean="0">
                <a:solidFill>
                  <a:srgbClr val="00FF00"/>
                </a:solidFill>
                <a:effectLst>
                  <a:outerShdw blurRad="38100" dist="38100" dir="2700000" algn="tl">
                    <a:srgbClr val="000000">
                      <a:alpha val="43137"/>
                    </a:srgbClr>
                  </a:outerShdw>
                </a:effectLst>
                <a:latin typeface="Papyrus" panose="03070502060502030205" pitchFamily="66" charset="0"/>
              </a:rPr>
              <a:t>DETRACCIÓN</a:t>
            </a:r>
          </a:p>
          <a:p>
            <a:pPr algn="ctr">
              <a:defRPr/>
            </a:pPr>
            <a:r>
              <a:rPr lang="es-AR" sz="2800" b="1" dirty="0" smtClean="0">
                <a:solidFill>
                  <a:srgbClr val="00FF00"/>
                </a:solidFill>
                <a:effectLst>
                  <a:outerShdw blurRad="38100" dist="38100" dir="2700000" algn="tl">
                    <a:srgbClr val="000000">
                      <a:alpha val="43137"/>
                    </a:srgbClr>
                  </a:outerShdw>
                </a:effectLst>
                <a:latin typeface="Papyrus" panose="03070502060502030205" pitchFamily="66" charset="0"/>
              </a:rPr>
              <a:t>MODIFICACIÓNES AL REGIMEN 2019</a:t>
            </a:r>
          </a:p>
          <a:p>
            <a:pPr algn="ctr">
              <a:defRPr/>
            </a:pPr>
            <a:endParaRPr lang="es-AR" sz="2800" b="1" dirty="0" smtClean="0">
              <a:solidFill>
                <a:srgbClr val="FFFF00"/>
              </a:solidFill>
              <a:effectLst>
                <a:outerShdw blurRad="38100" dist="38100" dir="2700000" algn="tl">
                  <a:srgbClr val="000000">
                    <a:alpha val="43137"/>
                  </a:srgbClr>
                </a:outerShdw>
              </a:effectLst>
              <a:latin typeface="Papyrus" panose="03070502060502030205" pitchFamily="66" charset="0"/>
            </a:endParaRPr>
          </a:p>
          <a:p>
            <a:pPr algn="ctr">
              <a:defRPr/>
            </a:pPr>
            <a:r>
              <a:rPr lang="es-AR" sz="2800" b="1" dirty="0" smtClean="0">
                <a:solidFill>
                  <a:srgbClr val="FFFF00"/>
                </a:solidFill>
                <a:effectLst>
                  <a:outerShdw blurRad="38100" dist="38100" dir="2700000" algn="tl">
                    <a:srgbClr val="000000">
                      <a:alpha val="43137"/>
                    </a:srgbClr>
                  </a:outerShdw>
                </a:effectLst>
                <a:latin typeface="Papyrus" panose="03070502060502030205" pitchFamily="66" charset="0"/>
              </a:rPr>
              <a:t>DETRACCION </a:t>
            </a:r>
            <a:r>
              <a:rPr lang="es-AR" sz="2800" b="1" dirty="0">
                <a:solidFill>
                  <a:srgbClr val="FFFF00"/>
                </a:solidFill>
                <a:effectLst>
                  <a:outerShdw blurRad="38100" dist="38100" dir="2700000" algn="tl">
                    <a:srgbClr val="000000">
                      <a:alpha val="43137"/>
                    </a:srgbClr>
                  </a:outerShdw>
                </a:effectLst>
                <a:latin typeface="Papyrus" panose="03070502060502030205" pitchFamily="66" charset="0"/>
              </a:rPr>
              <a:t>TOTAL PARA CIERTAS </a:t>
            </a:r>
            <a:r>
              <a:rPr lang="es-AR" sz="2800" b="1" dirty="0" smtClean="0">
                <a:solidFill>
                  <a:srgbClr val="FFFF00"/>
                </a:solidFill>
                <a:effectLst>
                  <a:outerShdw blurRad="38100" dist="38100" dir="2700000" algn="tl">
                    <a:srgbClr val="000000">
                      <a:alpha val="43137"/>
                    </a:srgbClr>
                  </a:outerShdw>
                </a:effectLst>
                <a:latin typeface="Papyrus" panose="03070502060502030205" pitchFamily="66" charset="0"/>
              </a:rPr>
              <a:t>ACTIVIDADES</a:t>
            </a:r>
            <a:endParaRPr lang="en-US" sz="2800" b="1" dirty="0" smtClean="0">
              <a:solidFill>
                <a:srgbClr val="FFFF00"/>
              </a:solidFill>
              <a:effectLst>
                <a:outerShdw blurRad="38100" dist="38100" dir="2700000" algn="tl">
                  <a:srgbClr val="000000">
                    <a:alpha val="43137"/>
                  </a:srgbClr>
                </a:outerShdw>
              </a:effectLst>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496590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lstStyle/>
          <a:p>
            <a:pPr eaLnBrk="1" hangingPunct="1">
              <a:defRPr/>
            </a:pPr>
            <a:endParaRPr lang="en-US" sz="2400" b="1" dirty="0" smtClean="0"/>
          </a:p>
        </p:txBody>
      </p:sp>
      <p:sp>
        <p:nvSpPr>
          <p:cNvPr id="67587" name="Rectangle 3"/>
          <p:cNvSpPr>
            <a:spLocks noGrp="1" noChangeArrowheads="1"/>
          </p:cNvSpPr>
          <p:nvPr>
            <p:ph type="subTitle" idx="1"/>
          </p:nvPr>
        </p:nvSpPr>
        <p:spPr>
          <a:xfrm>
            <a:off x="685800" y="685800"/>
            <a:ext cx="7772400" cy="5562600"/>
          </a:xfrm>
          <a:extLst/>
        </p:spPr>
        <p:txBody>
          <a:bodyPr>
            <a:normAutofit/>
          </a:bodyPr>
          <a:lstStyle/>
          <a:p>
            <a:pPr eaLnBrk="1" hangingPunct="1">
              <a:defRPr/>
            </a:pPr>
            <a:endParaRPr lang="es-AR" b="1" dirty="0" smtClean="0"/>
          </a:p>
          <a:p>
            <a:pPr eaLnBrk="1" hangingPunct="1">
              <a:defRPr/>
            </a:pPr>
            <a:endParaRPr lang="es-AR" sz="2800" b="1" dirty="0">
              <a:solidFill>
                <a:srgbClr val="00FF00"/>
              </a:solidFill>
              <a:latin typeface="Papyrus" pitchFamily="66" charset="0"/>
            </a:endParaRPr>
          </a:p>
          <a:p>
            <a:pPr eaLnBrk="1" hangingPunct="1">
              <a:defRPr/>
            </a:pPr>
            <a:endParaRPr lang="es-AR" sz="4000" b="1" dirty="0">
              <a:solidFill>
                <a:srgbClr val="00FF00"/>
              </a:solidFill>
              <a:latin typeface="Papyrus" pitchFamily="66" charset="0"/>
            </a:endParaRPr>
          </a:p>
          <a:p>
            <a:pPr>
              <a:defRPr/>
            </a:pPr>
            <a:r>
              <a:rPr lang="es-AR" sz="3600" b="1" dirty="0">
                <a:solidFill>
                  <a:srgbClr val="FFFF00"/>
                </a:solidFill>
                <a:latin typeface="Papyrus" panose="03070502060502030205" pitchFamily="66" charset="0"/>
              </a:rPr>
              <a:t>ESQUEMA CONTRIBUTIVO </a:t>
            </a:r>
            <a:r>
              <a:rPr lang="es-AR" sz="3600" b="1" dirty="0" smtClean="0">
                <a:solidFill>
                  <a:srgbClr val="00FFFF"/>
                </a:solidFill>
                <a:latin typeface="Papyrus" pitchFamily="66" charset="0"/>
              </a:rPr>
              <a:t>ALICUOTAS </a:t>
            </a:r>
          </a:p>
          <a:p>
            <a:pPr eaLnBrk="1" hangingPunct="1">
              <a:defRPr/>
            </a:pPr>
            <a:r>
              <a:rPr lang="es-AR" sz="3600" b="1" dirty="0" smtClean="0">
                <a:solidFill>
                  <a:srgbClr val="00FFFF"/>
                </a:solidFill>
                <a:latin typeface="Papyrus" pitchFamily="66" charset="0"/>
              </a:rPr>
              <a:t>VIGENTES</a:t>
            </a:r>
          </a:p>
          <a:p>
            <a:pPr eaLnBrk="1" hangingPunct="1">
              <a:defRPr/>
            </a:pPr>
            <a:r>
              <a:rPr lang="es-AR" sz="3600" b="1" dirty="0" smtClean="0">
                <a:solidFill>
                  <a:srgbClr val="FF9900"/>
                </a:solidFill>
                <a:latin typeface="Papyrus" pitchFamily="66" charset="0"/>
              </a:rPr>
              <a:t>2019</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77643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smtClean="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99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800" b="1" dirty="0" smtClean="0">
                <a:solidFill>
                  <a:srgbClr val="FFFF00"/>
                </a:solidFill>
              </a:rPr>
              <a:t>ALICUOTA UNICA PARA CONTRIBUCIONES PATRONALES</a:t>
            </a:r>
          </a:p>
          <a:p>
            <a:pPr marL="0" indent="0">
              <a:buNone/>
            </a:pPr>
            <a:r>
              <a:rPr lang="es-AR" sz="1800" b="1" dirty="0" smtClean="0">
                <a:solidFill>
                  <a:srgbClr val="00FFFF"/>
                </a:solidFill>
              </a:rPr>
              <a:t>Art</a:t>
            </a:r>
            <a:r>
              <a:rPr lang="es-AR" sz="1800" b="1" dirty="0">
                <a:solidFill>
                  <a:srgbClr val="00FFFF"/>
                </a:solidFill>
              </a:rPr>
              <a:t>. 165 - </a:t>
            </a:r>
            <a:r>
              <a:rPr lang="es-AR" sz="1800" dirty="0" err="1"/>
              <a:t>Sustitúyese</a:t>
            </a:r>
            <a:r>
              <a:rPr lang="es-AR" sz="1800" dirty="0"/>
              <a:t> el artículo 2 del decreto 814 del 20 de junio de 2001 y sus modificatorios, por el siguiente: </a:t>
            </a:r>
            <a:endParaRPr lang="es-AR" sz="1800" dirty="0" smtClean="0"/>
          </a:p>
          <a:p>
            <a:pPr marL="0" indent="0">
              <a:buNone/>
            </a:pPr>
            <a:endParaRPr lang="es-AR" sz="1800" dirty="0"/>
          </a:p>
          <a:p>
            <a:pPr marL="0" indent="0">
              <a:buNone/>
            </a:pPr>
            <a:r>
              <a:rPr lang="es-AR" sz="1800" b="1" dirty="0">
                <a:solidFill>
                  <a:srgbClr val="00FFFF"/>
                </a:solidFill>
              </a:rPr>
              <a:t>“Art. 2 - </a:t>
            </a:r>
            <a:r>
              <a:rPr lang="es-AR" sz="1800" dirty="0" err="1"/>
              <a:t>Establécese</a:t>
            </a:r>
            <a:r>
              <a:rPr lang="es-AR" sz="1800" dirty="0"/>
              <a:t>, con alcance general para los empleadores pertenecientes al sector privado, </a:t>
            </a:r>
            <a:r>
              <a:rPr lang="es-AR" sz="1800" dirty="0">
                <a:solidFill>
                  <a:srgbClr val="FFC000"/>
                </a:solidFill>
              </a:rPr>
              <a:t>una alícuota única del diecinueve coma cincuenta por ciento </a:t>
            </a:r>
            <a:r>
              <a:rPr lang="es-AR" sz="1800" b="1" dirty="0">
                <a:solidFill>
                  <a:srgbClr val="FFFF00"/>
                </a:solidFill>
              </a:rPr>
              <a:t>(19,50%) </a:t>
            </a:r>
            <a:r>
              <a:rPr lang="es-AR" sz="1800" dirty="0"/>
              <a:t>correspondiente a las contribuciones patronales sobre la nómina salarial con destino a los subsistemas del Sistema Único de Seguridad Social regidos por las leyes 19032 (Instituto Nacional de Servicios Sociales para Jubilados y Pensionados - INSSJP), 24013 (Fondo Nacional de Empleo), 24241 (Sistema Integrado Previsional Argentino - SIPA) y 24714 (Régimen de Asignaciones Familiares).</a:t>
            </a:r>
          </a:p>
          <a:p>
            <a:pPr marL="0" indent="0">
              <a:buNone/>
            </a:pPr>
            <a:r>
              <a:rPr lang="es-AR" sz="1800" dirty="0"/>
              <a:t>La referida alícuota será también de aplicación para las entidades y organismos comprendidos en el artículo 1 de la ley 22016 y sus modificatorias, ya sea que pertenezcan al sector público o privado.</a:t>
            </a:r>
          </a:p>
          <a:p>
            <a:pPr marL="0" indent="0">
              <a:buNone/>
            </a:pPr>
            <a:r>
              <a:rPr lang="es-AR" sz="1800" dirty="0" smtClean="0"/>
              <a:t>(…)</a:t>
            </a:r>
            <a:endParaRPr lang="es-AR" sz="1800" dirty="0"/>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963747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99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600" b="1" dirty="0" smtClean="0">
                <a:solidFill>
                  <a:srgbClr val="FFFF00"/>
                </a:solidFill>
                <a:effectLst>
                  <a:outerShdw blurRad="38100" dist="38100" dir="2700000" algn="tl">
                    <a:srgbClr val="000000">
                      <a:alpha val="43137"/>
                    </a:srgbClr>
                  </a:outerShdw>
                </a:effectLst>
              </a:rPr>
              <a:t>NUEVA </a:t>
            </a:r>
            <a:r>
              <a:rPr lang="es-AR" sz="1600" b="1" dirty="0">
                <a:solidFill>
                  <a:srgbClr val="FFFF00"/>
                </a:solidFill>
                <a:effectLst>
                  <a:outerShdw blurRad="38100" dist="38100" dir="2700000" algn="tl">
                    <a:srgbClr val="000000">
                      <a:alpha val="43137"/>
                    </a:srgbClr>
                  </a:outerShdw>
                </a:effectLst>
              </a:rPr>
              <a:t>ALICUOTA UNICA PARA CONTRIBUCIONES </a:t>
            </a:r>
            <a:r>
              <a:rPr lang="es-AR" sz="1600" b="1" dirty="0" smtClean="0">
                <a:solidFill>
                  <a:srgbClr val="FFFF00"/>
                </a:solidFill>
                <a:effectLst>
                  <a:outerShdw blurRad="38100" dist="38100" dir="2700000" algn="tl">
                    <a:srgbClr val="000000">
                      <a:alpha val="43137"/>
                    </a:srgbClr>
                  </a:outerShdw>
                </a:effectLst>
              </a:rPr>
              <a:t>PATRONALES</a:t>
            </a:r>
          </a:p>
          <a:p>
            <a:pPr marL="0" indent="0">
              <a:buNone/>
            </a:pPr>
            <a:endParaRPr lang="es-AR" sz="1600" b="1" dirty="0">
              <a:solidFill>
                <a:srgbClr val="FFFF00"/>
              </a:solidFill>
              <a:effectLst>
                <a:outerShdw blurRad="38100" dist="38100" dir="2700000" algn="tl">
                  <a:srgbClr val="000000">
                    <a:alpha val="43137"/>
                  </a:srgbClr>
                </a:outerShdw>
              </a:effectLst>
            </a:endParaRPr>
          </a:p>
          <a:p>
            <a:pPr marL="0" indent="0">
              <a:buNone/>
            </a:pPr>
            <a:endParaRPr lang="es-AR" sz="2000" b="1" dirty="0" smtClean="0">
              <a:solidFill>
                <a:srgbClr val="00FFFF"/>
              </a:solidFill>
              <a:effectLst>
                <a:outerShdw blurRad="38100" dist="38100" dir="2700000" algn="tl">
                  <a:srgbClr val="000000">
                    <a:alpha val="43137"/>
                  </a:srgbClr>
                </a:outerShdw>
              </a:effectLst>
            </a:endParaRPr>
          </a:p>
          <a:p>
            <a:pPr marL="0" indent="0">
              <a:buNone/>
            </a:pPr>
            <a:r>
              <a:rPr lang="es-AR" sz="2000" b="1" dirty="0" smtClean="0">
                <a:solidFill>
                  <a:srgbClr val="00FFFF"/>
                </a:solidFill>
                <a:effectLst>
                  <a:outerShdw blurRad="38100" dist="38100" dir="2700000" algn="tl">
                    <a:srgbClr val="000000">
                      <a:alpha val="43137"/>
                    </a:srgbClr>
                  </a:outerShdw>
                </a:effectLst>
              </a:rPr>
              <a:t>Desde cuando rige esta modificación: </a:t>
            </a:r>
          </a:p>
          <a:p>
            <a:pPr marL="0" indent="0">
              <a:buNone/>
            </a:pPr>
            <a:r>
              <a:rPr lang="es-AR" sz="2000" dirty="0" smtClean="0">
                <a:effectLst>
                  <a:outerShdw blurRad="38100" dist="38100" dir="2700000" algn="tl">
                    <a:srgbClr val="000000">
                      <a:alpha val="43137"/>
                    </a:srgbClr>
                  </a:outerShdw>
                </a:effectLst>
              </a:rPr>
              <a:t>Para las contribuciones patronales que se devenguen a partir del </a:t>
            </a:r>
          </a:p>
          <a:p>
            <a:pPr marL="0" indent="0">
              <a:buNone/>
            </a:pPr>
            <a:r>
              <a:rPr lang="es-AR" sz="2000" dirty="0" smtClean="0">
                <a:effectLst>
                  <a:outerShdw blurRad="38100" dist="38100" dir="2700000" algn="tl">
                    <a:srgbClr val="000000">
                      <a:alpha val="43137"/>
                    </a:srgbClr>
                  </a:outerShdw>
                </a:effectLst>
              </a:rPr>
              <a:t>1° de enero de 2022</a:t>
            </a:r>
          </a:p>
          <a:p>
            <a:pPr marL="0" indent="0">
              <a:buNone/>
            </a:pPr>
            <a:endParaRPr lang="es-AR" sz="2000" dirty="0" smtClean="0">
              <a:effectLst>
                <a:outerShdw blurRad="38100" dist="38100" dir="2700000" algn="tl">
                  <a:srgbClr val="000000">
                    <a:alpha val="43137"/>
                  </a:srgbClr>
                </a:outerShdw>
              </a:effectLst>
            </a:endParaRPr>
          </a:p>
          <a:p>
            <a:pPr marL="0" indent="0">
              <a:buNone/>
            </a:pPr>
            <a:r>
              <a:rPr lang="es-AR" sz="2000" b="1" dirty="0" smtClean="0">
                <a:solidFill>
                  <a:srgbClr val="FFC000"/>
                </a:solidFill>
                <a:effectLst>
                  <a:outerShdw blurRad="38100" dist="38100" dir="2700000" algn="tl">
                    <a:srgbClr val="000000">
                      <a:alpha val="43137"/>
                    </a:srgbClr>
                  </a:outerShdw>
                </a:effectLst>
              </a:rPr>
              <a:t>IMPORTANTE</a:t>
            </a:r>
            <a:endParaRPr lang="es-AR" sz="2000" b="1" dirty="0">
              <a:solidFill>
                <a:srgbClr val="FFC000"/>
              </a:solidFill>
              <a:effectLst>
                <a:outerShdw blurRad="38100" dist="38100" dir="2700000" algn="tl">
                  <a:srgbClr val="000000">
                    <a:alpha val="43137"/>
                  </a:srgbClr>
                </a:outerShdw>
              </a:effectLst>
            </a:endParaRPr>
          </a:p>
          <a:p>
            <a:pPr marL="0" indent="0">
              <a:buNone/>
            </a:pPr>
            <a:r>
              <a:rPr lang="es-AR" sz="2000" dirty="0" smtClean="0">
                <a:solidFill>
                  <a:srgbClr val="FFFF00"/>
                </a:solidFill>
                <a:effectLst>
                  <a:outerShdw blurRad="38100" dist="38100" dir="2700000" algn="tl">
                    <a:srgbClr val="000000">
                      <a:alpha val="43137"/>
                    </a:srgbClr>
                  </a:outerShdw>
                </a:effectLst>
              </a:rPr>
              <a:t>Hasta esa fecha se aplica el Cronograma de implementación progresiva y rige el texto del art. 2° del D. 814/2001 y sus reglamentaciones anterior a la ley de reforma Tributaria.</a:t>
            </a:r>
          </a:p>
          <a:p>
            <a:pPr marL="0" indent="0">
              <a:buNone/>
            </a:pPr>
            <a:r>
              <a:rPr lang="es-AR" sz="2000" dirty="0" smtClean="0">
                <a:solidFill>
                  <a:srgbClr val="FFFF00"/>
                </a:solidFill>
                <a:effectLst>
                  <a:outerShdw blurRad="38100" dist="38100" dir="2700000" algn="tl">
                    <a:srgbClr val="000000">
                      <a:alpha val="43137"/>
                    </a:srgbClr>
                  </a:outerShdw>
                </a:effectLst>
              </a:rPr>
              <a:t>Por lo tanto debe seguir aplicándose el procedimiento establecido en dicha norma para definir el encuadre en el inciso a) o b) del art. 2° D.814/2001</a:t>
            </a:r>
            <a:endParaRPr lang="es-AR" sz="1600" dirty="0" smtClean="0">
              <a:solidFill>
                <a:srgbClr val="FFFF00"/>
              </a:solidFill>
            </a:endParaRPr>
          </a:p>
          <a:p>
            <a:pPr marL="0" indent="0">
              <a:buNone/>
            </a:pPr>
            <a:endParaRPr lang="es-AR" sz="1100" dirty="0" smtClean="0"/>
          </a:p>
          <a:p>
            <a:pPr marL="0" indent="0">
              <a:buNone/>
            </a:pPr>
            <a:endParaRPr lang="es-AR" sz="1100" dirty="0"/>
          </a:p>
          <a:p>
            <a:pPr marL="0" indent="0">
              <a:buNone/>
            </a:pPr>
            <a:endParaRPr lang="es-AR" sz="11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126597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5288" y="333375"/>
            <a:ext cx="8385175" cy="733425"/>
          </a:xfrm>
        </p:spPr>
        <p:txBody>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a:solidFill>
                <a:srgbClr val="FFC000"/>
              </a:solidFill>
              <a:effectLst>
                <a:outerShdw blurRad="38100" dist="38100" dir="2700000" algn="tl">
                  <a:srgbClr val="000000">
                    <a:alpha val="43137"/>
                  </a:srgbClr>
                </a:outerShdw>
              </a:effectLst>
            </a:endParaRPr>
          </a:p>
        </p:txBody>
      </p:sp>
      <p:sp>
        <p:nvSpPr>
          <p:cNvPr id="250883" name="Rectangle 3"/>
          <p:cNvSpPr>
            <a:spLocks noGrp="1" noChangeArrowheads="1"/>
          </p:cNvSpPr>
          <p:nvPr>
            <p:ph type="body" idx="1"/>
          </p:nvPr>
        </p:nvSpPr>
        <p:spPr>
          <a:xfrm>
            <a:off x="468313" y="1371600"/>
            <a:ext cx="8377237" cy="5486400"/>
          </a:xfrm>
        </p:spPr>
        <p:txBody>
          <a:bodyPr/>
          <a:lstStyle/>
          <a:p>
            <a:pPr marL="609600" indent="-609600">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TEXTO ACTUAL</a:t>
            </a:r>
          </a:p>
          <a:p>
            <a:pPr marL="609600" indent="-609600">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D</a:t>
            </a:r>
            <a:r>
              <a:rPr lang="es-ES" sz="2000" b="1" dirty="0">
                <a:solidFill>
                  <a:srgbClr val="00FFCC"/>
                </a:solidFill>
                <a:effectLst>
                  <a:outerShdw blurRad="38100" dist="38100" dir="2700000" algn="tl">
                    <a:srgbClr val="000000">
                      <a:alpha val="43137"/>
                    </a:srgbClr>
                  </a:outerShdw>
                </a:effectLst>
              </a:rPr>
              <a:t>. 814/2001 – ART. 2° - Contribución unificada de la seguridad social</a:t>
            </a:r>
            <a:endParaRPr lang="es-ES" sz="2000" dirty="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1600" b="1" dirty="0" smtClean="0">
                <a:solidFill>
                  <a:srgbClr val="FFFF01"/>
                </a:solidFill>
                <a:effectLst>
                  <a:outerShdw blurRad="38100" dist="38100" dir="2700000" algn="tl">
                    <a:srgbClr val="000000">
                      <a:alpha val="43137"/>
                    </a:srgbClr>
                  </a:outerShdw>
                </a:effectLst>
              </a:rPr>
              <a:t>Art. 2 - </a:t>
            </a:r>
            <a:r>
              <a:rPr lang="es-AR" sz="1600" dirty="0" err="1" smtClean="0">
                <a:effectLst>
                  <a:outerShdw blurRad="38100" dist="38100" dir="2700000" algn="tl">
                    <a:srgbClr val="000000">
                      <a:alpha val="43137"/>
                    </a:srgbClr>
                  </a:outerShdw>
                </a:effectLst>
              </a:rPr>
              <a:t>Establécense</a:t>
            </a:r>
            <a:r>
              <a:rPr lang="es-AR" sz="1600" dirty="0" smtClean="0">
                <a:effectLst>
                  <a:outerShdw blurRad="38100" dist="38100" dir="2700000" algn="tl">
                    <a:srgbClr val="000000">
                      <a:alpha val="43137"/>
                    </a:srgbClr>
                  </a:outerShdw>
                </a:effectLst>
              </a:rPr>
              <a:t> las alícuotas que se describen a continuación, correspondientes a las contribuciones patronales sobre la nómina salarial con destino a los subsistemas de seguridad social regidos por las leyes 19032 (INSSJP), 24013 (Fondo Nacional de Empleo), 24241 (SIJP), y 24714 (Régimen de Asignaciones Familiares), a saber: </a:t>
            </a:r>
          </a:p>
          <a:p>
            <a:pPr marL="0" indent="0">
              <a:buFont typeface="Wingdings" pitchFamily="2" charset="2"/>
              <a:buNone/>
              <a:defRPr/>
            </a:pPr>
            <a:endParaRPr lang="es-AR" sz="1600" dirty="0" smtClean="0">
              <a:effectLst>
                <a:outerShdw blurRad="38100" dist="38100" dir="2700000" algn="tl">
                  <a:srgbClr val="000000">
                    <a:alpha val="43137"/>
                  </a:srgbClr>
                </a:outerShdw>
              </a:effectLst>
            </a:endParaRPr>
          </a:p>
          <a:p>
            <a:pPr marL="0" indent="0">
              <a:buFont typeface="Wingdings" pitchFamily="2" charset="2"/>
              <a:buNone/>
              <a:defRPr/>
            </a:pPr>
            <a:r>
              <a:rPr lang="es-AR" sz="1600" dirty="0" smtClean="0">
                <a:effectLst>
                  <a:outerShdw blurRad="38100" dist="38100" dir="2700000" algn="tl">
                    <a:srgbClr val="000000">
                      <a:alpha val="43137"/>
                    </a:srgbClr>
                  </a:outerShdw>
                </a:effectLst>
              </a:rPr>
              <a:t>a) </a:t>
            </a:r>
            <a:r>
              <a:rPr lang="es-AR" sz="1600" b="1" dirty="0" smtClean="0">
                <a:solidFill>
                  <a:srgbClr val="00FF00"/>
                </a:solidFill>
                <a:effectLst>
                  <a:outerShdw blurRad="38100" dist="38100" dir="2700000" algn="tl">
                    <a:srgbClr val="000000">
                      <a:alpha val="43137"/>
                    </a:srgbClr>
                  </a:outerShdw>
                </a:effectLst>
              </a:rPr>
              <a:t>20% (21%)para los empleadores cuya actividad principal sea la locación y prestación de servicios </a:t>
            </a:r>
            <a:r>
              <a:rPr lang="es-AR" sz="1600" dirty="0" smtClean="0">
                <a:effectLst>
                  <a:outerShdw blurRad="38100" dist="38100" dir="2700000" algn="tl">
                    <a:srgbClr val="000000">
                      <a:alpha val="43137"/>
                    </a:srgbClr>
                  </a:outerShdw>
                </a:effectLst>
              </a:rPr>
              <a:t>con excepción de los comprendidos en las leyes 23551, 23660, 23661 y 24467. </a:t>
            </a:r>
          </a:p>
          <a:p>
            <a:pPr marL="0" indent="0">
              <a:buFont typeface="Wingdings" pitchFamily="2" charset="2"/>
              <a:buNone/>
              <a:defRPr/>
            </a:pPr>
            <a:endParaRPr lang="es-AR" sz="1600" dirty="0" smtClean="0">
              <a:effectLst>
                <a:outerShdw blurRad="38100" dist="38100" dir="2700000" algn="tl">
                  <a:srgbClr val="000000">
                    <a:alpha val="43137"/>
                  </a:srgbClr>
                </a:outerShdw>
              </a:effectLst>
            </a:endParaRPr>
          </a:p>
          <a:p>
            <a:pPr marL="0" indent="0">
              <a:buFont typeface="Wingdings" pitchFamily="2" charset="2"/>
              <a:buNone/>
              <a:defRPr/>
            </a:pPr>
            <a:r>
              <a:rPr lang="es-AR" sz="1600" dirty="0" smtClean="0">
                <a:effectLst>
                  <a:outerShdw blurRad="38100" dist="38100" dir="2700000" algn="tl">
                    <a:srgbClr val="000000">
                      <a:alpha val="43137"/>
                    </a:srgbClr>
                  </a:outerShdw>
                </a:effectLst>
              </a:rPr>
              <a:t>b) </a:t>
            </a:r>
            <a:r>
              <a:rPr lang="es-AR" sz="1600" b="1" dirty="0" smtClean="0">
                <a:solidFill>
                  <a:srgbClr val="FFFF00"/>
                </a:solidFill>
                <a:effectLst>
                  <a:outerShdw blurRad="38100" dist="38100" dir="2700000" algn="tl">
                    <a:srgbClr val="000000">
                      <a:alpha val="43137"/>
                    </a:srgbClr>
                  </a:outerShdw>
                </a:effectLst>
              </a:rPr>
              <a:t>16%  (17%) para los restantes empleadores no incluidos en el inciso anterior. Asimismo será de aplicación a las entidades y organismos comprendidos en el artículo 1º de la ley 22016 y sus modificatorias</a:t>
            </a:r>
            <a:r>
              <a:rPr lang="es-AR" sz="1600" dirty="0" smtClean="0">
                <a:effectLst>
                  <a:outerShdw blurRad="38100" dist="38100" dir="2700000" algn="tl">
                    <a:srgbClr val="000000">
                      <a:alpha val="43137"/>
                    </a:srgbClr>
                  </a:outerShdw>
                </a:effectLst>
              </a:rPr>
              <a:t>.</a:t>
            </a:r>
          </a:p>
          <a:p>
            <a:pPr marL="0" indent="0">
              <a:buFont typeface="Wingdings" pitchFamily="2" charset="2"/>
              <a:buNone/>
              <a:defRPr/>
            </a:pPr>
            <a:endParaRPr lang="es-AR" sz="1600" dirty="0" smtClean="0">
              <a:effectLst>
                <a:outerShdw blurRad="38100" dist="38100" dir="2700000" algn="tl">
                  <a:srgbClr val="000000">
                    <a:alpha val="43137"/>
                  </a:srgbClr>
                </a:outerShdw>
              </a:effectLst>
            </a:endParaRPr>
          </a:p>
          <a:p>
            <a:pPr marL="0" indent="0">
              <a:buFont typeface="Wingdings" pitchFamily="2" charset="2"/>
              <a:buNone/>
              <a:defRPr/>
            </a:pPr>
            <a:r>
              <a:rPr lang="es-AR" sz="1600" dirty="0" smtClean="0">
                <a:effectLst>
                  <a:outerShdw blurRad="38100" dist="38100" dir="2700000" algn="tl">
                    <a:srgbClr val="000000">
                      <a:alpha val="43137"/>
                    </a:srgbClr>
                  </a:outerShdw>
                </a:effectLst>
              </a:rPr>
              <a:t>Las alícuotas fijadas sustituyen las vigentes para los regímenes del Sistema </a:t>
            </a:r>
            <a:r>
              <a:rPr lang="es-AR" sz="1600" dirty="0" err="1" smtClean="0">
                <a:effectLst>
                  <a:outerShdw blurRad="38100" dist="38100" dir="2700000" algn="tl">
                    <a:srgbClr val="000000">
                      <a:alpha val="43137"/>
                    </a:srgbClr>
                  </a:outerShdw>
                </a:effectLst>
              </a:rPr>
              <a:t>Unico</a:t>
            </a:r>
            <a:r>
              <a:rPr lang="es-AR" sz="1600" dirty="0" smtClean="0">
                <a:effectLst>
                  <a:outerShdw blurRad="38100" dist="38100" dir="2700000" algn="tl">
                    <a:srgbClr val="000000">
                      <a:alpha val="43137"/>
                    </a:srgbClr>
                  </a:outerShdw>
                </a:effectLst>
              </a:rPr>
              <a:t> de la Seguridad Social (SUSS), previstos en los incisos a), b), d) y f) del artículo 87 del decreto 2284 de fecha 31 de octubre de 1991, conservando plena aplicación las correspondientes a los regímenes enunciados en los incisos c) y e) del precitado artículo. </a:t>
            </a:r>
          </a:p>
          <a:p>
            <a:pPr marL="609600" indent="-609600">
              <a:buFont typeface="Wingdings" pitchFamily="2" charset="2"/>
              <a:buNone/>
              <a:defRPr/>
            </a:pPr>
            <a:endParaRPr lang="es-ES" sz="1800" dirty="0" smtClean="0">
              <a:effectLst/>
            </a:endParaRPr>
          </a:p>
        </p:txBody>
      </p:sp>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4"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240415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5288" y="333375"/>
            <a:ext cx="8385175" cy="576263"/>
          </a:xfrm>
        </p:spPr>
        <p:txBody>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a:solidFill>
                <a:srgbClr val="FFC000"/>
              </a:solidFill>
              <a:effectLst>
                <a:outerShdw blurRad="38100" dist="38100" dir="2700000" algn="tl">
                  <a:srgbClr val="000000">
                    <a:alpha val="43137"/>
                  </a:srgbClr>
                </a:outerShdw>
              </a:effectLst>
            </a:endParaRPr>
          </a:p>
        </p:txBody>
      </p:sp>
      <p:sp>
        <p:nvSpPr>
          <p:cNvPr id="250883" name="Rectangle 3"/>
          <p:cNvSpPr>
            <a:spLocks noGrp="1" noChangeArrowheads="1"/>
          </p:cNvSpPr>
          <p:nvPr>
            <p:ph type="body" idx="1"/>
          </p:nvPr>
        </p:nvSpPr>
        <p:spPr>
          <a:xfrm>
            <a:off x="468313" y="981075"/>
            <a:ext cx="8377237" cy="5267325"/>
          </a:xfrm>
        </p:spPr>
        <p:txBody>
          <a:bodyPr/>
          <a:lstStyle/>
          <a:p>
            <a:pPr marL="609600" indent="-609600">
              <a:buFont typeface="Wingdings" pitchFamily="2" charset="2"/>
              <a:buNone/>
              <a:defRPr/>
            </a:pPr>
            <a:endParaRPr lang="es-ES" sz="2000" b="1" dirty="0" smtClean="0">
              <a:solidFill>
                <a:srgbClr val="00FFCC"/>
              </a:solidFill>
              <a:effectLst>
                <a:outerShdw blurRad="38100" dist="38100" dir="2700000" algn="tl">
                  <a:srgbClr val="000000">
                    <a:alpha val="43137"/>
                  </a:srgbClr>
                </a:outerShdw>
              </a:effectLst>
            </a:endParaRPr>
          </a:p>
          <a:p>
            <a:pPr marL="609600" indent="-609600">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D</a:t>
            </a:r>
            <a:r>
              <a:rPr lang="es-ES" sz="2000" b="1" dirty="0">
                <a:solidFill>
                  <a:srgbClr val="00FFCC"/>
                </a:solidFill>
                <a:effectLst>
                  <a:outerShdw blurRad="38100" dist="38100" dir="2700000" algn="tl">
                    <a:srgbClr val="000000">
                      <a:alpha val="43137"/>
                    </a:srgbClr>
                  </a:outerShdw>
                </a:effectLst>
              </a:rPr>
              <a:t>. 814/2001 – ART. 2° - Contribución unificada de la seguridad social</a:t>
            </a:r>
            <a:endParaRPr lang="es-ES" sz="2000" dirty="0">
              <a:solidFill>
                <a:srgbClr val="00FFCC"/>
              </a:solidFill>
              <a:effectLst>
                <a:outerShdw blurRad="38100" dist="38100" dir="2700000" algn="tl">
                  <a:srgbClr val="000000">
                    <a:alpha val="43137"/>
                  </a:srgbClr>
                </a:outerShdw>
              </a:effectLst>
            </a:endParaRPr>
          </a:p>
          <a:p>
            <a:pPr marL="609600" indent="-609600">
              <a:buFont typeface="Wingdings" pitchFamily="2" charset="2"/>
              <a:buNone/>
              <a:defRPr/>
            </a:pPr>
            <a:endParaRPr lang="es-ES" sz="1800" dirty="0" smtClean="0">
              <a:effectLst>
                <a:outerShdw blurRad="38100" dist="38100" dir="2700000" algn="tl">
                  <a:srgbClr val="000000">
                    <a:alpha val="43137"/>
                  </a:srgbClr>
                </a:outerShdw>
              </a:effectLst>
            </a:endParaRPr>
          </a:p>
          <a:p>
            <a:pPr marL="0" indent="0">
              <a:buFont typeface="Wingdings" pitchFamily="2" charset="2"/>
              <a:buNone/>
              <a:defRPr/>
            </a:pPr>
            <a:r>
              <a:rPr lang="es-ES" sz="2000" b="1" dirty="0" err="1">
                <a:solidFill>
                  <a:srgbClr val="FFFF00"/>
                </a:solidFill>
                <a:effectLst>
                  <a:outerShdw blurRad="38100" dist="38100" dir="2700000" algn="tl">
                    <a:srgbClr val="000000">
                      <a:alpha val="43137"/>
                    </a:srgbClr>
                  </a:outerShdw>
                </a:effectLst>
              </a:rPr>
              <a:t>Alicuotas</a:t>
            </a:r>
            <a:endParaRPr lang="es-ES" sz="2000" b="1" dirty="0">
              <a:solidFill>
                <a:srgbClr val="FFFF00"/>
              </a:solidFill>
              <a:effectLst>
                <a:outerShdw blurRad="38100" dist="38100" dir="2700000" algn="tl">
                  <a:srgbClr val="000000">
                    <a:alpha val="43137"/>
                  </a:srgbClr>
                </a:outerShdw>
              </a:effectLst>
            </a:endParaRPr>
          </a:p>
          <a:p>
            <a:pPr marL="0" indent="0">
              <a:buFont typeface="Wingdings" pitchFamily="2" charset="2"/>
              <a:buNone/>
              <a:defRPr/>
            </a:pPr>
            <a:r>
              <a:rPr lang="es-MX" sz="2400" b="1" dirty="0" smtClean="0">
                <a:solidFill>
                  <a:srgbClr val="00FF99"/>
                </a:solidFill>
                <a:effectLst>
                  <a:outerShdw blurRad="38100" dist="38100" dir="2700000" algn="tl">
                    <a:srgbClr val="000000">
                      <a:alpha val="43137"/>
                    </a:srgbClr>
                  </a:outerShdw>
                </a:effectLst>
              </a:rPr>
              <a:t>D. 1009/2001</a:t>
            </a:r>
            <a:endParaRPr lang="es-AR" sz="2400" dirty="0" smtClean="0">
              <a:solidFill>
                <a:srgbClr val="00FF99"/>
              </a:solidFill>
              <a:effectLst>
                <a:outerShdw blurRad="38100" dist="38100" dir="2700000" algn="tl">
                  <a:srgbClr val="000000">
                    <a:alpha val="43137"/>
                  </a:srgbClr>
                </a:outerShdw>
              </a:effectLst>
            </a:endParaRPr>
          </a:p>
          <a:p>
            <a:pPr marL="0" indent="0">
              <a:buFont typeface="Wingdings" pitchFamily="2" charset="2"/>
              <a:buNone/>
              <a:defRPr/>
            </a:pPr>
            <a:r>
              <a:rPr lang="es-AR" sz="1800" b="1" dirty="0">
                <a:solidFill>
                  <a:schemeClr val="accent1">
                    <a:lumMod val="60000"/>
                    <a:lumOff val="40000"/>
                  </a:schemeClr>
                </a:solidFill>
                <a:effectLst>
                  <a:outerShdw blurRad="38100" dist="38100" dir="2700000" algn="tl">
                    <a:srgbClr val="000000">
                      <a:alpha val="43137"/>
                    </a:srgbClr>
                  </a:outerShdw>
                </a:effectLst>
              </a:rPr>
              <a:t>Art. 1 - </a:t>
            </a:r>
            <a:r>
              <a:rPr lang="es-AR" sz="1800" dirty="0">
                <a:effectLst>
                  <a:outerShdw blurRad="38100" dist="38100" dir="2700000" algn="tl">
                    <a:srgbClr val="000000">
                      <a:alpha val="43137"/>
                    </a:srgbClr>
                  </a:outerShdw>
                </a:effectLst>
              </a:rPr>
              <a:t>A efectos de lo establecido en el artículo 2° del decreto N° 814 de fecha 20 de junio de 2001, modificado por la ley 25453, </a:t>
            </a:r>
            <a:r>
              <a:rPr lang="es-AR" sz="1800" b="1" dirty="0">
                <a:solidFill>
                  <a:srgbClr val="FFFF00"/>
                </a:solidFill>
                <a:effectLst>
                  <a:outerShdw blurRad="38100" dist="38100" dir="2700000" algn="tl">
                    <a:srgbClr val="000000">
                      <a:alpha val="43137"/>
                    </a:srgbClr>
                  </a:outerShdw>
                </a:effectLst>
              </a:rPr>
              <a:t>resultan comprendidos en el inciso a) </a:t>
            </a:r>
            <a:r>
              <a:rPr lang="es-AR" sz="1800" dirty="0">
                <a:effectLst>
                  <a:outerShdw blurRad="38100" dist="38100" dir="2700000" algn="tl">
                    <a:srgbClr val="000000">
                      <a:alpha val="43137"/>
                    </a:srgbClr>
                  </a:outerShdw>
                </a:effectLst>
              </a:rPr>
              <a:t>del primer párrafo de la referida norma, aquellos empleadores </a:t>
            </a:r>
            <a:r>
              <a:rPr lang="es-AR" sz="1800" b="1" dirty="0">
                <a:solidFill>
                  <a:srgbClr val="FFFF00"/>
                </a:solidFill>
                <a:effectLst>
                  <a:outerShdw blurRad="38100" dist="38100" dir="2700000" algn="tl">
                    <a:srgbClr val="000000">
                      <a:alpha val="43137"/>
                    </a:srgbClr>
                  </a:outerShdw>
                </a:effectLst>
              </a:rPr>
              <a:t>cuya actividad principal encuadre en el sector </a:t>
            </a:r>
            <a:r>
              <a:rPr lang="es-AR" sz="2000" b="1" dirty="0">
                <a:solidFill>
                  <a:srgbClr val="FFC000"/>
                </a:solidFill>
                <a:effectLst>
                  <a:outerShdw blurRad="38100" dist="38100" dir="2700000" algn="tl">
                    <a:srgbClr val="000000">
                      <a:alpha val="43137"/>
                    </a:srgbClr>
                  </a:outerShdw>
                </a:effectLst>
              </a:rPr>
              <a:t>"SERVICIOS" </a:t>
            </a:r>
            <a:r>
              <a:rPr lang="es-AR" sz="1800" b="1" dirty="0">
                <a:solidFill>
                  <a:srgbClr val="FFFF00"/>
                </a:solidFill>
                <a:effectLst>
                  <a:outerShdw blurRad="38100" dist="38100" dir="2700000" algn="tl">
                    <a:srgbClr val="000000">
                      <a:alpha val="43137"/>
                    </a:srgbClr>
                  </a:outerShdw>
                </a:effectLst>
              </a:rPr>
              <a:t>o en el sector </a:t>
            </a:r>
            <a:r>
              <a:rPr lang="es-AR" sz="2000" b="1" dirty="0">
                <a:solidFill>
                  <a:srgbClr val="00FF99"/>
                </a:solidFill>
                <a:effectLst>
                  <a:outerShdw blurRad="38100" dist="38100" dir="2700000" algn="tl">
                    <a:srgbClr val="000000">
                      <a:alpha val="43137"/>
                    </a:srgbClr>
                  </a:outerShdw>
                </a:effectLst>
              </a:rPr>
              <a:t>"COMERCIO" </a:t>
            </a:r>
            <a:r>
              <a:rPr lang="es-AR" sz="1800" dirty="0">
                <a:effectLst>
                  <a:outerShdw blurRad="38100" dist="38100" dir="2700000" algn="tl">
                    <a:srgbClr val="000000">
                      <a:alpha val="43137"/>
                    </a:srgbClr>
                  </a:outerShdw>
                </a:effectLst>
              </a:rPr>
              <a:t>de acuerdo con lo dispuesto en la resolución de la </a:t>
            </a:r>
            <a:r>
              <a:rPr lang="es-AR" sz="1800" dirty="0" smtClean="0">
                <a:effectLst>
                  <a:outerShdw blurRad="38100" dist="38100" dir="2700000" algn="tl">
                    <a:srgbClr val="000000">
                      <a:alpha val="43137"/>
                    </a:srgbClr>
                  </a:outerShdw>
                </a:effectLst>
              </a:rPr>
              <a:t>R. (SEPYME) 24 </a:t>
            </a:r>
            <a:r>
              <a:rPr lang="es-AR" sz="1800" dirty="0">
                <a:effectLst>
                  <a:outerShdw blurRad="38100" dist="38100" dir="2700000" algn="tl">
                    <a:srgbClr val="000000">
                      <a:alpha val="43137"/>
                    </a:srgbClr>
                  </a:outerShdw>
                </a:effectLst>
              </a:rPr>
              <a:t>de fecha 15 de febrero de 2001, y su modificatoria, siempre que sus ventas totales anuales, calculadas en función de lo previsto en la citada resolución, superen, en todos los casos, los </a:t>
            </a:r>
            <a:r>
              <a:rPr lang="es-AR" sz="2000" b="1" dirty="0">
                <a:solidFill>
                  <a:srgbClr val="FFC000"/>
                </a:solidFill>
                <a:effectLst>
                  <a:outerShdw blurRad="38100" dist="38100" dir="2700000" algn="tl">
                    <a:srgbClr val="000000">
                      <a:alpha val="43137"/>
                    </a:srgbClr>
                  </a:outerShdw>
                </a:effectLst>
              </a:rPr>
              <a:t>CUARENTA Y OCHO MILLONES DE PESOS ($ 48.000.000). </a:t>
            </a:r>
          </a:p>
          <a:p>
            <a:pPr marL="0" indent="0">
              <a:buFont typeface="Wingdings" pitchFamily="2" charset="2"/>
              <a:buNone/>
              <a:defRPr/>
            </a:pPr>
            <a:endParaRPr lang="es-ES" sz="1800" dirty="0" smtClean="0">
              <a:effectLst/>
            </a:endParaRPr>
          </a:p>
          <a:p>
            <a:pPr marL="0" indent="0">
              <a:buFont typeface="Wingdings" pitchFamily="2" charset="2"/>
              <a:buNone/>
              <a:defRPr/>
            </a:pPr>
            <a:endParaRPr lang="es-ES" sz="1800" dirty="0">
              <a:effectLst/>
            </a:endParaRPr>
          </a:p>
          <a:p>
            <a:pPr marL="0" indent="0">
              <a:buFont typeface="Wingdings" pitchFamily="2" charset="2"/>
              <a:buNone/>
              <a:defRPr/>
            </a:pPr>
            <a:endParaRPr lang="es-ES" sz="1800" dirty="0" smtClean="0">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496008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5288" y="333375"/>
            <a:ext cx="8385175" cy="576263"/>
          </a:xfrm>
        </p:spPr>
        <p:txBody>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a:solidFill>
                <a:srgbClr val="FFC000"/>
              </a:solidFill>
              <a:effectLst>
                <a:outerShdw blurRad="38100" dist="38100" dir="2700000" algn="tl">
                  <a:srgbClr val="000000">
                    <a:alpha val="43137"/>
                  </a:srgbClr>
                </a:outerShdw>
              </a:effectLst>
            </a:endParaRPr>
          </a:p>
        </p:txBody>
      </p:sp>
      <p:sp>
        <p:nvSpPr>
          <p:cNvPr id="250883" name="Rectangle 3"/>
          <p:cNvSpPr>
            <a:spLocks noGrp="1" noChangeArrowheads="1"/>
          </p:cNvSpPr>
          <p:nvPr>
            <p:ph type="body" idx="1"/>
          </p:nvPr>
        </p:nvSpPr>
        <p:spPr>
          <a:xfrm>
            <a:off x="468313" y="981075"/>
            <a:ext cx="8377237" cy="5267325"/>
          </a:xfrm>
        </p:spPr>
        <p:txBody>
          <a:bodyPr/>
          <a:lstStyle/>
          <a:p>
            <a:pPr marL="609600" indent="-609600">
              <a:buFont typeface="Wingdings" pitchFamily="2" charset="2"/>
              <a:buNone/>
              <a:defRPr/>
            </a:pPr>
            <a:endParaRPr lang="es-ES"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endParaRPr lang="es-ES" sz="1800" dirty="0" smtClean="0">
              <a:effectLst/>
            </a:endParaRPr>
          </a:p>
          <a:p>
            <a:pPr marL="0" indent="0">
              <a:buFont typeface="Wingdings" pitchFamily="2" charset="2"/>
              <a:buNone/>
              <a:defRPr/>
            </a:pPr>
            <a:endParaRPr lang="es-ES" sz="1800" dirty="0"/>
          </a:p>
          <a:p>
            <a:pPr marL="0" indent="0">
              <a:buFont typeface="Wingdings" pitchFamily="2" charset="2"/>
              <a:buNone/>
              <a:defRPr/>
            </a:pPr>
            <a:endParaRPr lang="es-ES" sz="1800" dirty="0" smtClean="0">
              <a:effectLst/>
            </a:endParaRPr>
          </a:p>
          <a:p>
            <a:pPr marL="0" indent="0">
              <a:buFont typeface="Wingdings" pitchFamily="2" charset="2"/>
              <a:buNone/>
              <a:defRPr/>
            </a:pPr>
            <a:endParaRPr lang="es-ES" sz="1800" dirty="0">
              <a:effectLst/>
            </a:endParaRPr>
          </a:p>
          <a:p>
            <a:pPr marL="0" indent="0">
              <a:buFont typeface="Wingdings" pitchFamily="2" charset="2"/>
              <a:buNone/>
              <a:defRPr/>
            </a:pPr>
            <a:endParaRPr lang="es-ES" sz="1800" dirty="0" smtClean="0">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23" y="2016177"/>
            <a:ext cx="8563946"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396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a:extLst/>
        </p:spPr>
        <p:txBody>
          <a:bodyPr/>
          <a:lstStyle/>
          <a:p>
            <a:pPr eaLnBrk="1" hangingPunct="1">
              <a:defRPr/>
            </a:pPr>
            <a:endParaRPr lang="en-US" sz="2400" b="1" dirty="0" smtClean="0"/>
          </a:p>
        </p:txBody>
      </p:sp>
      <p:sp>
        <p:nvSpPr>
          <p:cNvPr id="67587" name="Rectangle 3"/>
          <p:cNvSpPr>
            <a:spLocks noGrp="1" noChangeArrowheads="1"/>
          </p:cNvSpPr>
          <p:nvPr>
            <p:ph type="subTitle" idx="1"/>
          </p:nvPr>
        </p:nvSpPr>
        <p:spPr>
          <a:xfrm>
            <a:off x="685800" y="685800"/>
            <a:ext cx="7772400" cy="5562600"/>
          </a:xfrm>
          <a:extLst/>
        </p:spPr>
        <p:txBody>
          <a:bodyPr/>
          <a:lstStyle/>
          <a:p>
            <a:pPr eaLnBrk="1" hangingPunct="1">
              <a:defRPr/>
            </a:pPr>
            <a:endParaRPr lang="es-AR" b="1" dirty="0" smtClean="0"/>
          </a:p>
          <a:p>
            <a:pPr eaLnBrk="1" hangingPunct="1">
              <a:defRPr/>
            </a:pPr>
            <a:endParaRPr lang="es-AR" sz="2800" b="1" dirty="0" smtClean="0">
              <a:solidFill>
                <a:srgbClr val="00FF00"/>
              </a:solidFill>
              <a:latin typeface="Papyrus" pitchFamily="66" charset="0"/>
            </a:endParaRPr>
          </a:p>
          <a:p>
            <a:pPr eaLnBrk="1" hangingPunct="1">
              <a:defRPr/>
            </a:pPr>
            <a:endParaRPr lang="es-AR" sz="2800" b="1" dirty="0">
              <a:solidFill>
                <a:srgbClr val="00FF00"/>
              </a:solidFill>
              <a:latin typeface="Papyrus" pitchFamily="66" charset="0"/>
            </a:endParaRPr>
          </a:p>
          <a:p>
            <a:pPr eaLnBrk="1" hangingPunct="1">
              <a:defRPr/>
            </a:pPr>
            <a:endParaRPr lang="es-AR" sz="4000" b="1" dirty="0">
              <a:solidFill>
                <a:srgbClr val="FFFF00"/>
              </a:solidFill>
              <a:latin typeface="Papyrus" pitchFamily="66" charset="0"/>
            </a:endParaRPr>
          </a:p>
          <a:p>
            <a:pPr eaLnBrk="1" hangingPunct="1">
              <a:defRPr/>
            </a:pPr>
            <a:r>
              <a:rPr lang="es-AR" sz="4000" b="1" dirty="0" smtClean="0">
                <a:solidFill>
                  <a:srgbClr val="FFFF00"/>
                </a:solidFill>
                <a:latin typeface="Papyrus" pitchFamily="66" charset="0"/>
              </a:rPr>
              <a:t>DETRACCIÓN VIGENTE PARA EL AÑO 2019</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38615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6858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685800" y="1371600"/>
            <a:ext cx="8077200" cy="4876800"/>
          </a:xfrm>
        </p:spPr>
        <p:txBody>
          <a:bodyPr/>
          <a:lstStyle/>
          <a:p>
            <a:pPr marL="609600" indent="-609600" algn="l">
              <a:defRPr/>
            </a:pPr>
            <a:r>
              <a:rPr lang="es-AR" sz="2000" b="1" dirty="0" smtClean="0">
                <a:solidFill>
                  <a:srgbClr val="00FF00"/>
                </a:solidFill>
                <a:effectLst>
                  <a:outerShdw blurRad="38100" dist="38100" dir="2700000" algn="tl">
                    <a:srgbClr val="000000">
                      <a:alpha val="43137"/>
                    </a:srgbClr>
                  </a:outerShdw>
                </a:effectLst>
              </a:rPr>
              <a:t>PUNTOS PRINCIPALES DEL ACUERDO</a:t>
            </a:r>
          </a:p>
          <a:p>
            <a:pPr marL="609600" indent="-609600" algn="l">
              <a:defRPr/>
            </a:pPr>
            <a:endParaRPr lang="es-AR" sz="2000" b="1" dirty="0" smtClean="0">
              <a:solidFill>
                <a:srgbClr val="00FF00"/>
              </a:solidFill>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 </a:t>
            </a:r>
            <a:r>
              <a:rPr lang="es-AR" sz="1800" dirty="0" smtClean="0">
                <a:solidFill>
                  <a:srgbClr val="FFFF00"/>
                </a:solidFill>
                <a:effectLst>
                  <a:outerShdw blurRad="38100" dist="38100" dir="2700000" algn="tl">
                    <a:srgbClr val="000000">
                      <a:alpha val="43137"/>
                    </a:srgbClr>
                  </a:outerShdw>
                </a:effectLst>
              </a:rPr>
              <a:t>Asignación </a:t>
            </a:r>
            <a:r>
              <a:rPr lang="es-AR" sz="1800" dirty="0">
                <a:solidFill>
                  <a:srgbClr val="FFFF00"/>
                </a:solidFill>
                <a:effectLst>
                  <a:outerShdw blurRad="38100" dist="38100" dir="2700000" algn="tl">
                    <a:srgbClr val="000000">
                      <a:alpha val="43137"/>
                    </a:srgbClr>
                  </a:outerShdw>
                </a:effectLst>
              </a:rPr>
              <a:t>extraordinaria no remunerativa</a:t>
            </a:r>
            <a:r>
              <a:rPr lang="es-AR" sz="1800" dirty="0">
                <a:effectLst>
                  <a:outerShdw blurRad="38100" dist="38100" dir="2700000" algn="tl">
                    <a:srgbClr val="000000">
                      <a:alpha val="43137"/>
                    </a:srgbClr>
                  </a:outerShdw>
                </a:effectLst>
              </a:rPr>
              <a:t>, cuyo importe varía según la </a:t>
            </a: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categoría </a:t>
            </a:r>
            <a:r>
              <a:rPr lang="es-AR" sz="1800" dirty="0">
                <a:effectLst>
                  <a:outerShdw blurRad="38100" dist="38100" dir="2700000" algn="tl">
                    <a:srgbClr val="000000">
                      <a:alpha val="43137"/>
                    </a:srgbClr>
                  </a:outerShdw>
                </a:effectLst>
              </a:rPr>
              <a:t>profesional del trabajador, a abonarse en </a:t>
            </a:r>
            <a:r>
              <a:rPr lang="es-AR" sz="1800" b="1" dirty="0">
                <a:effectLst>
                  <a:outerShdw blurRad="38100" dist="38100" dir="2700000" algn="tl">
                    <a:srgbClr val="000000">
                      <a:alpha val="43137"/>
                    </a:srgbClr>
                  </a:outerShdw>
                </a:effectLst>
              </a:rPr>
              <a:t>5 cuotas </a:t>
            </a:r>
            <a:r>
              <a:rPr lang="es-AR" sz="1800" dirty="0">
                <a:effectLst>
                  <a:outerShdw blurRad="38100" dist="38100" dir="2700000" algn="tl">
                    <a:srgbClr val="000000">
                      <a:alpha val="43137"/>
                    </a:srgbClr>
                  </a:outerShdw>
                </a:effectLst>
              </a:rPr>
              <a:t>junto con las </a:t>
            </a: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remuneraciones </a:t>
            </a:r>
            <a:r>
              <a:rPr lang="es-AR" sz="1800" dirty="0">
                <a:effectLst>
                  <a:outerShdw blurRad="38100" dist="38100" dir="2700000" algn="tl">
                    <a:srgbClr val="000000">
                      <a:alpha val="43137"/>
                    </a:srgbClr>
                  </a:outerShdw>
                </a:effectLst>
              </a:rPr>
              <a:t>de </a:t>
            </a:r>
            <a:r>
              <a:rPr lang="es-AR" sz="1800" dirty="0">
                <a:solidFill>
                  <a:srgbClr val="FF9900"/>
                </a:solidFill>
                <a:effectLst>
                  <a:outerShdw blurRad="38100" dist="38100" dir="2700000" algn="tl">
                    <a:srgbClr val="000000">
                      <a:alpha val="43137"/>
                    </a:srgbClr>
                  </a:outerShdw>
                </a:effectLst>
              </a:rPr>
              <a:t>mayo, junio, julio y agosto </a:t>
            </a:r>
            <a:r>
              <a:rPr lang="es-AR" sz="1800" dirty="0">
                <a:effectLst>
                  <a:outerShdw blurRad="38100" dist="38100" dir="2700000" algn="tl">
                    <a:srgbClr val="000000">
                      <a:alpha val="43137"/>
                    </a:srgbClr>
                  </a:outerShdw>
                </a:effectLst>
              </a:rPr>
              <a:t>de 2019, y </a:t>
            </a:r>
            <a:r>
              <a:rPr lang="es-AR" sz="1800" dirty="0">
                <a:solidFill>
                  <a:srgbClr val="FF9900"/>
                </a:solidFill>
                <a:effectLst>
                  <a:outerShdw blurRad="38100" dist="38100" dir="2700000" algn="tl">
                    <a:srgbClr val="000000">
                      <a:alpha val="43137"/>
                    </a:srgbClr>
                  </a:outerShdw>
                </a:effectLst>
              </a:rPr>
              <a:t>marzo</a:t>
            </a:r>
            <a:r>
              <a:rPr lang="es-AR" sz="1800" dirty="0">
                <a:effectLst>
                  <a:outerShdw blurRad="38100" dist="38100" dir="2700000" algn="tl">
                    <a:srgbClr val="000000">
                      <a:alpha val="43137"/>
                    </a:srgbClr>
                  </a:outerShdw>
                </a:effectLst>
              </a:rPr>
              <a:t> de 2020. </a:t>
            </a:r>
            <a:br>
              <a:rPr lang="es-AR" sz="1800" dirty="0">
                <a:effectLst>
                  <a:outerShdw blurRad="38100" dist="38100" dir="2700000" algn="tl">
                    <a:srgbClr val="000000">
                      <a:alpha val="43137"/>
                    </a:srgbClr>
                  </a:outerShdw>
                </a:effectLst>
              </a:rPr>
            </a:b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 </a:t>
            </a:r>
            <a:r>
              <a:rPr lang="es-AR" sz="1800" dirty="0" smtClean="0">
                <a:solidFill>
                  <a:srgbClr val="00FFFF"/>
                </a:solidFill>
                <a:effectLst>
                  <a:outerShdw blurRad="38100" dist="38100" dir="2700000" algn="tl">
                    <a:srgbClr val="000000">
                      <a:alpha val="43137"/>
                    </a:srgbClr>
                  </a:outerShdw>
                </a:effectLst>
              </a:rPr>
              <a:t>Incremento </a:t>
            </a:r>
            <a:r>
              <a:rPr lang="es-AR" sz="1800" dirty="0">
                <a:solidFill>
                  <a:srgbClr val="00FFFF"/>
                </a:solidFill>
                <a:effectLst>
                  <a:outerShdw blurRad="38100" dist="38100" dir="2700000" algn="tl">
                    <a:srgbClr val="000000">
                      <a:alpha val="43137"/>
                    </a:srgbClr>
                  </a:outerShdw>
                </a:effectLst>
              </a:rPr>
              <a:t>salarial </a:t>
            </a:r>
            <a:r>
              <a:rPr lang="es-AR" sz="1800" dirty="0">
                <a:effectLst>
                  <a:outerShdw blurRad="38100" dist="38100" dir="2700000" algn="tl">
                    <a:srgbClr val="000000">
                      <a:alpha val="43137"/>
                    </a:srgbClr>
                  </a:outerShdw>
                </a:effectLst>
              </a:rPr>
              <a:t>a partir de </a:t>
            </a:r>
            <a:r>
              <a:rPr lang="es-AR" sz="1800" dirty="0">
                <a:solidFill>
                  <a:srgbClr val="00FFFF"/>
                </a:solidFill>
                <a:effectLst>
                  <a:outerShdw blurRad="38100" dist="38100" dir="2700000" algn="tl">
                    <a:srgbClr val="000000">
                      <a:alpha val="43137"/>
                    </a:srgbClr>
                  </a:outerShdw>
                </a:effectLst>
              </a:rPr>
              <a:t>setiembre y noviembre</a:t>
            </a:r>
            <a:r>
              <a:rPr lang="es-AR" sz="1800" dirty="0">
                <a:effectLst>
                  <a:outerShdw blurRad="38100" dist="38100" dir="2700000" algn="tl">
                    <a:srgbClr val="000000">
                      <a:alpha val="43137"/>
                    </a:srgbClr>
                  </a:outerShdw>
                </a:effectLst>
              </a:rPr>
              <a:t> de 2019, y enero y </a:t>
            </a: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marzo </a:t>
            </a:r>
            <a:r>
              <a:rPr lang="es-AR" sz="1800" dirty="0">
                <a:effectLst>
                  <a:outerShdw blurRad="38100" dist="38100" dir="2700000" algn="tl">
                    <a:srgbClr val="000000">
                      <a:alpha val="43137"/>
                    </a:srgbClr>
                  </a:outerShdw>
                </a:effectLst>
              </a:rPr>
              <a:t>de 2020. </a:t>
            </a:r>
            <a:br>
              <a:rPr lang="es-AR" sz="1800" dirty="0">
                <a:effectLst>
                  <a:outerShdw blurRad="38100" dist="38100" dir="2700000" algn="tl">
                    <a:srgbClr val="000000">
                      <a:alpha val="43137"/>
                    </a:srgbClr>
                  </a:outerShdw>
                </a:effectLst>
              </a:rPr>
            </a:b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 </a:t>
            </a:r>
            <a:r>
              <a:rPr lang="es-AR" sz="1800" dirty="0" smtClean="0">
                <a:solidFill>
                  <a:srgbClr val="FFFF00"/>
                </a:solidFill>
                <a:effectLst>
                  <a:outerShdw blurRad="38100" dist="38100" dir="2700000" algn="tl">
                    <a:srgbClr val="000000">
                      <a:alpha val="43137"/>
                    </a:srgbClr>
                  </a:outerShdw>
                </a:effectLst>
              </a:rPr>
              <a:t>Aporte </a:t>
            </a:r>
            <a:r>
              <a:rPr lang="es-AR" sz="1800" dirty="0">
                <a:solidFill>
                  <a:srgbClr val="FFFF00"/>
                </a:solidFill>
                <a:effectLst>
                  <a:outerShdw blurRad="38100" dist="38100" dir="2700000" algn="tl">
                    <a:srgbClr val="000000">
                      <a:alpha val="43137"/>
                    </a:srgbClr>
                  </a:outerShdw>
                </a:effectLst>
              </a:rPr>
              <a:t>de $ 100 a </a:t>
            </a:r>
            <a:r>
              <a:rPr lang="es-AR" sz="1800" dirty="0">
                <a:effectLst>
                  <a:outerShdw blurRad="38100" dist="38100" dir="2700000" algn="tl">
                    <a:srgbClr val="000000">
                      <a:alpha val="43137"/>
                    </a:srgbClr>
                  </a:outerShdw>
                </a:effectLst>
              </a:rPr>
              <a:t>cargo de los </a:t>
            </a:r>
            <a:r>
              <a:rPr lang="es-AR" sz="1800" dirty="0">
                <a:solidFill>
                  <a:srgbClr val="FF9900"/>
                </a:solidFill>
                <a:effectLst>
                  <a:outerShdw blurRad="38100" dist="38100" dir="2700000" algn="tl">
                    <a:srgbClr val="000000">
                      <a:alpha val="43137"/>
                    </a:srgbClr>
                  </a:outerShdw>
                </a:effectLst>
              </a:rPr>
              <a:t>trabajadores afiliados a la obra social</a:t>
            </a:r>
            <a:r>
              <a:rPr lang="es-AR" sz="1800" dirty="0">
                <a:effectLst>
                  <a:outerShdw blurRad="38100" dist="38100" dir="2700000" algn="tl">
                    <a:srgbClr val="000000">
                      <a:alpha val="43137"/>
                    </a:srgbClr>
                  </a:outerShdw>
                </a:effectLst>
              </a:rPr>
              <a:t> de la </a:t>
            </a:r>
            <a:endParaRPr lang="es-AR" sz="1800" dirty="0" smtClean="0">
              <a:effectLst>
                <a:outerShdw blurRad="38100" dist="38100" dir="2700000" algn="tl">
                  <a:srgbClr val="000000">
                    <a:alpha val="43137"/>
                  </a:srgbClr>
                </a:outerShdw>
              </a:effectLst>
            </a:endParaRPr>
          </a:p>
          <a:p>
            <a:pPr marL="609600" indent="-609600" algn="l">
              <a:defRPr/>
            </a:pPr>
            <a:r>
              <a:rPr lang="es-AR" sz="1800" dirty="0" smtClean="0">
                <a:effectLst>
                  <a:outerShdw blurRad="38100" dist="38100" dir="2700000" algn="tl">
                    <a:srgbClr val="000000">
                      <a:alpha val="43137"/>
                    </a:srgbClr>
                  </a:outerShdw>
                </a:effectLst>
              </a:rPr>
              <a:t>actividad </a:t>
            </a:r>
            <a:r>
              <a:rPr lang="es-AR" sz="1800" dirty="0">
                <a:effectLst>
                  <a:outerShdw blurRad="38100" dist="38100" dir="2700000" algn="tl">
                    <a:srgbClr val="000000">
                      <a:alpha val="43137"/>
                    </a:srgbClr>
                  </a:outerShdw>
                </a:effectLst>
              </a:rPr>
              <a:t>mercantil (</a:t>
            </a:r>
            <a:r>
              <a:rPr lang="es-AR" sz="1800" dirty="0" err="1">
                <a:effectLst>
                  <a:outerShdw blurRad="38100" dist="38100" dir="2700000" algn="tl">
                    <a:srgbClr val="000000">
                      <a:alpha val="43137"/>
                    </a:srgbClr>
                  </a:outerShdw>
                </a:effectLst>
              </a:rPr>
              <a:t>OSECAC</a:t>
            </a:r>
            <a:r>
              <a:rPr lang="es-AR" sz="1800" dirty="0">
                <a:effectLst>
                  <a:outerShdw blurRad="38100" dist="38100" dir="2700000" algn="tl">
                    <a:srgbClr val="000000">
                      <a:alpha val="43137"/>
                    </a:srgbClr>
                  </a:outerShdw>
                </a:effectLst>
              </a:rPr>
              <a:t>).</a:t>
            </a:r>
            <a:endParaRPr lang="es-ES" sz="1800" dirty="0" smtClean="0">
              <a:solidFill>
                <a:srgbClr val="FFFF00"/>
              </a:solidFill>
              <a:effectLst>
                <a:outerShdw blurRad="38100" dist="38100" dir="2700000" algn="tl">
                  <a:srgbClr val="000000">
                    <a:alpha val="43137"/>
                  </a:srgbClr>
                </a:outerShdw>
              </a:effectLst>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104100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1800" b="1" dirty="0" smtClean="0">
                <a:solidFill>
                  <a:srgbClr val="FFFF00"/>
                </a:solidFill>
              </a:rPr>
              <a:t>APLICACIÓN DE MINIMO NO IMPONIBLE SOBRE LA BASE DE LAS CONTRIBUCIONES PATRONALES </a:t>
            </a:r>
          </a:p>
          <a:p>
            <a:pPr marL="0" indent="0">
              <a:buNone/>
            </a:pPr>
            <a:r>
              <a:rPr lang="es-AR" sz="1800" b="1" dirty="0" smtClean="0">
                <a:solidFill>
                  <a:srgbClr val="00FFFF"/>
                </a:solidFill>
              </a:rPr>
              <a:t>Art</a:t>
            </a:r>
            <a:r>
              <a:rPr lang="es-AR" sz="1800" b="1" dirty="0">
                <a:solidFill>
                  <a:srgbClr val="00FFFF"/>
                </a:solidFill>
              </a:rPr>
              <a:t>. 167 - </a:t>
            </a:r>
            <a:r>
              <a:rPr lang="es-AR" sz="1800" dirty="0" err="1"/>
              <a:t>Sustitúyese</a:t>
            </a:r>
            <a:r>
              <a:rPr lang="es-AR" sz="1800" dirty="0"/>
              <a:t> el artículo 4 del decreto 814 del 20 de junio de 2001 y sus modificatorios, por el siguiente:</a:t>
            </a:r>
          </a:p>
          <a:p>
            <a:pPr marL="0" indent="0">
              <a:buNone/>
            </a:pPr>
            <a:endParaRPr lang="es-AR" sz="1800" b="1" dirty="0" smtClean="0">
              <a:solidFill>
                <a:srgbClr val="00FFFF"/>
              </a:solidFill>
            </a:endParaRPr>
          </a:p>
          <a:p>
            <a:pPr marL="0" indent="0">
              <a:buNone/>
            </a:pPr>
            <a:r>
              <a:rPr lang="es-AR" sz="1800" b="1" dirty="0" smtClean="0">
                <a:solidFill>
                  <a:srgbClr val="00FFFF"/>
                </a:solidFill>
              </a:rPr>
              <a:t>“</a:t>
            </a:r>
            <a:r>
              <a:rPr lang="es-AR" sz="1800" b="1" dirty="0">
                <a:solidFill>
                  <a:srgbClr val="00FFFF"/>
                </a:solidFill>
              </a:rPr>
              <a:t>Art. 4 - </a:t>
            </a:r>
            <a:r>
              <a:rPr lang="es-AR" sz="1800" dirty="0"/>
              <a:t>De la base imponible sobre la que corresponda aplicar la alícuota prevista en el primer párrafo del artículo 2 </a:t>
            </a:r>
            <a:r>
              <a:rPr lang="es-AR" sz="1800" dirty="0">
                <a:solidFill>
                  <a:srgbClr val="FFFF01"/>
                </a:solidFill>
              </a:rPr>
              <a:t>se detraerá mensualmente, por cada uno de los trabajadores, un importe de doce mil pesos ($ 12.000), </a:t>
            </a:r>
            <a:r>
              <a:rPr lang="es-AR" sz="1800" dirty="0"/>
              <a:t>en concepto de remuneración bruta, que </a:t>
            </a:r>
            <a:r>
              <a:rPr lang="es-AR" sz="1800" b="1" dirty="0">
                <a:solidFill>
                  <a:srgbClr val="00FF00"/>
                </a:solidFill>
              </a:rPr>
              <a:t>se actualizará desde enero de 2019</a:t>
            </a:r>
            <a:r>
              <a:rPr lang="es-AR" sz="1800" dirty="0"/>
              <a:t>, sobre la base de las variaciones del Índice de Precios al Consumidor (IPC) que suministre el Instituto Nacional de Estadística y Censos, considerando las variaciones acumuladas de dicho índice correspondiente al mes de octubre del año anterior al del ajuste respecto al mismo mes del año anterior. </a:t>
            </a:r>
            <a:endParaRPr lang="es-AR" sz="1800" dirty="0" smtClean="0"/>
          </a:p>
          <a:p>
            <a:pPr marL="0" indent="0">
              <a:buNone/>
            </a:pPr>
            <a:r>
              <a:rPr lang="es-AR" sz="1800" dirty="0" smtClean="0"/>
              <a:t>(…)</a:t>
            </a:r>
          </a:p>
          <a:p>
            <a:pPr marL="0" indent="0">
              <a:buNone/>
            </a:pPr>
            <a:r>
              <a:rPr lang="es-ES" sz="1800" b="1" dirty="0" smtClean="0">
                <a:solidFill>
                  <a:srgbClr val="FF9900"/>
                </a:solidFill>
              </a:rPr>
              <a:t>Se </a:t>
            </a:r>
            <a:r>
              <a:rPr lang="es-ES" sz="1800" b="1" dirty="0">
                <a:solidFill>
                  <a:srgbClr val="FF9900"/>
                </a:solidFill>
              </a:rPr>
              <a:t>entiende sobre remuneraciones 2 y 3 del </a:t>
            </a:r>
            <a:r>
              <a:rPr lang="es-ES" sz="1800" b="1" dirty="0" err="1">
                <a:solidFill>
                  <a:srgbClr val="FF9900"/>
                </a:solidFill>
              </a:rPr>
              <a:t>SICOSS</a:t>
            </a:r>
            <a:r>
              <a:rPr lang="es-ES" sz="1800" b="1" dirty="0">
                <a:solidFill>
                  <a:srgbClr val="FF9900"/>
                </a:solidFill>
              </a:rPr>
              <a:t> y DJ online</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99827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1800" b="1" dirty="0" smtClean="0">
                <a:solidFill>
                  <a:srgbClr val="FFFF00"/>
                </a:solidFill>
              </a:rPr>
              <a:t>APLICACIÓN DE MINIMO NO IMPONIBLE SOBRE LA BASE DE LAS CONTRIBUCIONES PATRONALES </a:t>
            </a:r>
          </a:p>
          <a:p>
            <a:pPr marL="0" indent="0">
              <a:buNone/>
            </a:pPr>
            <a:r>
              <a:rPr lang="es-AR" sz="1800" b="1" dirty="0" smtClean="0">
                <a:solidFill>
                  <a:srgbClr val="00FFFF"/>
                </a:solidFill>
              </a:rPr>
              <a:t>Art</a:t>
            </a:r>
            <a:r>
              <a:rPr lang="es-AR" sz="1800" b="1" dirty="0">
                <a:solidFill>
                  <a:srgbClr val="00FFFF"/>
                </a:solidFill>
              </a:rPr>
              <a:t>. 167 - </a:t>
            </a:r>
            <a:r>
              <a:rPr lang="es-AR" sz="1800" dirty="0" err="1"/>
              <a:t>Sustitúyese</a:t>
            </a:r>
            <a:r>
              <a:rPr lang="es-AR" sz="1800" dirty="0"/>
              <a:t> el artículo 4 del decreto 814 del 20 de junio de 2001 y sus modificatorios, por el siguiente:</a:t>
            </a:r>
          </a:p>
          <a:p>
            <a:pPr marL="0" indent="0">
              <a:buNone/>
            </a:pPr>
            <a:r>
              <a:rPr lang="es-AR" sz="1800" b="1" dirty="0">
                <a:solidFill>
                  <a:srgbClr val="00FFFF"/>
                </a:solidFill>
              </a:rPr>
              <a:t>“Art. 4 - </a:t>
            </a:r>
            <a:r>
              <a:rPr lang="es-AR" sz="1800" b="1" dirty="0" smtClean="0">
                <a:solidFill>
                  <a:srgbClr val="00FFFF"/>
                </a:solidFill>
              </a:rPr>
              <a:t> </a:t>
            </a:r>
            <a:r>
              <a:rPr lang="es-AR" sz="1800" dirty="0" smtClean="0"/>
              <a:t>(…) </a:t>
            </a:r>
          </a:p>
          <a:p>
            <a:pPr marL="0" indent="0">
              <a:buNone/>
            </a:pPr>
            <a:r>
              <a:rPr lang="es-AR" sz="1800" dirty="0" smtClean="0"/>
              <a:t>El </a:t>
            </a:r>
            <a:r>
              <a:rPr lang="es-AR" sz="1800" dirty="0"/>
              <a:t>importe antes mencionado </a:t>
            </a:r>
            <a:r>
              <a:rPr lang="es-AR" sz="1800" dirty="0">
                <a:solidFill>
                  <a:srgbClr val="FFFF00"/>
                </a:solidFill>
              </a:rPr>
              <a:t>podrá detraerse cualquiera sea la modalidad de contratación,</a:t>
            </a:r>
            <a:r>
              <a:rPr lang="es-AR" sz="1800" dirty="0"/>
              <a:t> adoptada bajo la </a:t>
            </a:r>
            <a:r>
              <a:rPr lang="es-AR" sz="1800" b="1" dirty="0">
                <a:solidFill>
                  <a:srgbClr val="FF9900"/>
                </a:solidFill>
              </a:rPr>
              <a:t>ley 20744 de contrato de trabajo</a:t>
            </a:r>
            <a:r>
              <a:rPr lang="es-AR" sz="1800" dirty="0"/>
              <a:t>, </a:t>
            </a:r>
            <a:r>
              <a:rPr lang="es-AR" sz="1800" dirty="0" err="1"/>
              <a:t>t.o</a:t>
            </a:r>
            <a:r>
              <a:rPr lang="es-AR" sz="1800" dirty="0"/>
              <a:t>. 1976, y sus modificatorias y el </a:t>
            </a:r>
            <a:r>
              <a:rPr lang="es-AR" sz="1800" b="1" dirty="0">
                <a:solidFill>
                  <a:srgbClr val="00FF00"/>
                </a:solidFill>
              </a:rPr>
              <a:t>Régimen Nacional de Trabajo Agrario ley 26727</a:t>
            </a:r>
            <a:r>
              <a:rPr lang="es-AR" sz="1800" dirty="0"/>
              <a:t>. </a:t>
            </a:r>
            <a:endParaRPr lang="es-AR" sz="1800" dirty="0" smtClean="0"/>
          </a:p>
          <a:p>
            <a:pPr marL="0" indent="0">
              <a:buNone/>
            </a:pPr>
            <a:endParaRPr lang="es-AR" sz="1800" dirty="0"/>
          </a:p>
          <a:p>
            <a:pPr marL="0" indent="0">
              <a:buNone/>
            </a:pPr>
            <a:r>
              <a:rPr lang="es-AR" sz="1800" dirty="0"/>
              <a:t>Para los </a:t>
            </a:r>
            <a:r>
              <a:rPr lang="es-AR" sz="1800" b="1" dirty="0">
                <a:solidFill>
                  <a:srgbClr val="00FFFF"/>
                </a:solidFill>
              </a:rPr>
              <a:t>contratos a tiempo parcial </a:t>
            </a:r>
            <a:r>
              <a:rPr lang="es-AR" sz="1800" dirty="0"/>
              <a:t>a los que refiere el artículo 92 ter de esa ley, el referido importe se aplicará proporcionalmente al tiempo trabajado considerando la jornada habitual de la actividad. También deberá efectuarse la proporción que corresponda, </a:t>
            </a:r>
            <a:r>
              <a:rPr lang="es-AR" sz="1800" b="1" dirty="0">
                <a:solidFill>
                  <a:srgbClr val="FF9900"/>
                </a:solidFill>
              </a:rPr>
              <a:t>en aquellos casos en que, por cualquier motivo, el tiempo trabajado involucre una fracción inferior al mes</a:t>
            </a:r>
            <a:r>
              <a:rPr lang="es-AR" sz="1800" b="1" dirty="0" smtClean="0">
                <a:solidFill>
                  <a:srgbClr val="FF9900"/>
                </a:solidFill>
              </a:rPr>
              <a:t>.</a:t>
            </a:r>
          </a:p>
          <a:p>
            <a:pPr marL="0" indent="0">
              <a:buNone/>
            </a:pPr>
            <a:r>
              <a:rPr lang="es-AR" sz="1800" dirty="0" smtClean="0"/>
              <a:t>(…)</a:t>
            </a: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06606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1800" b="1" dirty="0" smtClean="0">
                <a:solidFill>
                  <a:srgbClr val="FFFF00"/>
                </a:solidFill>
              </a:rPr>
              <a:t>APLICACIÓN DE MINIMO NO IMPONIBLE SOBRE LA BASE DE LAS CONTRIBUCIONES PATRONALES </a:t>
            </a:r>
          </a:p>
          <a:p>
            <a:pPr marL="0" indent="0">
              <a:buNone/>
            </a:pPr>
            <a:r>
              <a:rPr lang="es-AR" sz="1800" b="1" dirty="0" smtClean="0">
                <a:solidFill>
                  <a:srgbClr val="00FFFF"/>
                </a:solidFill>
              </a:rPr>
              <a:t>Art</a:t>
            </a:r>
            <a:r>
              <a:rPr lang="es-AR" sz="1800" b="1" dirty="0">
                <a:solidFill>
                  <a:srgbClr val="00FFFF"/>
                </a:solidFill>
              </a:rPr>
              <a:t>. 167 - </a:t>
            </a:r>
            <a:r>
              <a:rPr lang="es-AR" sz="1800" dirty="0" err="1"/>
              <a:t>Sustitúyese</a:t>
            </a:r>
            <a:r>
              <a:rPr lang="es-AR" sz="1800" dirty="0"/>
              <a:t> el artículo 4 del decreto 814 del 20 de junio de 2001 y sus modificatorios, por el siguiente:</a:t>
            </a:r>
          </a:p>
          <a:p>
            <a:pPr marL="0" indent="0">
              <a:buNone/>
            </a:pPr>
            <a:r>
              <a:rPr lang="es-AR" sz="1800" b="1" dirty="0">
                <a:solidFill>
                  <a:srgbClr val="00FFFF"/>
                </a:solidFill>
              </a:rPr>
              <a:t>“Art. 4 - </a:t>
            </a:r>
            <a:r>
              <a:rPr lang="es-AR" sz="1800" dirty="0" smtClean="0"/>
              <a:t>(…) </a:t>
            </a:r>
            <a:endParaRPr lang="es-AR" sz="1800" dirty="0"/>
          </a:p>
          <a:p>
            <a:pPr marL="0" indent="0">
              <a:buNone/>
            </a:pPr>
            <a:r>
              <a:rPr lang="es-AR" sz="1800" dirty="0"/>
              <a:t>De la base imponible considerada para el cálculo de las contribuciones correspondientes a cada cuota semestral </a:t>
            </a:r>
            <a:r>
              <a:rPr lang="es-AR" sz="1800" b="1" dirty="0">
                <a:solidFill>
                  <a:srgbClr val="FF9900"/>
                </a:solidFill>
              </a:rPr>
              <a:t>del sueldo anual complementario</a:t>
            </a:r>
            <a:r>
              <a:rPr lang="es-AR" sz="1800" dirty="0"/>
              <a:t>, se detraerá un importe equivalente al cincuenta por ciento (50%) del que resulte de las disposiciones previstas en los párrafos anteriores. </a:t>
            </a:r>
            <a:endParaRPr lang="es-AR" sz="1800" dirty="0" smtClean="0"/>
          </a:p>
          <a:p>
            <a:pPr marL="0" indent="0">
              <a:buNone/>
            </a:pPr>
            <a:endParaRPr lang="es-AR" sz="1800" dirty="0"/>
          </a:p>
          <a:p>
            <a:pPr marL="0" indent="0">
              <a:buNone/>
            </a:pPr>
            <a:r>
              <a:rPr lang="es-AR" sz="1800" dirty="0" smtClean="0"/>
              <a:t>En </a:t>
            </a:r>
            <a:r>
              <a:rPr lang="es-AR" sz="1800" dirty="0"/>
              <a:t>el caso de </a:t>
            </a:r>
            <a:r>
              <a:rPr lang="es-AR" sz="1800" b="1" dirty="0">
                <a:solidFill>
                  <a:srgbClr val="FFFF00"/>
                </a:solidFill>
              </a:rPr>
              <a:t>liquidaciones proporcionales del sueldo anual complementario </a:t>
            </a:r>
            <a:r>
              <a:rPr lang="es-AR" sz="1800" dirty="0"/>
              <a:t>y de las </a:t>
            </a:r>
            <a:r>
              <a:rPr lang="es-AR" sz="1800" b="1" dirty="0">
                <a:solidFill>
                  <a:srgbClr val="00FF00"/>
                </a:solidFill>
              </a:rPr>
              <a:t>vacaciones no gozadas</a:t>
            </a:r>
            <a:r>
              <a:rPr lang="es-AR" sz="1800" dirty="0"/>
              <a:t>, la detracción a considerar para el cálculo de las contribuciones por dichos conceptos deberá proporcionarse de acuerdo con el tiempo por el que corresponda su pago.</a:t>
            </a:r>
          </a:p>
          <a:p>
            <a:pPr marL="0" indent="0">
              <a:buNone/>
            </a:pPr>
            <a:r>
              <a:rPr lang="es-AR" sz="1800" dirty="0" smtClean="0"/>
              <a:t>(…)</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43093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1800" b="1" dirty="0" smtClean="0">
                <a:solidFill>
                  <a:srgbClr val="FFFF00"/>
                </a:solidFill>
              </a:rPr>
              <a:t>APLICACIÓN DE MINIMO NO IMPONIBLE SOBRE LA BASE DE LAS CONTRIBUCIONES PATRONALES </a:t>
            </a:r>
          </a:p>
          <a:p>
            <a:pPr marL="0" indent="0">
              <a:buNone/>
            </a:pPr>
            <a:r>
              <a:rPr lang="es-AR" sz="1800" b="1" dirty="0" smtClean="0">
                <a:solidFill>
                  <a:srgbClr val="00FFFF"/>
                </a:solidFill>
              </a:rPr>
              <a:t>Art</a:t>
            </a:r>
            <a:r>
              <a:rPr lang="es-AR" sz="1800" b="1" dirty="0">
                <a:solidFill>
                  <a:srgbClr val="00FFFF"/>
                </a:solidFill>
              </a:rPr>
              <a:t>. 167 - </a:t>
            </a:r>
            <a:r>
              <a:rPr lang="es-AR" sz="1800" dirty="0" err="1"/>
              <a:t>Sustitúyese</a:t>
            </a:r>
            <a:r>
              <a:rPr lang="es-AR" sz="1800" dirty="0"/>
              <a:t> el artículo 4 del decreto 814 del 20 de junio de 2001 y sus modificatorios, por el siguiente:</a:t>
            </a:r>
          </a:p>
          <a:p>
            <a:pPr marL="0" indent="0">
              <a:buNone/>
            </a:pPr>
            <a:r>
              <a:rPr lang="es-AR" sz="1800" b="1" dirty="0">
                <a:solidFill>
                  <a:srgbClr val="00FFFF"/>
                </a:solidFill>
              </a:rPr>
              <a:t>“Art. 4 - </a:t>
            </a:r>
            <a:r>
              <a:rPr lang="es-AR" sz="1800" dirty="0" smtClean="0"/>
              <a:t>(…) </a:t>
            </a:r>
            <a:endParaRPr lang="es-AR" sz="1800" dirty="0"/>
          </a:p>
          <a:p>
            <a:pPr marL="0" indent="0">
              <a:buNone/>
            </a:pPr>
            <a:r>
              <a:rPr lang="es-AR" sz="1800" dirty="0" smtClean="0"/>
              <a:t>La </a:t>
            </a:r>
            <a:r>
              <a:rPr lang="es-AR" sz="1800" dirty="0"/>
              <a:t>detracción regulada en este artículo </a:t>
            </a:r>
            <a:r>
              <a:rPr lang="es-AR" sz="1800" b="1" dirty="0">
                <a:solidFill>
                  <a:srgbClr val="00FFFF"/>
                </a:solidFill>
              </a:rPr>
              <a:t>no podrá arrojar una base imponible inferior al límite previsto en el primer párrafo del artículo 9 de la ley 24241</a:t>
            </a:r>
            <a:r>
              <a:rPr lang="es-AR" sz="1800" dirty="0"/>
              <a:t> y sus modificatorias.</a:t>
            </a:r>
          </a:p>
          <a:p>
            <a:pPr marL="0" indent="0">
              <a:buNone/>
            </a:pPr>
            <a:r>
              <a:rPr lang="es-AR" sz="1800" dirty="0"/>
              <a:t>La </a:t>
            </a:r>
            <a:r>
              <a:rPr lang="es-AR" sz="1800" dirty="0">
                <a:solidFill>
                  <a:srgbClr val="FFFF01"/>
                </a:solidFill>
              </a:rPr>
              <a:t>reglamentación podrá prever similar mecanismo para relaciones laborales que se regulen por otros regímenes</a:t>
            </a:r>
            <a:r>
              <a:rPr lang="es-AR" sz="1800" dirty="0"/>
              <a:t> y fijará el modo en que se determinará la magnitud de la detracción de que se trata para </a:t>
            </a:r>
            <a:r>
              <a:rPr lang="es-AR" sz="1800" b="1" dirty="0">
                <a:solidFill>
                  <a:srgbClr val="FF9900"/>
                </a:solidFill>
              </a:rPr>
              <a:t>las situaciones que ameriten una consideración especial.”</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740821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2000" b="1" dirty="0" smtClean="0">
                <a:solidFill>
                  <a:srgbClr val="FFFF00"/>
                </a:solidFill>
              </a:rPr>
              <a:t>IMPLEMENTACIÓN DEL MININIMO IMPONIBLE PREVISIONAL</a:t>
            </a:r>
          </a:p>
          <a:p>
            <a:pPr marL="0" indent="0">
              <a:buNone/>
            </a:pPr>
            <a:r>
              <a:rPr lang="es-AR" sz="2000" b="1" dirty="0" smtClean="0">
                <a:solidFill>
                  <a:srgbClr val="00FFCC"/>
                </a:solidFill>
              </a:rPr>
              <a:t>DETRACCIÓN </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13" y="2667000"/>
            <a:ext cx="79417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915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Autofit/>
          </a:bodyPr>
          <a:lstStyle/>
          <a:p>
            <a:pPr marL="0" indent="0">
              <a:buNone/>
            </a:pPr>
            <a:r>
              <a:rPr lang="es-AR" sz="2400" b="1" dirty="0" smtClean="0">
                <a:solidFill>
                  <a:srgbClr val="FFFF00"/>
                </a:solidFill>
                <a:effectLst>
                  <a:outerShdw blurRad="38100" dist="38100" dir="2700000" algn="tl">
                    <a:srgbClr val="000000">
                      <a:alpha val="43137"/>
                    </a:srgbClr>
                  </a:outerShdw>
                </a:effectLst>
              </a:rPr>
              <a:t>ACTUALIZACIÓN PARA EL AÑO 2019 - R (SSS) 3/2018</a:t>
            </a:r>
          </a:p>
          <a:p>
            <a:pPr marL="0" indent="0">
              <a:buNone/>
            </a:pPr>
            <a:endParaRPr lang="es-AR" sz="2000" b="1" dirty="0" smtClean="0">
              <a:solidFill>
                <a:srgbClr val="00FFCC"/>
              </a:solidFill>
              <a:effectLst>
                <a:outerShdw blurRad="38100" dist="38100" dir="2700000" algn="tl">
                  <a:srgbClr val="000000">
                    <a:alpha val="43137"/>
                  </a:srgbClr>
                </a:outerShdw>
              </a:effectLst>
            </a:endParaRPr>
          </a:p>
          <a:p>
            <a:pPr marL="0" indent="0">
              <a:buNone/>
            </a:pPr>
            <a:r>
              <a:rPr lang="es-AR" sz="2000" b="1" dirty="0" smtClean="0">
                <a:solidFill>
                  <a:srgbClr val="FFC000"/>
                </a:solidFill>
                <a:effectLst>
                  <a:outerShdw blurRad="38100" dist="38100" dir="2700000" algn="tl">
                    <a:srgbClr val="000000">
                      <a:alpha val="43137"/>
                    </a:srgbClr>
                  </a:outerShdw>
                </a:effectLst>
              </a:rPr>
              <a:t>Actualización de la base para 2019</a:t>
            </a:r>
          </a:p>
          <a:p>
            <a:pPr marL="0" indent="0">
              <a:buNone/>
            </a:pPr>
            <a:r>
              <a:rPr lang="es-AR" sz="2000" b="1" dirty="0">
                <a:solidFill>
                  <a:srgbClr val="00FFFF"/>
                </a:solidFill>
                <a:effectLst>
                  <a:outerShdw blurRad="38100" dist="38100" dir="2700000" algn="tl">
                    <a:srgbClr val="000000">
                      <a:alpha val="43137"/>
                    </a:srgbClr>
                  </a:outerShdw>
                </a:effectLst>
              </a:rPr>
              <a:t>Art. 1 -</a:t>
            </a:r>
            <a:r>
              <a:rPr lang="es-AR" sz="2000" dirty="0">
                <a:effectLst>
                  <a:outerShdw blurRad="38100" dist="38100" dir="2700000" algn="tl">
                    <a:srgbClr val="000000">
                      <a:alpha val="43137"/>
                    </a:srgbClr>
                  </a:outerShdw>
                </a:effectLst>
              </a:rPr>
              <a:t> </a:t>
            </a:r>
            <a:r>
              <a:rPr lang="es-AR" sz="2000" dirty="0" err="1">
                <a:effectLst>
                  <a:outerShdw blurRad="38100" dist="38100" dir="2700000" algn="tl">
                    <a:srgbClr val="000000">
                      <a:alpha val="43137"/>
                    </a:srgbClr>
                  </a:outerShdw>
                </a:effectLst>
              </a:rPr>
              <a:t>Establécese</a:t>
            </a:r>
            <a:r>
              <a:rPr lang="es-AR" sz="2000" dirty="0">
                <a:effectLst>
                  <a:outerShdw blurRad="38100" dist="38100" dir="2700000" algn="tl">
                    <a:srgbClr val="000000">
                      <a:alpha val="43137"/>
                    </a:srgbClr>
                  </a:outerShdw>
                </a:effectLst>
              </a:rPr>
              <a:t> como actualización del monto al que hace referencia el primer párrafo del artículo 4 del decreto 814 del 20 de junio de 2001, el importe de </a:t>
            </a:r>
            <a:r>
              <a:rPr lang="es-AR" sz="2000" b="1" dirty="0">
                <a:solidFill>
                  <a:srgbClr val="FFFF00"/>
                </a:solidFill>
                <a:effectLst>
                  <a:outerShdw blurRad="38100" dist="38100" dir="2700000" algn="tl">
                    <a:srgbClr val="000000">
                      <a:alpha val="43137"/>
                    </a:srgbClr>
                  </a:outerShdw>
                </a:effectLst>
              </a:rPr>
              <a:t>pesos diecisiete mil quinientos nueve con veinte centavos ($ 17.509,20)</a:t>
            </a:r>
            <a:r>
              <a:rPr lang="es-AR" sz="2000" dirty="0">
                <a:effectLst>
                  <a:outerShdw blurRad="38100" dist="38100" dir="2700000" algn="tl">
                    <a:srgbClr val="000000">
                      <a:alpha val="43137"/>
                    </a:srgbClr>
                  </a:outerShdw>
                </a:effectLst>
              </a:rPr>
              <a:t>, a partir del 1 de enero de 2019</a:t>
            </a:r>
            <a:r>
              <a:rPr lang="es-AR" sz="2000" dirty="0" smtClean="0">
                <a:effectLst>
                  <a:outerShdw blurRad="38100" dist="38100" dir="2700000" algn="tl">
                    <a:srgbClr val="000000">
                      <a:alpha val="43137"/>
                    </a:srgbClr>
                  </a:outerShdw>
                </a:effectLst>
              </a:rPr>
              <a:t>.</a:t>
            </a:r>
          </a:p>
          <a:p>
            <a:pPr marL="0" indent="0">
              <a:buNone/>
            </a:pPr>
            <a:endParaRPr lang="es-AR" sz="2000" dirty="0" smtClean="0">
              <a:effectLst>
                <a:outerShdw blurRad="38100" dist="38100" dir="2700000" algn="tl">
                  <a:srgbClr val="000000">
                    <a:alpha val="43137"/>
                  </a:srgbClr>
                </a:outerShdw>
              </a:effectLst>
            </a:endParaRPr>
          </a:p>
          <a:p>
            <a:pPr marL="0" indent="0">
              <a:buNone/>
            </a:pPr>
            <a:r>
              <a:rPr lang="es-AR" sz="2000" b="1" dirty="0" smtClean="0">
                <a:solidFill>
                  <a:srgbClr val="FFC000"/>
                </a:solidFill>
                <a:effectLst>
                  <a:outerShdw blurRad="38100" dist="38100" dir="2700000" algn="tl">
                    <a:srgbClr val="000000">
                      <a:alpha val="43137"/>
                    </a:srgbClr>
                  </a:outerShdw>
                </a:effectLst>
              </a:rPr>
              <a:t>Proporcional para 2019</a:t>
            </a:r>
            <a:endParaRPr lang="es-AR" sz="2000" b="1" dirty="0">
              <a:solidFill>
                <a:srgbClr val="FFC000"/>
              </a:solidFill>
              <a:effectLst>
                <a:outerShdw blurRad="38100" dist="38100" dir="2700000" algn="tl">
                  <a:srgbClr val="000000">
                    <a:alpha val="43137"/>
                  </a:srgbClr>
                </a:outerShdw>
              </a:effectLst>
            </a:endParaRPr>
          </a:p>
          <a:p>
            <a:pPr marL="0" indent="0">
              <a:buNone/>
            </a:pPr>
            <a:r>
              <a:rPr lang="es-AR" sz="2000" b="1" dirty="0">
                <a:solidFill>
                  <a:srgbClr val="00FFFF"/>
                </a:solidFill>
                <a:effectLst>
                  <a:outerShdw blurRad="38100" dist="38100" dir="2700000" algn="tl">
                    <a:srgbClr val="000000">
                      <a:alpha val="43137"/>
                    </a:srgbClr>
                  </a:outerShdw>
                </a:effectLst>
              </a:rPr>
              <a:t>Art. 2 - </a:t>
            </a:r>
            <a:r>
              <a:rPr lang="es-AR" sz="2000" dirty="0">
                <a:effectLst>
                  <a:outerShdw blurRad="38100" dist="38100" dir="2700000" algn="tl">
                    <a:srgbClr val="000000">
                      <a:alpha val="43137"/>
                    </a:srgbClr>
                  </a:outerShdw>
                </a:effectLst>
              </a:rPr>
              <a:t>En los casos que resulte de aplicación la escala del artículo 173 inciso c) de la ley 27430, </a:t>
            </a:r>
            <a:r>
              <a:rPr lang="es-AR" sz="2000" b="1" dirty="0">
                <a:solidFill>
                  <a:srgbClr val="00FF00"/>
                </a:solidFill>
                <a:effectLst>
                  <a:outerShdw blurRad="38100" dist="38100" dir="2700000" algn="tl">
                    <a:srgbClr val="000000">
                      <a:alpha val="43137"/>
                    </a:srgbClr>
                  </a:outerShdw>
                </a:effectLst>
              </a:rPr>
              <a:t>la detracción mensual de la base imponible para contribuciones patronales será de pesos siete mil tres con sesenta y ocho centavos ($ 7.003,68)</a:t>
            </a:r>
            <a:r>
              <a:rPr lang="es-AR" sz="2000" dirty="0">
                <a:effectLst>
                  <a:outerShdw blurRad="38100" dist="38100" dir="2700000" algn="tl">
                    <a:srgbClr val="000000">
                      <a:alpha val="43137"/>
                    </a:srgbClr>
                  </a:outerShdw>
                </a:effectLst>
              </a:rPr>
              <a:t>, a partir del 1 de enero de 2019.</a:t>
            </a:r>
          </a:p>
          <a:p>
            <a:pPr marL="0" indent="0">
              <a:buNone/>
            </a:pPr>
            <a:endParaRPr lang="es-AR" sz="2000" b="1" dirty="0">
              <a:solidFill>
                <a:srgbClr val="00FFCC"/>
              </a:solidFill>
            </a:endParaRPr>
          </a:p>
          <a:p>
            <a:pPr marL="0" indent="0">
              <a:buNone/>
            </a:pPr>
            <a:r>
              <a:rPr lang="es-AR" sz="2000" b="1" dirty="0" smtClean="0">
                <a:solidFill>
                  <a:srgbClr val="00FFCC"/>
                </a:solidFill>
              </a:rPr>
              <a:t> </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323435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ESQUEMA VIGENTE PARA EL AÑO 2019 – D. 814/2001</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600" b="1" dirty="0" smtClean="0">
                <a:solidFill>
                  <a:srgbClr val="FFFF00"/>
                </a:solidFill>
              </a:rPr>
              <a:t>IMPLEMENTACIÓN PROGRESIVA Y GRADUAL. MINIMO NO IMPONIBLE</a:t>
            </a:r>
          </a:p>
          <a:p>
            <a:pPr marL="0" indent="0">
              <a:buNone/>
            </a:pPr>
            <a:r>
              <a:rPr lang="es-AR" sz="1600" b="1" dirty="0" smtClean="0">
                <a:solidFill>
                  <a:srgbClr val="FFFF00"/>
                </a:solidFill>
              </a:rPr>
              <a:t>CASOS ESPECIALES</a:t>
            </a:r>
          </a:p>
          <a:p>
            <a:pPr marL="0" indent="0">
              <a:buNone/>
            </a:pPr>
            <a:r>
              <a:rPr lang="es-AR" sz="1600" b="1" dirty="0">
                <a:solidFill>
                  <a:srgbClr val="00FFCC"/>
                </a:solidFill>
              </a:rPr>
              <a:t>Art. 173 - </a:t>
            </a:r>
            <a:r>
              <a:rPr lang="es-AR" sz="1600" dirty="0"/>
              <a:t>Las disposiciones de los artículos 165 a 168 surtirán efectos conforme a las siguientes pautas: (…) </a:t>
            </a:r>
          </a:p>
          <a:p>
            <a:pPr marL="0" indent="0">
              <a:buNone/>
            </a:pPr>
            <a:r>
              <a:rPr lang="es-AR" sz="1600" dirty="0"/>
              <a:t>c</a:t>
            </a:r>
            <a:r>
              <a:rPr lang="es-AR" sz="1600" dirty="0" smtClean="0"/>
              <a:t>) (…)</a:t>
            </a:r>
          </a:p>
          <a:p>
            <a:pPr marL="0" indent="0">
              <a:buNone/>
            </a:pPr>
            <a:endParaRPr lang="es-AR" sz="1600" dirty="0" smtClean="0"/>
          </a:p>
          <a:p>
            <a:pPr marL="0" indent="0">
              <a:buNone/>
            </a:pPr>
            <a:r>
              <a:rPr lang="es-AR" sz="1600" dirty="0" smtClean="0"/>
              <a:t>El </a:t>
            </a:r>
            <a:r>
              <a:rPr lang="es-AR" sz="1600" dirty="0"/>
              <a:t>Poder Ejecutivo Nacional, </a:t>
            </a:r>
            <a:r>
              <a:rPr lang="es-AR" sz="1600" dirty="0">
                <a:solidFill>
                  <a:srgbClr val="FFFF00"/>
                </a:solidFill>
              </a:rPr>
              <a:t>cuando la situación económica de determinado o determinados sectores de la economía así lo aconseje</a:t>
            </a:r>
            <a:r>
              <a:rPr lang="es-AR" sz="1600" dirty="0"/>
              <a:t>, podrá establecer que la detracción </a:t>
            </a:r>
            <a:r>
              <a:rPr lang="es-AR" sz="1600" b="1" dirty="0">
                <a:solidFill>
                  <a:srgbClr val="00FFCC"/>
                </a:solidFill>
              </a:rPr>
              <a:t>se aplique en su totalidad con anterioridad a las fechas indicadas </a:t>
            </a:r>
            <a:r>
              <a:rPr lang="es-AR" sz="1600" dirty="0"/>
              <a:t>en el cuadro precedente y/o </a:t>
            </a:r>
            <a:r>
              <a:rPr lang="es-AR" sz="1600" b="1" dirty="0">
                <a:solidFill>
                  <a:srgbClr val="FF9900"/>
                </a:solidFill>
              </a:rPr>
              <a:t>establecer porcentajes distintos</a:t>
            </a:r>
            <a:r>
              <a:rPr lang="es-AR" sz="1600" dirty="0"/>
              <a:t> a los allí indicados. En todos los casos, se requerirán informes técnicos favorables y fundados de los ministerios que tengan jurisdicción sobre el correspondiente ramo o actividad, del Ministerio de Hacienda y del </a:t>
            </a:r>
            <a:r>
              <a:rPr lang="es-AR" sz="1600" dirty="0">
                <a:solidFill>
                  <a:srgbClr val="FFFF00"/>
                </a:solidFill>
              </a:rPr>
              <a:t>Ministerio de Trabajo, Empleo y de Seguridad Social, siendo este último por cuyo conducto se impulsará la respectiva norma.</a:t>
            </a:r>
          </a:p>
          <a:p>
            <a:pPr marL="0" indent="0">
              <a:buNone/>
            </a:pPr>
            <a:endParaRPr lang="es-AR" sz="1600" dirty="0" smtClean="0"/>
          </a:p>
          <a:p>
            <a:pPr marL="0" indent="0">
              <a:buNone/>
            </a:pPr>
            <a:r>
              <a:rPr lang="es-AR" sz="1600" dirty="0" smtClean="0"/>
              <a:t>El </a:t>
            </a:r>
            <a:r>
              <a:rPr lang="es-AR" sz="1600" dirty="0"/>
              <a:t>Poder Ejecutivo Nacional también </a:t>
            </a:r>
            <a:r>
              <a:rPr lang="es-AR" sz="1600" b="1" dirty="0">
                <a:solidFill>
                  <a:srgbClr val="FF9900"/>
                </a:solidFill>
              </a:rPr>
              <a:t>podrá establecer que la detracción se aplique en su totalidad con anterioridad a las fechas indicadas </a:t>
            </a:r>
            <a:r>
              <a:rPr lang="es-AR" sz="1600" dirty="0"/>
              <a:t>en el cuadro precedente y/o establecer porcentajes distintos a los allí indicados </a:t>
            </a:r>
            <a:r>
              <a:rPr lang="es-AR" sz="1600" b="1" dirty="0">
                <a:solidFill>
                  <a:srgbClr val="00FFFF"/>
                </a:solidFill>
              </a:rPr>
              <a:t>respecto de los empleados de micro, pequeñas y medianas empresas, comprendidas en el artículo 1 de la ley 25300 </a:t>
            </a:r>
            <a:r>
              <a:rPr lang="es-AR" sz="1600" dirty="0"/>
              <a:t>y sus normas complementarias, que trabajen en las provincias alcanzadas por el </a:t>
            </a:r>
            <a:r>
              <a:rPr lang="es-AR" sz="1600" b="1" dirty="0">
                <a:solidFill>
                  <a:srgbClr val="00FF00"/>
                </a:solidFill>
              </a:rPr>
              <a:t>Plan Belgrano.</a:t>
            </a:r>
          </a:p>
          <a:p>
            <a:endParaRPr lang="es-AR" sz="1100" dirty="0"/>
          </a:p>
          <a:p>
            <a:endParaRPr lang="es-AR" sz="1100" dirty="0" smtClean="0"/>
          </a:p>
          <a:p>
            <a:endParaRPr lang="es-AR" sz="1100" dirty="0"/>
          </a:p>
          <a:p>
            <a:endParaRPr lang="es-AR" sz="1100" dirty="0" smtClean="0"/>
          </a:p>
          <a:p>
            <a:endParaRPr lang="es-AR" sz="1100" dirty="0"/>
          </a:p>
          <a:p>
            <a:endParaRPr lang="es-AR" sz="11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14602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914400"/>
            <a:ext cx="7772400" cy="5334000"/>
          </a:xfrm>
        </p:spPr>
        <p:txBody>
          <a:bodyPr>
            <a:normAutofit/>
          </a:bodyPr>
          <a:lstStyle/>
          <a:p>
            <a:pPr eaLnBrk="1" hangingPunct="1">
              <a:defRPr/>
            </a:pPr>
            <a:endParaRPr lang="es-AR" b="1" dirty="0" smtClean="0">
              <a:solidFill>
                <a:schemeClr val="tx2"/>
              </a:solidFill>
            </a:endParaRPr>
          </a:p>
          <a:p>
            <a:pPr algn="ctr" eaLnBrk="1" hangingPunct="1">
              <a:defRPr/>
            </a:pPr>
            <a:r>
              <a:rPr lang="es-AR" sz="3200"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DETRACCIÓN</a:t>
            </a:r>
          </a:p>
          <a:p>
            <a:pPr algn="ctr" eaLnBrk="1" hangingPunct="1">
              <a:defRPr/>
            </a:pPr>
            <a:endParaRPr lang="es-AR" sz="3200"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r>
              <a:rPr lang="es-AR" sz="3200" b="1" dirty="0" smtClean="0">
                <a:solidFill>
                  <a:srgbClr val="00FFCC"/>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MINIMO NO IMPONIBLE PREVISIONAL</a:t>
            </a:r>
          </a:p>
          <a:p>
            <a:pPr algn="ctr" eaLnBrk="1" hangingPunct="1">
              <a:defRPr/>
            </a:pPr>
            <a:r>
              <a:rPr lang="es-AR" sz="3200"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 </a:t>
            </a:r>
          </a:p>
          <a:p>
            <a:pPr algn="ctr" eaLnBrk="1" hangingPunct="1">
              <a:defRPr/>
            </a:pPr>
            <a:r>
              <a:rPr lang="es-AR" sz="3200" b="1" dirty="0" smtClean="0">
                <a:solidFill>
                  <a:srgbClr val="FFC0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REGLAMENTACIÓN</a:t>
            </a:r>
            <a:endParaRPr lang="es-AR" b="1" dirty="0" smtClean="0">
              <a:solidFill>
                <a:srgbClr val="00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a:solidFill>
                <a:srgbClr val="00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sz="800" b="1" dirty="0" smtClean="0">
              <a:solidFill>
                <a:srgbClr val="00FFFF"/>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sz="800" b="1" dirty="0" smtClean="0">
              <a:solidFill>
                <a:srgbClr val="00FFFF"/>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smtClean="0">
              <a:solidFill>
                <a:srgbClr val="00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4" name="3 Imagen" descr="Monograma.tif"/>
          <p:cNvPicPr>
            <a:picLocks noChangeAspect="1"/>
          </p:cNvPicPr>
          <p:nvPr/>
        </p:nvPicPr>
        <p:blipFill>
          <a:blip r:embed="rId2" cstate="print"/>
          <a:stretch>
            <a:fillRect/>
          </a:stretch>
        </p:blipFill>
        <p:spPr>
          <a:xfrm>
            <a:off x="8563948" y="5943600"/>
            <a:ext cx="427652" cy="757409"/>
          </a:xfrm>
          <a:prstGeom prst="rect">
            <a:avLst/>
          </a:prstGeom>
        </p:spPr>
      </p:pic>
      <p:pic>
        <p:nvPicPr>
          <p:cNvPr id="7"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839725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smtClean="0">
                <a:solidFill>
                  <a:srgbClr val="FF9900"/>
                </a:solidFill>
                <a:effectLst>
                  <a:outerShdw blurRad="38100" dist="38100" dir="2700000" algn="tl">
                    <a:srgbClr val="000000">
                      <a:alpha val="43137"/>
                    </a:srgbClr>
                  </a:outerShdw>
                </a:effectLst>
              </a:rPr>
              <a:t>LEY </a:t>
            </a:r>
            <a:r>
              <a:rPr lang="es-ES_tradnl" sz="2000" b="1" dirty="0">
                <a:solidFill>
                  <a:srgbClr val="FF9900"/>
                </a:solidFill>
                <a:effectLst>
                  <a:outerShdw blurRad="38100" dist="38100" dir="2700000" algn="tl">
                    <a:srgbClr val="000000">
                      <a:alpha val="43137"/>
                    </a:srgbClr>
                  </a:outerShdw>
                </a:effectLst>
              </a:rPr>
              <a:t>27430 - REFORMA </a:t>
            </a:r>
            <a:r>
              <a:rPr lang="es-ES_tradnl" sz="2000" b="1" dirty="0" smtClean="0">
                <a:solidFill>
                  <a:srgbClr val="FF9900"/>
                </a:solidFill>
                <a:effectLst>
                  <a:outerShdw blurRad="38100" dist="38100" dir="2700000" algn="tl">
                    <a:srgbClr val="000000">
                      <a:alpha val="43137"/>
                    </a:srgbClr>
                  </a:outerShdw>
                </a:effectLst>
              </a:rPr>
              <a:t>TRIBUTARIA - REGLAMENTACIÓN</a:t>
            </a:r>
            <a:endParaRPr lang="es-MX" sz="2000" b="1" dirty="0" smtClean="0">
              <a:solidFill>
                <a:srgbClr val="FF99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rPr>
              <a:t>DECRETO 759/2018</a:t>
            </a:r>
          </a:p>
          <a:p>
            <a:pPr marL="0" indent="0">
              <a:buNone/>
            </a:pPr>
            <a:r>
              <a:rPr lang="es-AR" sz="2000" b="1" dirty="0" smtClean="0">
                <a:solidFill>
                  <a:srgbClr val="FFFF00"/>
                </a:solidFill>
              </a:rPr>
              <a:t>ALICUOTAS ADICIONALE. BASE IMPONIBLE</a:t>
            </a:r>
          </a:p>
          <a:p>
            <a:pPr marL="0" indent="0">
              <a:buNone/>
            </a:pPr>
            <a:r>
              <a:rPr lang="es-AR" sz="2000" b="1" dirty="0">
                <a:solidFill>
                  <a:srgbClr val="FFFF00"/>
                </a:solidFill>
              </a:rPr>
              <a:t> </a:t>
            </a:r>
            <a:endParaRPr lang="es-AR" sz="2000" b="1" dirty="0" smtClean="0">
              <a:solidFill>
                <a:srgbClr val="FFFF00"/>
              </a:solidFill>
            </a:endParaRPr>
          </a:p>
          <a:p>
            <a:pPr marL="0" indent="0">
              <a:buNone/>
            </a:pPr>
            <a:r>
              <a:rPr lang="es-AR" sz="2000" b="1" dirty="0">
                <a:solidFill>
                  <a:srgbClr val="00FFCC"/>
                </a:solidFill>
              </a:rPr>
              <a:t>Art. 1 -</a:t>
            </a:r>
            <a:r>
              <a:rPr lang="es-AR" sz="2000" dirty="0"/>
              <a:t> Las alícuotas adicionales previstas en regímenes previsionales diferenciales o especiales </a:t>
            </a:r>
            <a:r>
              <a:rPr lang="es-AR" sz="2000" b="1" dirty="0">
                <a:solidFill>
                  <a:srgbClr val="FF9900"/>
                </a:solidFill>
              </a:rPr>
              <a:t>deberán aplicarse sobre la base imponible que corresponda sin considerar la detracción</a:t>
            </a:r>
            <a:r>
              <a:rPr lang="es-AR" sz="2000" dirty="0"/>
              <a:t> regulada en el artículo 4 del decreto 814 del 20 de junio de 2001 y sus modificaciones.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271935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9900"/>
                </a:solidFill>
                <a:effectLst>
                  <a:outerShdw blurRad="38100" dist="38100" dir="2700000" algn="tl">
                    <a:srgbClr val="000000">
                      <a:alpha val="43137"/>
                    </a:srgbClr>
                  </a:outerShdw>
                </a:effectLst>
              </a:rPr>
              <a:t>MINIMO NO IMPONIBLE. ACTUALIZACIÓN POR IPC</a:t>
            </a:r>
          </a:p>
          <a:p>
            <a:pPr marL="0" indent="0">
              <a:buNone/>
            </a:pPr>
            <a:r>
              <a:rPr lang="es-AR" sz="2000" b="1" dirty="0" smtClean="0">
                <a:solidFill>
                  <a:srgbClr val="00FFCC"/>
                </a:solidFill>
              </a:rPr>
              <a:t>Art</a:t>
            </a:r>
            <a:r>
              <a:rPr lang="es-AR" sz="2000" b="1" dirty="0">
                <a:solidFill>
                  <a:srgbClr val="00FFCC"/>
                </a:solidFill>
              </a:rPr>
              <a:t>. 2 -</a:t>
            </a:r>
            <a:r>
              <a:rPr lang="es-AR" sz="2000" dirty="0">
                <a:solidFill>
                  <a:srgbClr val="00FFCC"/>
                </a:solidFill>
              </a:rPr>
              <a:t> </a:t>
            </a:r>
            <a:r>
              <a:rPr lang="es-AR" sz="2000" dirty="0"/>
              <a:t>La </a:t>
            </a:r>
            <a:r>
              <a:rPr lang="es-AR" sz="2000" b="1" dirty="0">
                <a:solidFill>
                  <a:srgbClr val="FFFF00"/>
                </a:solidFill>
              </a:rPr>
              <a:t>Secretaría de Seguridad Social </a:t>
            </a:r>
            <a:r>
              <a:rPr lang="es-AR" sz="2000" dirty="0"/>
              <a:t>del Ministerio de Trabajo, Empleo y Seguridad Social será la encargada de </a:t>
            </a:r>
            <a:r>
              <a:rPr lang="es-AR" sz="2000" b="1" dirty="0">
                <a:solidFill>
                  <a:srgbClr val="00FF00"/>
                </a:solidFill>
              </a:rPr>
              <a:t>actualizar el importe</a:t>
            </a:r>
            <a:r>
              <a:rPr lang="es-AR" sz="2000" dirty="0"/>
              <a:t> a que se hace referencia en el primer párrafo del artículo 4 del decreto 814/2001 y sus modificaciones, en los términos allí indicados </a:t>
            </a:r>
            <a:r>
              <a:rPr lang="es-AR" sz="2000" dirty="0">
                <a:solidFill>
                  <a:srgbClr val="FFFF00"/>
                </a:solidFill>
              </a:rPr>
              <a:t>y de publicar el nuevo valor que deberá considerarse para la determinación de las contribuciones patronales que se devenguen desde el 1 de enero de cada año.</a:t>
            </a:r>
          </a:p>
          <a:p>
            <a:pPr marL="0" indent="0">
              <a:buNone/>
            </a:pPr>
            <a:r>
              <a:rPr lang="es-AR" sz="2000" dirty="0"/>
              <a:t>La </a:t>
            </a:r>
            <a:r>
              <a:rPr lang="es-AR" sz="2000" dirty="0">
                <a:solidFill>
                  <a:srgbClr val="00FFCC"/>
                </a:solidFill>
              </a:rPr>
              <a:t>magnitud de la detracción prevista en el referido artículo surgirá de aplicar sobre el importe vigente en cada mes el porcentaje</a:t>
            </a:r>
            <a:r>
              <a:rPr lang="es-AR" sz="2000" dirty="0"/>
              <a:t> que corresponda, para el año de que se trate, conforme al inciso c) del artículo 173 de la ley 27430.</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67005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2000" b="1" dirty="0" smtClean="0">
                <a:solidFill>
                  <a:srgbClr val="FFFF19"/>
                </a:solidFill>
                <a:effectLst>
                  <a:outerShdw blurRad="38100" dist="38100" dir="2700000" algn="tl">
                    <a:srgbClr val="000000">
                      <a:alpha val="43137"/>
                    </a:srgbClr>
                  </a:outerShdw>
                </a:effectLst>
              </a:rPr>
              <a:t>ASIGNACIÓN EXTRAORDINARIA POR </a:t>
            </a:r>
            <a:r>
              <a:rPr lang="es-AR" sz="2000" b="1" dirty="0" err="1" smtClean="0">
                <a:solidFill>
                  <a:srgbClr val="FFFF19"/>
                </a:solidFill>
                <a:effectLst>
                  <a:outerShdw blurRad="38100" dist="38100" dir="2700000" algn="tl">
                    <a:srgbClr val="000000">
                      <a:alpha val="43137"/>
                    </a:srgbClr>
                  </a:outerShdw>
                </a:effectLst>
              </a:rPr>
              <a:t>UNICA</a:t>
            </a:r>
            <a:r>
              <a:rPr lang="es-AR" sz="20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2000" b="1" u="sng" dirty="0" smtClean="0">
                <a:solidFill>
                  <a:srgbClr val="00FFCC"/>
                </a:solidFill>
                <a:effectLst>
                  <a:outerShdw blurRad="38100" dist="38100" dir="2700000" algn="tl">
                    <a:srgbClr val="000000">
                      <a:alpha val="43137"/>
                    </a:srgbClr>
                  </a:outerShdw>
                </a:effectLst>
              </a:rPr>
              <a:t>FORMA DE PAGO  </a:t>
            </a:r>
          </a:p>
          <a:p>
            <a:pPr algn="l"/>
            <a:r>
              <a:rPr lang="es-AR" sz="1800" b="1" dirty="0" smtClean="0">
                <a:solidFill>
                  <a:srgbClr val="FF9900"/>
                </a:solidFill>
                <a:effectLst>
                  <a:outerShdw blurRad="38100" dist="38100" dir="2700000" algn="tl">
                    <a:srgbClr val="000000">
                      <a:alpha val="43137"/>
                    </a:srgbClr>
                  </a:outerShdw>
                </a:effectLst>
              </a:rPr>
              <a:t>Primero:</a:t>
            </a:r>
          </a:p>
          <a:p>
            <a:pPr algn="l"/>
            <a:r>
              <a:rPr lang="es-AR" sz="1800" dirty="0" smtClean="0">
                <a:effectLst>
                  <a:outerShdw blurRad="38100" dist="38100" dir="2700000" algn="tl">
                    <a:srgbClr val="000000">
                      <a:alpha val="43137"/>
                    </a:srgbClr>
                  </a:outerShdw>
                </a:effectLst>
              </a:rPr>
              <a:t>a) Los </a:t>
            </a:r>
            <a:r>
              <a:rPr lang="es-AR" sz="1800" dirty="0">
                <a:effectLst>
                  <a:outerShdw blurRad="38100" dist="38100" dir="2700000" algn="tl">
                    <a:srgbClr val="000000">
                      <a:alpha val="43137"/>
                    </a:srgbClr>
                  </a:outerShdw>
                </a:effectLst>
              </a:rPr>
              <a:t>empleadores abonarán una </a:t>
            </a:r>
            <a:r>
              <a:rPr lang="es-AR" sz="1800" dirty="0">
                <a:solidFill>
                  <a:srgbClr val="FFFF00"/>
                </a:solidFill>
                <a:effectLst>
                  <a:outerShdw blurRad="38100" dist="38100" dir="2700000" algn="tl">
                    <a:srgbClr val="000000">
                      <a:alpha val="43137"/>
                    </a:srgbClr>
                  </a:outerShdw>
                </a:effectLst>
              </a:rPr>
              <a:t>asignación extraordinaria por única vez</a:t>
            </a:r>
            <a:r>
              <a:rPr lang="es-AR" sz="1800" dirty="0">
                <a:effectLst>
                  <a:outerShdw blurRad="38100" dist="38100" dir="2700000" algn="tl">
                    <a:srgbClr val="000000">
                      <a:alpha val="43137"/>
                    </a:srgbClr>
                  </a:outerShdw>
                </a:effectLst>
              </a:rPr>
              <a:t>, que será de aplicación a </a:t>
            </a:r>
            <a:r>
              <a:rPr lang="es-AR" sz="1800" dirty="0">
                <a:solidFill>
                  <a:srgbClr val="00FFFF"/>
                </a:solidFill>
                <a:effectLst>
                  <a:outerShdw blurRad="38100" dist="38100" dir="2700000" algn="tl">
                    <a:srgbClr val="000000">
                      <a:alpha val="43137"/>
                    </a:srgbClr>
                  </a:outerShdw>
                </a:effectLst>
              </a:rPr>
              <a:t>todas las empresas y /o establecimientos y a todos los trabajadores comprendidos en el ámbito del </a:t>
            </a:r>
            <a:r>
              <a:rPr lang="es-AR" sz="1800" dirty="0" err="1">
                <a:solidFill>
                  <a:srgbClr val="00FFFF"/>
                </a:solidFill>
                <a:effectLst>
                  <a:outerShdw blurRad="38100" dist="38100" dir="2700000" algn="tl">
                    <a:srgbClr val="000000">
                      <a:alpha val="43137"/>
                    </a:srgbClr>
                  </a:outerShdw>
                </a:effectLst>
              </a:rPr>
              <a:t>CCT</a:t>
            </a:r>
            <a:r>
              <a:rPr lang="es-AR" sz="1800" dirty="0">
                <a:solidFill>
                  <a:srgbClr val="00FFFF"/>
                </a:solidFill>
                <a:effectLst>
                  <a:outerShdw blurRad="38100" dist="38100" dir="2700000" algn="tl">
                    <a:srgbClr val="000000">
                      <a:alpha val="43137"/>
                    </a:srgbClr>
                  </a:outerShdw>
                </a:effectLst>
              </a:rPr>
              <a:t> 130/1975</a:t>
            </a:r>
            <a:r>
              <a:rPr lang="es-AR" sz="1800" dirty="0">
                <a:effectLst>
                  <a:outerShdw blurRad="38100" dist="38100" dir="2700000" algn="tl">
                    <a:srgbClr val="000000">
                      <a:alpha val="43137"/>
                    </a:srgbClr>
                  </a:outerShdw>
                </a:effectLst>
              </a:rPr>
              <a:t>, la cual se abonará en </a:t>
            </a:r>
            <a:r>
              <a:rPr lang="es-AR" sz="1800" b="1" dirty="0">
                <a:solidFill>
                  <a:srgbClr val="FF9900"/>
                </a:solidFill>
                <a:effectLst>
                  <a:outerShdw blurRad="38100" dist="38100" dir="2700000" algn="tl">
                    <a:srgbClr val="000000">
                      <a:alpha val="43137"/>
                    </a:srgbClr>
                  </a:outerShdw>
                </a:effectLst>
              </a:rPr>
              <a:t>5 cuotas</a:t>
            </a:r>
            <a:r>
              <a:rPr lang="es-AR" sz="1800" dirty="0">
                <a:effectLst>
                  <a:outerShdw blurRad="38100" dist="38100" dir="2700000" algn="tl">
                    <a:srgbClr val="000000">
                      <a:alpha val="43137"/>
                    </a:srgbClr>
                  </a:outerShdw>
                </a:effectLst>
              </a:rPr>
              <a:t>, las primeras cuatro conjuntamente con las remuneraciones correspondientes a los meses de </a:t>
            </a:r>
            <a:r>
              <a:rPr lang="es-AR" sz="1800" dirty="0">
                <a:solidFill>
                  <a:srgbClr val="00FF00"/>
                </a:solidFill>
                <a:effectLst>
                  <a:outerShdw blurRad="38100" dist="38100" dir="2700000" algn="tl">
                    <a:srgbClr val="000000">
                      <a:alpha val="43137"/>
                    </a:srgbClr>
                  </a:outerShdw>
                </a:effectLst>
              </a:rPr>
              <a:t>mayo, junio, julio y agosto de 2019</a:t>
            </a:r>
            <a:r>
              <a:rPr lang="es-AR" sz="1800" dirty="0">
                <a:effectLst>
                  <a:outerShdw blurRad="38100" dist="38100" dir="2700000" algn="tl">
                    <a:srgbClr val="000000">
                      <a:alpha val="43137"/>
                    </a:srgbClr>
                  </a:outerShdw>
                </a:effectLst>
              </a:rPr>
              <a:t>, y la quinta conjuntamente con la remuneración correspondiente al mes de </a:t>
            </a:r>
            <a:r>
              <a:rPr lang="es-AR" sz="1800" dirty="0">
                <a:solidFill>
                  <a:srgbClr val="00FF00"/>
                </a:solidFill>
                <a:effectLst>
                  <a:outerShdw blurRad="38100" dist="38100" dir="2700000" algn="tl">
                    <a:srgbClr val="000000">
                      <a:alpha val="43137"/>
                    </a:srgbClr>
                  </a:outerShdw>
                </a:effectLst>
              </a:rPr>
              <a:t>marzo</a:t>
            </a:r>
            <a:r>
              <a:rPr lang="es-AR" sz="1800" dirty="0">
                <a:effectLst>
                  <a:outerShdw blurRad="38100" dist="38100" dir="2700000" algn="tl">
                    <a:srgbClr val="000000">
                      <a:alpha val="43137"/>
                    </a:srgbClr>
                  </a:outerShdw>
                </a:effectLst>
              </a:rPr>
              <a:t> del 2020, conforme se detalla las cuotas en el Anexo A, que forma parte del presente Acuerdo</a:t>
            </a:r>
            <a:r>
              <a:rPr lang="es-AR" sz="1800" dirty="0" smtClean="0">
                <a:effectLst>
                  <a:outerShdw blurRad="38100" dist="38100" dir="2700000" algn="tl">
                    <a:srgbClr val="000000">
                      <a:alpha val="43137"/>
                    </a:srgbClr>
                  </a:outerShdw>
                </a:effectLst>
              </a:rPr>
              <a:t>.</a:t>
            </a:r>
          </a:p>
          <a:p>
            <a:pPr algn="l"/>
            <a:endParaRPr lang="es-AR" sz="1800" b="1" dirty="0" smtClean="0">
              <a:solidFill>
                <a:srgbClr val="FFFF00"/>
              </a:solidFill>
              <a:effectLst>
                <a:outerShdw blurRad="38100" dist="38100" dir="2700000" algn="tl">
                  <a:srgbClr val="000000">
                    <a:alpha val="43137"/>
                  </a:srgbClr>
                </a:outerShdw>
              </a:effectLst>
            </a:endParaRPr>
          </a:p>
          <a:p>
            <a:pPr algn="l"/>
            <a:r>
              <a:rPr lang="es-AR" sz="1800" b="1" u="sng" dirty="0" smtClean="0">
                <a:solidFill>
                  <a:srgbClr val="00FFCC"/>
                </a:solidFill>
                <a:effectLst>
                  <a:outerShdw blurRad="38100" dist="38100" dir="2700000" algn="tl">
                    <a:srgbClr val="000000">
                      <a:alpha val="43137"/>
                    </a:srgbClr>
                  </a:outerShdw>
                </a:effectLst>
              </a:rPr>
              <a:t>CARÁCTER NO REMUNERATIVO</a:t>
            </a:r>
            <a:endParaRPr lang="es-AR" sz="1800" b="1" u="sng" dirty="0">
              <a:solidFill>
                <a:srgbClr val="00FFCC"/>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En </a:t>
            </a:r>
            <a:r>
              <a:rPr lang="es-AR" sz="1800" dirty="0">
                <a:effectLst>
                  <a:outerShdw blurRad="38100" dist="38100" dir="2700000" algn="tl">
                    <a:srgbClr val="000000">
                      <a:alpha val="43137"/>
                    </a:srgbClr>
                  </a:outerShdw>
                </a:effectLst>
              </a:rPr>
              <a:t>atención al carácter no habitual ni regular de la asignación acordada, </a:t>
            </a:r>
            <a:r>
              <a:rPr lang="es-AR" sz="1800" dirty="0">
                <a:solidFill>
                  <a:srgbClr val="FFFF00"/>
                </a:solidFill>
                <a:effectLst>
                  <a:outerShdw blurRad="38100" dist="38100" dir="2700000" algn="tl">
                    <a:srgbClr val="000000">
                      <a:alpha val="43137"/>
                    </a:srgbClr>
                  </a:outerShdw>
                </a:effectLst>
              </a:rPr>
              <a:t>los importes se abonarán con carácter no remunerativo, </a:t>
            </a:r>
            <a:r>
              <a:rPr lang="es-AR" sz="1800" dirty="0">
                <a:effectLst>
                  <a:outerShdw blurRad="38100" dist="38100" dir="2700000" algn="tl">
                    <a:srgbClr val="000000">
                      <a:alpha val="43137"/>
                    </a:srgbClr>
                  </a:outerShdw>
                </a:effectLst>
              </a:rPr>
              <a:t>a los fines de la seguridad social en los términos del</a:t>
            </a:r>
            <a:r>
              <a:rPr lang="es-AR" sz="1800" dirty="0">
                <a:solidFill>
                  <a:srgbClr val="00FFCC"/>
                </a:solidFill>
                <a:effectLst>
                  <a:outerShdw blurRad="38100" dist="38100" dir="2700000" algn="tl">
                    <a:srgbClr val="000000">
                      <a:alpha val="43137"/>
                    </a:srgbClr>
                  </a:outerShdw>
                </a:effectLst>
              </a:rPr>
              <a:t> artículo 6 de la ley 24241, </a:t>
            </a:r>
            <a:r>
              <a:rPr lang="es-AR" sz="1800" dirty="0">
                <a:effectLst>
                  <a:outerShdw blurRad="38100" dist="38100" dir="2700000" algn="tl">
                    <a:srgbClr val="000000">
                      <a:alpha val="43137"/>
                    </a:srgbClr>
                  </a:outerShdw>
                </a:effectLst>
              </a:rPr>
              <a:t>bajo la denominación "Asignación Extraordinaria No remunerativa - Acuerdo 2019” extinguiéndose la misma con el pago total y oportuno de las cinco cuotas aquí referidas.</a:t>
            </a:r>
          </a:p>
          <a:p>
            <a:pPr algn="l"/>
            <a:endParaRPr lang="es-AR" sz="1800" b="1" dirty="0" smtClean="0">
              <a:solidFill>
                <a:srgbClr val="FFFF00"/>
              </a:solidFill>
            </a:endParaRPr>
          </a:p>
          <a:p>
            <a:pPr marL="609600" indent="-609600" algn="l">
              <a:defRPr/>
            </a:pPr>
            <a:endParaRPr lang="es-ES" sz="1800" dirty="0" smtClean="0">
              <a:solidFill>
                <a:srgbClr val="FFFF00"/>
              </a:solidFill>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741798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9900"/>
                </a:solidFill>
                <a:effectLst>
                  <a:outerShdw blurRad="38100" dist="38100" dir="2700000" algn="tl">
                    <a:srgbClr val="000000">
                      <a:alpha val="43137"/>
                    </a:srgbClr>
                  </a:outerShdw>
                </a:effectLst>
              </a:rPr>
              <a:t>MINIMO NO IMPONIBLE. REGLAMENTACIÓN DE CASOS</a:t>
            </a:r>
          </a:p>
          <a:p>
            <a:pPr marL="0" indent="0">
              <a:buNone/>
            </a:pPr>
            <a:endParaRPr lang="es-AR" sz="2000" b="1" dirty="0" smtClean="0">
              <a:solidFill>
                <a:srgbClr val="00FFCC"/>
              </a:solidFill>
            </a:endParaRPr>
          </a:p>
          <a:p>
            <a:pPr marL="0" indent="0">
              <a:buNone/>
            </a:pPr>
            <a:r>
              <a:rPr lang="es-AR" sz="2000" b="1" dirty="0" smtClean="0">
                <a:solidFill>
                  <a:srgbClr val="00FFCC"/>
                </a:solidFill>
              </a:rPr>
              <a:t>Art</a:t>
            </a:r>
            <a:r>
              <a:rPr lang="es-AR" sz="2000" b="1" dirty="0">
                <a:solidFill>
                  <a:srgbClr val="00FFCC"/>
                </a:solidFill>
              </a:rPr>
              <a:t>. 3 -</a:t>
            </a:r>
            <a:r>
              <a:rPr lang="es-AR" sz="2000" dirty="0"/>
              <a:t> La Administración Federal de Ingresos Públicos, entidad autárquica actuante en la órbita del Ministerio de Hacienda, </a:t>
            </a:r>
            <a:r>
              <a:rPr lang="es-AR" sz="2000" b="1" dirty="0">
                <a:solidFill>
                  <a:srgbClr val="FFFF00"/>
                </a:solidFill>
              </a:rPr>
              <a:t>dispondrá el modo de practicar la detracción</a:t>
            </a:r>
            <a:r>
              <a:rPr lang="es-AR" sz="2000" dirty="0"/>
              <a:t> establecida en el artículo 4 del decreto 814/2001 y sus modificaciones</a:t>
            </a:r>
            <a:r>
              <a:rPr lang="es-AR" sz="2000" dirty="0" smtClean="0"/>
              <a:t>.</a:t>
            </a:r>
            <a:endParaRPr lang="es-AR" sz="2000" dirty="0"/>
          </a:p>
          <a:p>
            <a:pPr marL="0" indent="0">
              <a:buNone/>
            </a:pPr>
            <a:endParaRPr lang="es-AR" sz="2000" dirty="0" smtClean="0"/>
          </a:p>
          <a:p>
            <a:pPr marL="0" indent="0">
              <a:buNone/>
            </a:pPr>
            <a:r>
              <a:rPr lang="es-AR" sz="2000" dirty="0" smtClean="0"/>
              <a:t>(…)</a:t>
            </a:r>
            <a:endParaRPr lang="es-AR" sz="20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3621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FF00"/>
                </a:solidFill>
                <a:effectLst>
                  <a:outerShdw blurRad="38100" dist="38100" dir="2700000" algn="tl">
                    <a:srgbClr val="000000">
                      <a:alpha val="43137"/>
                    </a:srgbClr>
                  </a:outerShdw>
                </a:effectLst>
              </a:rPr>
              <a:t>MINIMO NO IMPONIBLE. DIVISOR POR 30</a:t>
            </a:r>
          </a:p>
          <a:p>
            <a:pPr marL="0" indent="0">
              <a:buNone/>
            </a:pPr>
            <a:r>
              <a:rPr lang="es-AR" sz="2000" b="1" dirty="0">
                <a:solidFill>
                  <a:srgbClr val="00FFFF"/>
                </a:solidFill>
              </a:rPr>
              <a:t>Art. 3 -</a:t>
            </a:r>
            <a:r>
              <a:rPr lang="es-AR" sz="2000" dirty="0">
                <a:solidFill>
                  <a:srgbClr val="00FFFF"/>
                </a:solidFill>
              </a:rPr>
              <a:t> </a:t>
            </a:r>
            <a:endParaRPr lang="es-AR" sz="2000" dirty="0" smtClean="0">
              <a:solidFill>
                <a:srgbClr val="00FFFF"/>
              </a:solidFill>
            </a:endParaRPr>
          </a:p>
          <a:p>
            <a:pPr marL="0" indent="0">
              <a:buNone/>
            </a:pPr>
            <a:r>
              <a:rPr lang="es-AR" sz="2000" dirty="0" smtClean="0"/>
              <a:t>(…)</a:t>
            </a:r>
            <a:endParaRPr lang="es-AR" sz="2000" dirty="0"/>
          </a:p>
          <a:p>
            <a:pPr marL="0" indent="0">
              <a:buNone/>
            </a:pPr>
            <a:r>
              <a:rPr lang="es-AR" sz="2000" dirty="0" smtClean="0"/>
              <a:t>En </a:t>
            </a:r>
            <a:r>
              <a:rPr lang="es-AR" sz="2000" dirty="0"/>
              <a:t>aquellos casos en que, por cualquier motivo, corresponda aplicar la referida detracción en función de los días trabajados, </a:t>
            </a:r>
            <a:r>
              <a:rPr lang="es-AR" sz="2000" dirty="0">
                <a:solidFill>
                  <a:srgbClr val="FF9900"/>
                </a:solidFill>
              </a:rPr>
              <a:t>se considerará que el mes es de treinta (30) días</a:t>
            </a:r>
            <a:r>
              <a:rPr lang="es-AR" sz="2000" dirty="0" smtClean="0">
                <a:solidFill>
                  <a:srgbClr val="FF9900"/>
                </a:solidFill>
              </a:rPr>
              <a:t>.</a:t>
            </a:r>
            <a:endParaRPr lang="es-AR" sz="2000" dirty="0">
              <a:solidFill>
                <a:srgbClr val="FF99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503267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7334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FF01"/>
                </a:solidFill>
                <a:effectLst>
                  <a:outerShdw blurRad="38100" dist="38100" dir="2700000" algn="tl">
                    <a:srgbClr val="000000">
                      <a:alpha val="43137"/>
                    </a:srgbClr>
                  </a:outerShdw>
                </a:effectLst>
              </a:rPr>
              <a:t>MINIMO NO IMPONIBLE. CONTRATO A TIEMPO PARCIAL</a:t>
            </a:r>
          </a:p>
          <a:p>
            <a:pPr marL="0" indent="0">
              <a:buNone/>
            </a:pPr>
            <a:r>
              <a:rPr lang="es-AR" sz="2000" b="1" dirty="0">
                <a:solidFill>
                  <a:srgbClr val="00FFCC"/>
                </a:solidFill>
                <a:effectLst>
                  <a:outerShdw blurRad="38100" dist="38100" dir="2700000" algn="tl">
                    <a:srgbClr val="000000">
                      <a:alpha val="43137"/>
                    </a:srgbClr>
                  </a:outerShdw>
                </a:effectLst>
              </a:rPr>
              <a:t>Art. 3 -</a:t>
            </a:r>
            <a:r>
              <a:rPr lang="es-AR" sz="2000" dirty="0">
                <a:solidFill>
                  <a:srgbClr val="00FFCC"/>
                </a:solidFill>
                <a:effectLst>
                  <a:outerShdw blurRad="38100" dist="38100" dir="2700000" algn="tl">
                    <a:srgbClr val="000000">
                      <a:alpha val="43137"/>
                    </a:srgbClr>
                  </a:outerShdw>
                </a:effectLst>
              </a:rPr>
              <a:t> </a:t>
            </a:r>
            <a:endParaRPr lang="es-AR" sz="2000" dirty="0" smtClean="0">
              <a:solidFill>
                <a:srgbClr val="00FFCC"/>
              </a:solidFill>
              <a:effectLst>
                <a:outerShdw blurRad="38100" dist="38100" dir="2700000" algn="tl">
                  <a:srgbClr val="000000">
                    <a:alpha val="43137"/>
                  </a:srgbClr>
                </a:outerShdw>
              </a:effectLst>
            </a:endParaRPr>
          </a:p>
          <a:p>
            <a:pPr marL="0" indent="0">
              <a:buNone/>
            </a:pPr>
            <a:r>
              <a:rPr lang="es-AR" sz="2000" dirty="0" smtClean="0">
                <a:effectLst>
                  <a:outerShdw blurRad="38100" dist="38100" dir="2700000" algn="tl">
                    <a:srgbClr val="000000">
                      <a:alpha val="43137"/>
                    </a:srgbClr>
                  </a:outerShdw>
                </a:effectLst>
              </a:rPr>
              <a:t>Cuando </a:t>
            </a:r>
            <a:r>
              <a:rPr lang="es-AR" sz="2000" dirty="0">
                <a:effectLst>
                  <a:outerShdw blurRad="38100" dist="38100" dir="2700000" algn="tl">
                    <a:srgbClr val="000000">
                      <a:alpha val="43137"/>
                    </a:srgbClr>
                  </a:outerShdw>
                </a:effectLst>
              </a:rPr>
              <a:t>se trate de contratos de trabajo a tiempo parcial a los que les resulte aplicable el artículo 92 ter de la ley 20744 de contrato de trabajo (</a:t>
            </a:r>
            <a:r>
              <a:rPr lang="es-AR" sz="2000" dirty="0" err="1">
                <a:effectLst>
                  <a:outerShdw blurRad="38100" dist="38100" dir="2700000" algn="tl">
                    <a:srgbClr val="000000">
                      <a:alpha val="43137"/>
                    </a:srgbClr>
                  </a:outerShdw>
                </a:effectLst>
              </a:rPr>
              <a:t>t.o</a:t>
            </a:r>
            <a:r>
              <a:rPr lang="es-AR" sz="2000" dirty="0">
                <a:effectLst>
                  <a:outerShdw blurRad="38100" dist="38100" dir="2700000" algn="tl">
                    <a:srgbClr val="000000">
                      <a:alpha val="43137"/>
                    </a:srgbClr>
                  </a:outerShdw>
                </a:effectLst>
              </a:rPr>
              <a:t>. 1976) y sus modificatorias, </a:t>
            </a:r>
            <a:r>
              <a:rPr lang="es-AR" sz="2000" dirty="0">
                <a:solidFill>
                  <a:srgbClr val="FF9900"/>
                </a:solidFill>
                <a:effectLst>
                  <a:outerShdw blurRad="38100" dist="38100" dir="2700000" algn="tl">
                    <a:srgbClr val="000000">
                      <a:alpha val="43137"/>
                    </a:srgbClr>
                  </a:outerShdw>
                </a:effectLst>
              </a:rPr>
              <a:t>el monto de la citada detracción será proporcional al tiempo trabajado no pudiendo superar el equivalente a dos terceras (2/3) partes</a:t>
            </a:r>
            <a:r>
              <a:rPr lang="es-AR" sz="2000" dirty="0">
                <a:effectLst>
                  <a:outerShdw blurRad="38100" dist="38100" dir="2700000" algn="tl">
                    <a:srgbClr val="000000">
                      <a:alpha val="43137"/>
                    </a:srgbClr>
                  </a:outerShdw>
                </a:effectLst>
              </a:rPr>
              <a:t> del importe que corresponda a un trabajador de jornada completa en la actividad.</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4898128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FF01"/>
                </a:solidFill>
                <a:effectLst>
                  <a:outerShdw blurRad="38100" dist="38100" dir="2700000" algn="tl">
                    <a:srgbClr val="000000">
                      <a:alpha val="43137"/>
                    </a:srgbClr>
                  </a:outerShdw>
                </a:effectLst>
              </a:rPr>
              <a:t>MINIMO NO IMPONIBLE. INDUSTRIA DE LA CONSTRUCCIÓN</a:t>
            </a:r>
          </a:p>
          <a:p>
            <a:pPr marL="0" indent="0">
              <a:buNone/>
            </a:pPr>
            <a:r>
              <a:rPr lang="es-AR" sz="2000" b="1" dirty="0">
                <a:solidFill>
                  <a:srgbClr val="00FFCC"/>
                </a:solidFill>
              </a:rPr>
              <a:t>Art. 4 -</a:t>
            </a:r>
            <a:r>
              <a:rPr lang="es-AR" sz="2000" dirty="0"/>
              <a:t> Las relaciones laborales reguladas por el Régimen de la </a:t>
            </a:r>
            <a:r>
              <a:rPr lang="es-AR" sz="2000" b="1" dirty="0">
                <a:solidFill>
                  <a:srgbClr val="FF9900"/>
                </a:solidFill>
              </a:rPr>
              <a:t>Industria de la Construcción </a:t>
            </a:r>
            <a:r>
              <a:rPr lang="es-AR" sz="2000" dirty="0"/>
              <a:t>establecido por la ley 22250 su modificatoria y complementaria, </a:t>
            </a:r>
            <a:r>
              <a:rPr lang="es-AR" sz="2000" dirty="0">
                <a:solidFill>
                  <a:srgbClr val="FFFF00"/>
                </a:solidFill>
              </a:rPr>
              <a:t>se encontrarán comprendidas en las disposiciones del artículo 4 </a:t>
            </a:r>
            <a:r>
              <a:rPr lang="es-AR" sz="2000" dirty="0"/>
              <a:t>del decreto 814/2001 y sus modificaciones, resultando de aplicación lo previsto en el </a:t>
            </a:r>
            <a:r>
              <a:rPr lang="es-AR" sz="2000" dirty="0">
                <a:solidFill>
                  <a:srgbClr val="00FFFF"/>
                </a:solidFill>
              </a:rPr>
              <a:t>artículo 1 del presente decreto para el cálculo de los conceptos adicionales a los previstos en dicho decreto</a:t>
            </a:r>
            <a:r>
              <a:rPr lang="es-AR" sz="2000" dirty="0"/>
              <a:t>, por los que el empleador debe contribuir conforme a las normas específicas que regulan la actividad.</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93021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2597" y="381001"/>
            <a:ext cx="8385175" cy="838200"/>
          </a:xfrm>
        </p:spPr>
        <p:txBody>
          <a:bodyPr>
            <a:normAutofit/>
          </a:bodyPr>
          <a:lstStyle/>
          <a:p>
            <a:pPr algn="r">
              <a:defRPr/>
            </a:pPr>
            <a:r>
              <a:rPr lang="es-ES_tradnl" sz="2000" b="1" dirty="0">
                <a:solidFill>
                  <a:srgbClr val="FF9900"/>
                </a:solidFill>
                <a:effectLst>
                  <a:outerShdw blurRad="38100" dist="38100" dir="2700000" algn="tl">
                    <a:srgbClr val="000000">
                      <a:alpha val="43137"/>
                    </a:srgbClr>
                  </a:outerShdw>
                </a:effectLst>
              </a:rPr>
              <a:t>LEY 27430 - REFORMA TRIBUTARIA - REGLAMENTACIÓN</a:t>
            </a:r>
            <a:endParaRPr lang="es-MX" sz="2000" b="1" dirty="0" smtClean="0">
              <a:solidFill>
                <a:srgbClr val="FFFF00"/>
              </a:solidFill>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00FFFF"/>
                </a:solidFill>
                <a:effectLst>
                  <a:outerShdw blurRad="38100" dist="38100" dir="2700000" algn="tl">
                    <a:srgbClr val="000000">
                      <a:alpha val="43137"/>
                    </a:srgbClr>
                  </a:outerShdw>
                </a:effectLst>
              </a:rPr>
              <a:t>DECRETO 759/2018</a:t>
            </a:r>
          </a:p>
          <a:p>
            <a:pPr marL="0" indent="0">
              <a:buNone/>
            </a:pPr>
            <a:r>
              <a:rPr lang="es-AR" sz="2000" b="1" dirty="0" smtClean="0">
                <a:solidFill>
                  <a:srgbClr val="FFFF00"/>
                </a:solidFill>
                <a:effectLst>
                  <a:outerShdw blurRad="38100" dist="38100" dir="2700000" algn="tl">
                    <a:srgbClr val="000000">
                      <a:alpha val="43137"/>
                    </a:srgbClr>
                  </a:outerShdw>
                </a:effectLst>
              </a:rPr>
              <a:t>APLICACIÓN DE LA REGLAMENTACIÓN</a:t>
            </a:r>
          </a:p>
          <a:p>
            <a:pPr marL="0" indent="0">
              <a:buNone/>
            </a:pPr>
            <a:r>
              <a:rPr lang="es-AR" sz="2000" b="1" dirty="0">
                <a:solidFill>
                  <a:srgbClr val="00FFCC"/>
                </a:solidFill>
              </a:rPr>
              <a:t>Art. 7 -</a:t>
            </a:r>
            <a:r>
              <a:rPr lang="es-AR" sz="2000" dirty="0">
                <a:solidFill>
                  <a:srgbClr val="00FFCC"/>
                </a:solidFill>
              </a:rPr>
              <a:t> </a:t>
            </a:r>
            <a:r>
              <a:rPr lang="es-AR" sz="2000" dirty="0"/>
              <a:t>Las disposiciones del presente decreto entrarán en vigencia el primer día del mes siguiente al de su publicación en el Boletín Oficial</a:t>
            </a:r>
            <a:r>
              <a:rPr lang="es-AR" sz="2000" dirty="0" smtClean="0"/>
              <a:t>.</a:t>
            </a:r>
          </a:p>
          <a:p>
            <a:pPr marL="0" indent="0">
              <a:buNone/>
            </a:pPr>
            <a:endParaRPr lang="es-AR" sz="2000" dirty="0"/>
          </a:p>
          <a:p>
            <a:pPr marL="0" indent="0">
              <a:buNone/>
            </a:pPr>
            <a:r>
              <a:rPr lang="es-AR" sz="2000" b="1" dirty="0">
                <a:solidFill>
                  <a:srgbClr val="FFFF01"/>
                </a:solidFill>
              </a:rPr>
              <a:t>BO</a:t>
            </a:r>
            <a:r>
              <a:rPr lang="es-AR" sz="2000" dirty="0">
                <a:solidFill>
                  <a:srgbClr val="FFFF01"/>
                </a:solidFill>
              </a:rPr>
              <a:t>: </a:t>
            </a:r>
            <a:r>
              <a:rPr lang="es-AR" sz="2000" dirty="0" smtClean="0"/>
              <a:t>17/8/2018</a:t>
            </a:r>
          </a:p>
          <a:p>
            <a:pPr marL="0" indent="0">
              <a:buNone/>
            </a:pPr>
            <a:r>
              <a:rPr lang="es-AR" sz="2000" dirty="0">
                <a:solidFill>
                  <a:srgbClr val="FFC000"/>
                </a:solidFill>
              </a:rPr>
              <a:t>Vigencia: </a:t>
            </a:r>
            <a:r>
              <a:rPr lang="es-AR" sz="2000" dirty="0"/>
              <a:t>17/8/2018</a:t>
            </a:r>
          </a:p>
          <a:p>
            <a:pPr marL="0" indent="0">
              <a:buNone/>
            </a:pPr>
            <a:r>
              <a:rPr lang="es-AR" sz="2000" dirty="0">
                <a:solidFill>
                  <a:srgbClr val="00FFCC"/>
                </a:solidFill>
              </a:rPr>
              <a:t>Aplicación: </a:t>
            </a:r>
            <a:r>
              <a:rPr lang="es-AR" sz="2000" dirty="0"/>
              <a:t>desde el 1/9/2018</a:t>
            </a:r>
          </a:p>
          <a:p>
            <a:endParaRPr lang="es-AR" sz="20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224819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pPr algn="ctr" eaLnBrk="1" hangingPunct="1">
              <a:defRPr/>
            </a:pPr>
            <a:r>
              <a:rPr lang="es-AR" sz="2800" b="1" dirty="0" smtClean="0">
                <a:solidFill>
                  <a:srgbClr val="00FFFF"/>
                </a:solidFill>
                <a:effectLst>
                  <a:outerShdw blurRad="38100" dist="38100" dir="2700000" algn="tl">
                    <a:srgbClr val="000000">
                      <a:alpha val="43137"/>
                    </a:srgbClr>
                  </a:outerShdw>
                </a:effectLst>
                <a:latin typeface="Papyrus" pitchFamily="66" charset="0"/>
              </a:rPr>
              <a:t>DETRACCIÓN </a:t>
            </a:r>
          </a:p>
          <a:p>
            <a:pPr algn="ctr" eaLnBrk="1" hangingPunct="1">
              <a:defRPr/>
            </a:pPr>
            <a:r>
              <a:rPr lang="es-AR" sz="2800" b="1" dirty="0" smtClean="0">
                <a:solidFill>
                  <a:srgbClr val="00FFFF"/>
                </a:solidFill>
                <a:effectLst>
                  <a:outerShdw blurRad="38100" dist="38100" dir="2700000" algn="tl">
                    <a:srgbClr val="000000">
                      <a:alpha val="43137"/>
                    </a:srgbClr>
                  </a:outerShdw>
                </a:effectLst>
                <a:latin typeface="Papyrus" pitchFamily="66" charset="0"/>
              </a:rPr>
              <a:t>APLICACIÓN COMPLETA</a:t>
            </a:r>
          </a:p>
          <a:p>
            <a:pPr algn="ctr" eaLnBrk="1" hangingPunct="1">
              <a:defRPr/>
            </a:pPr>
            <a:endParaRPr lang="es-AR" sz="3600" b="1" dirty="0">
              <a:solidFill>
                <a:srgbClr val="FFFF00"/>
              </a:solidFill>
              <a:effectLst>
                <a:outerShdw blurRad="38100" dist="38100" dir="2700000" algn="tl">
                  <a:srgbClr val="000000">
                    <a:alpha val="43137"/>
                  </a:srgbClr>
                </a:outerShdw>
              </a:effectLst>
              <a:latin typeface="Papyrus" pitchFamily="66" charset="0"/>
            </a:endParaRPr>
          </a:p>
          <a:p>
            <a:pPr algn="ctr">
              <a:defRPr/>
            </a:pPr>
            <a:r>
              <a:rPr lang="es-AR" sz="2800" b="1" dirty="0" smtClean="0">
                <a:solidFill>
                  <a:srgbClr val="FFFF00"/>
                </a:solidFill>
                <a:effectLst>
                  <a:outerShdw blurRad="38100" dist="38100" dir="2700000" algn="tl">
                    <a:srgbClr val="000000">
                      <a:alpha val="43137"/>
                    </a:srgbClr>
                  </a:outerShdw>
                </a:effectLst>
                <a:latin typeface="Papyrus" panose="03070502060502030205" pitchFamily="66" charset="0"/>
              </a:rPr>
              <a:t>ACTIVIDADES, REQUISITOS Y PROCEDIMIENTO</a:t>
            </a:r>
            <a:endParaRPr lang="en-US" sz="2800" b="1" dirty="0" smtClean="0">
              <a:solidFill>
                <a:srgbClr val="FFFF00"/>
              </a:solidFill>
              <a:effectLst>
                <a:outerShdw blurRad="38100" dist="38100" dir="2700000" algn="tl">
                  <a:srgbClr val="000000">
                    <a:alpha val="43137"/>
                  </a:srgbClr>
                </a:outerShdw>
              </a:effectLst>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992381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r>
              <a:rPr lang="es-AR" sz="2800" b="1" dirty="0">
                <a:solidFill>
                  <a:srgbClr val="FFFF19"/>
                </a:solidFill>
                <a:effectLst>
                  <a:outerShdw blurRad="38100" dist="38100" dir="2700000" algn="tl">
                    <a:srgbClr val="000000">
                      <a:alpha val="43137"/>
                    </a:srgbClr>
                  </a:outerShdw>
                </a:effectLst>
                <a:latin typeface="Papyrus" panose="03070502060502030205" pitchFamily="66" charset="0"/>
              </a:rPr>
              <a:t>EMPLEADORES DE LOS SECTORES </a:t>
            </a:r>
            <a:endParaRPr lang="es-AR" sz="2800" b="1" dirty="0" smtClean="0">
              <a:solidFill>
                <a:srgbClr val="FFFF19"/>
              </a:solidFill>
              <a:effectLst>
                <a:outerShdw blurRad="38100" dist="38100" dir="2700000" algn="tl">
                  <a:srgbClr val="000000">
                    <a:alpha val="43137"/>
                  </a:srgbClr>
                </a:outerShdw>
              </a:effectLst>
              <a:latin typeface="Papyrus" panose="03070502060502030205" pitchFamily="66" charset="0"/>
            </a:endParaRPr>
          </a:p>
          <a:p>
            <a:r>
              <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rPr>
              <a:t>TEXTIL</a:t>
            </a:r>
            <a:r>
              <a:rPr lang="es-AR" sz="2800" b="1" dirty="0">
                <a:solidFill>
                  <a:srgbClr val="00FFFF"/>
                </a:solidFill>
                <a:effectLst>
                  <a:outerShdw blurRad="38100" dist="38100" dir="2700000" algn="tl">
                    <a:srgbClr val="000000">
                      <a:alpha val="43137"/>
                    </a:srgbClr>
                  </a:outerShdw>
                </a:effectLst>
                <a:latin typeface="Papyrus" panose="03070502060502030205" pitchFamily="66" charset="0"/>
              </a:rPr>
              <a:t>, </a:t>
            </a:r>
            <a:endPar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endParaRPr>
          </a:p>
          <a:p>
            <a:r>
              <a:rPr lang="es-AR" sz="2800" b="1" dirty="0" smtClean="0">
                <a:solidFill>
                  <a:srgbClr val="00FF00"/>
                </a:solidFill>
                <a:effectLst>
                  <a:outerShdw blurRad="38100" dist="38100" dir="2700000" algn="tl">
                    <a:srgbClr val="000000">
                      <a:alpha val="43137"/>
                    </a:srgbClr>
                  </a:outerShdw>
                </a:effectLst>
                <a:latin typeface="Papyrus" panose="03070502060502030205" pitchFamily="66" charset="0"/>
              </a:rPr>
              <a:t>CONFECCIÓN</a:t>
            </a:r>
            <a:r>
              <a:rPr lang="es-AR" sz="2800" b="1" dirty="0">
                <a:solidFill>
                  <a:srgbClr val="00FF00"/>
                </a:solidFill>
                <a:effectLst>
                  <a:outerShdw blurRad="38100" dist="38100" dir="2700000" algn="tl">
                    <a:srgbClr val="000000">
                      <a:alpha val="43137"/>
                    </a:srgbClr>
                  </a:outerShdw>
                </a:effectLst>
                <a:latin typeface="Papyrus" panose="03070502060502030205" pitchFamily="66" charset="0"/>
              </a:rPr>
              <a:t>, </a:t>
            </a:r>
            <a:endParaRPr lang="es-AR" sz="2800" b="1" dirty="0" smtClean="0">
              <a:solidFill>
                <a:srgbClr val="00FF00"/>
              </a:solidFill>
              <a:effectLst>
                <a:outerShdw blurRad="38100" dist="38100" dir="2700000" algn="tl">
                  <a:srgbClr val="000000">
                    <a:alpha val="43137"/>
                  </a:srgbClr>
                </a:outerShdw>
              </a:effectLst>
              <a:latin typeface="Papyrus" panose="03070502060502030205" pitchFamily="66" charset="0"/>
            </a:endParaRPr>
          </a:p>
          <a:p>
            <a:r>
              <a:rPr lang="es-AR" sz="2800" b="1" dirty="0" smtClean="0">
                <a:solidFill>
                  <a:srgbClr val="FF9900"/>
                </a:solidFill>
                <a:effectLst>
                  <a:outerShdw blurRad="38100" dist="38100" dir="2700000" algn="tl">
                    <a:srgbClr val="000000">
                      <a:alpha val="43137"/>
                    </a:srgbClr>
                  </a:outerShdw>
                </a:effectLst>
                <a:latin typeface="Papyrus" panose="03070502060502030205" pitchFamily="66" charset="0"/>
              </a:rPr>
              <a:t>CALZADO </a:t>
            </a:r>
            <a:r>
              <a:rPr lang="es-AR" sz="2800" b="1" dirty="0">
                <a:solidFill>
                  <a:srgbClr val="FF9900"/>
                </a:solidFill>
                <a:effectLst>
                  <a:outerShdw blurRad="38100" dist="38100" dir="2700000" algn="tl">
                    <a:srgbClr val="000000">
                      <a:alpha val="43137"/>
                    </a:srgbClr>
                  </a:outerShdw>
                </a:effectLst>
                <a:latin typeface="Papyrus" panose="03070502060502030205" pitchFamily="66" charset="0"/>
              </a:rPr>
              <a:t>Y </a:t>
            </a:r>
            <a:endParaRPr lang="es-AR" sz="2800" b="1" dirty="0" smtClean="0">
              <a:solidFill>
                <a:srgbClr val="FF9900"/>
              </a:solidFill>
              <a:effectLst>
                <a:outerShdw blurRad="38100" dist="38100" dir="2700000" algn="tl">
                  <a:srgbClr val="000000">
                    <a:alpha val="43137"/>
                  </a:srgbClr>
                </a:outerShdw>
              </a:effectLst>
              <a:latin typeface="Papyrus" panose="03070502060502030205" pitchFamily="66" charset="0"/>
            </a:endParaRPr>
          </a:p>
          <a:p>
            <a:r>
              <a:rPr lang="es-AR" sz="2800" b="1" dirty="0" smtClean="0">
                <a:solidFill>
                  <a:srgbClr val="00FFCC"/>
                </a:solidFill>
                <a:effectLst>
                  <a:outerShdw blurRad="38100" dist="38100" dir="2700000" algn="tl">
                    <a:srgbClr val="000000">
                      <a:alpha val="43137"/>
                    </a:srgbClr>
                  </a:outerShdw>
                </a:effectLst>
                <a:latin typeface="Papyrus" panose="03070502060502030205" pitchFamily="66" charset="0"/>
              </a:rPr>
              <a:t>MARROQUINERÍA</a:t>
            </a:r>
            <a:endParaRPr lang="es-AR" sz="2800" b="1" dirty="0">
              <a:solidFill>
                <a:srgbClr val="00FFCC"/>
              </a:solidFill>
              <a:effectLst>
                <a:outerShdw blurRad="38100" dist="38100" dir="2700000" algn="tl">
                  <a:srgbClr val="000000">
                    <a:alpha val="43137"/>
                  </a:srgbClr>
                </a:outerShdw>
              </a:effectLst>
              <a:latin typeface="Papyrus" panose="03070502060502030205"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995535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fontScale="92500" lnSpcReduction="10000"/>
          </a:bodyPr>
          <a:lstStyle/>
          <a:p>
            <a:pPr marL="0" indent="0">
              <a:buNone/>
            </a:pPr>
            <a:r>
              <a:rPr lang="es-AR" sz="2000" b="1" dirty="0" smtClean="0">
                <a:solidFill>
                  <a:srgbClr val="FFFF00"/>
                </a:solidFill>
                <a:effectLst>
                  <a:outerShdw blurRad="38100" dist="38100" dir="2700000" algn="tl">
                    <a:srgbClr val="000000">
                      <a:alpha val="43137"/>
                    </a:srgbClr>
                  </a:outerShdw>
                </a:effectLst>
              </a:rPr>
              <a:t>DECRETO</a:t>
            </a:r>
            <a:r>
              <a:rPr lang="es-AR" sz="2000" b="1" dirty="0">
                <a:solidFill>
                  <a:srgbClr val="FFFF00"/>
                </a:solidFill>
                <a:effectLst>
                  <a:outerShdw blurRad="38100" dist="38100" dir="2700000" algn="tl">
                    <a:srgbClr val="000000">
                      <a:alpha val="43137"/>
                    </a:srgbClr>
                  </a:outerShdw>
                </a:effectLst>
              </a:rPr>
              <a:t> </a:t>
            </a:r>
            <a:r>
              <a:rPr lang="es-AR" sz="2000" b="1" dirty="0" smtClean="0">
                <a:solidFill>
                  <a:srgbClr val="FFFF00"/>
                </a:solidFill>
                <a:effectLst>
                  <a:outerShdw blurRad="38100" dist="38100" dir="2700000" algn="tl">
                    <a:srgbClr val="000000">
                      <a:alpha val="43137"/>
                    </a:srgbClr>
                  </a:outerShdw>
                </a:effectLst>
              </a:rPr>
              <a:t>1067/2018 </a:t>
            </a:r>
          </a:p>
          <a:p>
            <a:pPr marL="0" indent="0">
              <a:buNone/>
            </a:pPr>
            <a:r>
              <a:rPr lang="es-AR" sz="1800" b="1" dirty="0" smtClean="0">
                <a:solidFill>
                  <a:srgbClr val="00FFFF"/>
                </a:solidFill>
                <a:effectLst>
                  <a:outerShdw blurRad="38100" dist="38100" dir="2700000" algn="tl">
                    <a:srgbClr val="000000">
                      <a:alpha val="43137"/>
                    </a:srgbClr>
                  </a:outerShdw>
                </a:effectLst>
              </a:rPr>
              <a:t>EMPLEADORES DE LOS SECTORES TEXTIL, DE CONFECCIÓN, DE CALZADO Y DE MARROQUINERÍA</a:t>
            </a:r>
          </a:p>
          <a:p>
            <a:pPr marL="0" indent="0">
              <a:buNone/>
            </a:pPr>
            <a:endParaRPr lang="es-AR" sz="1800" b="1" dirty="0" smtClean="0">
              <a:solidFill>
                <a:srgbClr val="00FFFF"/>
              </a:solidFill>
              <a:effectLst>
                <a:outerShdw blurRad="38100" dist="38100" dir="2700000" algn="tl">
                  <a:srgbClr val="000000">
                    <a:alpha val="43137"/>
                  </a:srgbClr>
                </a:outerShdw>
              </a:effectLst>
            </a:endParaRPr>
          </a:p>
          <a:p>
            <a:pPr marL="0" indent="0" algn="ctr">
              <a:buNone/>
            </a:pPr>
            <a:r>
              <a:rPr lang="es-AR" sz="2100" b="1" dirty="0" smtClean="0">
                <a:solidFill>
                  <a:srgbClr val="00FF99"/>
                </a:solidFill>
                <a:effectLst>
                  <a:outerShdw blurRad="38100" dist="38100" dir="2700000" algn="tl">
                    <a:srgbClr val="000000">
                      <a:alpha val="43137"/>
                    </a:srgbClr>
                  </a:outerShdw>
                </a:effectLst>
              </a:rPr>
              <a:t>SUJETOS COMPRENDIDOS</a:t>
            </a:r>
          </a:p>
          <a:p>
            <a:pPr marL="0" indent="0">
              <a:buNone/>
            </a:pPr>
            <a:r>
              <a:rPr lang="es-AR" sz="2000" b="1" dirty="0" smtClean="0">
                <a:solidFill>
                  <a:srgbClr val="00FFFF"/>
                </a:solidFill>
                <a:effectLst>
                  <a:outerShdw blurRad="38100" dist="38100" dir="2700000" algn="tl">
                    <a:srgbClr val="000000">
                      <a:alpha val="43137"/>
                    </a:srgbClr>
                  </a:outerShdw>
                </a:effectLst>
              </a:rPr>
              <a:t>Art</a:t>
            </a:r>
            <a:r>
              <a:rPr lang="es-AR" sz="2000" b="1" dirty="0">
                <a:solidFill>
                  <a:srgbClr val="00FFFF"/>
                </a:solidFill>
                <a:effectLst>
                  <a:outerShdw blurRad="38100" dist="38100" dir="2700000" algn="tl">
                    <a:srgbClr val="000000">
                      <a:alpha val="43137"/>
                    </a:srgbClr>
                  </a:outerShdw>
                </a:effectLst>
              </a:rPr>
              <a:t>. 1 -</a:t>
            </a:r>
            <a:r>
              <a:rPr lang="es-AR" sz="2000" dirty="0">
                <a:effectLst>
                  <a:outerShdw blurRad="38100" dist="38100" dir="2700000" algn="tl">
                    <a:srgbClr val="000000">
                      <a:alpha val="43137"/>
                    </a:srgbClr>
                  </a:outerShdw>
                </a:effectLst>
              </a:rPr>
              <a:t> </a:t>
            </a:r>
            <a:r>
              <a:rPr lang="es-AR" sz="2000" dirty="0" err="1">
                <a:effectLst>
                  <a:outerShdw blurRad="38100" dist="38100" dir="2700000" algn="tl">
                    <a:srgbClr val="000000">
                      <a:alpha val="43137"/>
                    </a:srgbClr>
                  </a:outerShdw>
                </a:effectLst>
              </a:rPr>
              <a:t>Establécese</a:t>
            </a:r>
            <a:r>
              <a:rPr lang="es-AR" sz="2000" dirty="0">
                <a:effectLst>
                  <a:outerShdw blurRad="38100" dist="38100" dir="2700000" algn="tl">
                    <a:srgbClr val="000000">
                      <a:alpha val="43137"/>
                    </a:srgbClr>
                  </a:outerShdw>
                </a:effectLst>
              </a:rPr>
              <a:t> que los </a:t>
            </a:r>
            <a:r>
              <a:rPr lang="es-AR" sz="2000" b="1" dirty="0">
                <a:solidFill>
                  <a:srgbClr val="FFFF00"/>
                </a:solidFill>
                <a:effectLst>
                  <a:outerShdw blurRad="38100" dist="38100" dir="2700000" algn="tl">
                    <a:srgbClr val="000000">
                      <a:alpha val="43137"/>
                    </a:srgbClr>
                  </a:outerShdw>
                </a:effectLst>
              </a:rPr>
              <a:t>empleadores de los sectores textil, de confección, de calzado y de marroquinería</a:t>
            </a:r>
            <a:r>
              <a:rPr lang="es-AR" sz="2000" dirty="0">
                <a:effectLst>
                  <a:outerShdw blurRad="38100" dist="38100" dir="2700000" algn="tl">
                    <a:srgbClr val="000000">
                      <a:alpha val="43137"/>
                    </a:srgbClr>
                  </a:outerShdw>
                </a:effectLst>
              </a:rPr>
              <a:t> aplicarán la detracción prevista en el artículo 4 del decreto 814 del 20 de junio de 2001 y sus modificaciones, considerando el </a:t>
            </a:r>
            <a:r>
              <a:rPr lang="es-AR" sz="2000" b="1" dirty="0">
                <a:solidFill>
                  <a:srgbClr val="FF9900"/>
                </a:solidFill>
                <a:effectLst>
                  <a:outerShdw blurRad="38100" dist="38100" dir="2700000" algn="tl">
                    <a:srgbClr val="000000">
                      <a:alpha val="43137"/>
                    </a:srgbClr>
                  </a:outerShdw>
                </a:effectLst>
              </a:rPr>
              <a:t>cien por ciento (100%) </a:t>
            </a:r>
            <a:r>
              <a:rPr lang="es-AR" sz="2000" dirty="0">
                <a:effectLst>
                  <a:outerShdw blurRad="38100" dist="38100" dir="2700000" algn="tl">
                    <a:srgbClr val="000000">
                      <a:alpha val="43137"/>
                    </a:srgbClr>
                  </a:outerShdw>
                </a:effectLst>
              </a:rPr>
              <a:t>del importe de ese artículo, vigente en cada mes</a:t>
            </a:r>
            <a:r>
              <a:rPr lang="es-AR" sz="2000" dirty="0" smtClean="0">
                <a:effectLst>
                  <a:outerShdw blurRad="38100" dist="38100" dir="2700000" algn="tl">
                    <a:srgbClr val="000000">
                      <a:alpha val="43137"/>
                    </a:srgbClr>
                  </a:outerShdw>
                </a:effectLst>
              </a:rPr>
              <a:t>.</a:t>
            </a:r>
          </a:p>
          <a:p>
            <a:pPr marL="0" indent="0" algn="ctr">
              <a:buNone/>
            </a:pPr>
            <a:r>
              <a:rPr lang="es-AR" sz="2000" b="1" dirty="0" smtClean="0">
                <a:solidFill>
                  <a:srgbClr val="FFFF00"/>
                </a:solidFill>
                <a:effectLst>
                  <a:outerShdw blurRad="38100" dist="38100" dir="2700000" algn="tl">
                    <a:srgbClr val="000000">
                      <a:alpha val="43137"/>
                    </a:srgbClr>
                  </a:outerShdw>
                </a:effectLst>
              </a:rPr>
              <a:t>PRECISIONES</a:t>
            </a:r>
            <a:endParaRPr lang="es-AR" sz="2000" b="1" dirty="0">
              <a:solidFill>
                <a:srgbClr val="FFFF00"/>
              </a:solidFill>
              <a:effectLst>
                <a:outerShdw blurRad="38100" dist="38100" dir="2700000" algn="tl">
                  <a:srgbClr val="000000">
                    <a:alpha val="43137"/>
                  </a:srgbClr>
                </a:outerShdw>
              </a:effectLst>
            </a:endParaRPr>
          </a:p>
          <a:p>
            <a:pPr marL="0" indent="0">
              <a:buNone/>
            </a:pPr>
            <a:r>
              <a:rPr lang="es-AR" sz="2000" b="1" dirty="0">
                <a:solidFill>
                  <a:srgbClr val="00FFFF"/>
                </a:solidFill>
                <a:effectLst>
                  <a:outerShdw blurRad="38100" dist="38100" dir="2700000" algn="tl">
                    <a:srgbClr val="000000">
                      <a:alpha val="43137"/>
                    </a:srgbClr>
                  </a:outerShdw>
                </a:effectLst>
              </a:rPr>
              <a:t>Art. 2 -</a:t>
            </a:r>
            <a:r>
              <a:rPr lang="es-AR" sz="2000" dirty="0">
                <a:effectLst>
                  <a:outerShdw blurRad="38100" dist="38100" dir="2700000" algn="tl">
                    <a:srgbClr val="000000">
                      <a:alpha val="43137"/>
                    </a:srgbClr>
                  </a:outerShdw>
                </a:effectLst>
              </a:rPr>
              <a:t> A efectos de lo dispuesto en el artículo anterior, entiéndase como “empleadores de los sectores textil, de confección, de calzado y de marroquinería” </a:t>
            </a:r>
            <a:r>
              <a:rPr lang="es-AR" sz="2000" b="1" dirty="0">
                <a:solidFill>
                  <a:srgbClr val="FFFF00"/>
                </a:solidFill>
                <a:effectLst>
                  <a:outerShdw blurRad="38100" dist="38100" dir="2700000" algn="tl">
                    <a:srgbClr val="000000">
                      <a:alpha val="43137"/>
                    </a:srgbClr>
                  </a:outerShdw>
                </a:effectLst>
              </a:rPr>
              <a:t>a los sujetos que desarrollen como actividad principal</a:t>
            </a:r>
            <a:r>
              <a:rPr lang="es-AR" sz="2000" dirty="0">
                <a:effectLst>
                  <a:outerShdw blurRad="38100" dist="38100" dir="2700000" algn="tl">
                    <a:srgbClr val="000000">
                      <a:alpha val="43137"/>
                    </a:srgbClr>
                  </a:outerShdw>
                </a:effectLst>
              </a:rPr>
              <a:t>, declarada ante la </a:t>
            </a:r>
            <a:r>
              <a:rPr lang="es-AR" sz="2000" dirty="0" smtClean="0">
                <a:effectLst>
                  <a:outerShdw blurRad="38100" dist="38100" dir="2700000" algn="tl">
                    <a:srgbClr val="000000">
                      <a:alpha val="43137"/>
                    </a:srgbClr>
                  </a:outerShdw>
                </a:effectLst>
              </a:rPr>
              <a:t>AFIP,  </a:t>
            </a:r>
            <a:r>
              <a:rPr lang="es-AR" sz="2000" b="1" dirty="0" smtClean="0">
                <a:solidFill>
                  <a:srgbClr val="00FFFF"/>
                </a:solidFill>
                <a:effectLst>
                  <a:outerShdw blurRad="38100" dist="38100" dir="2700000" algn="tl">
                    <a:srgbClr val="000000">
                      <a:alpha val="43137"/>
                    </a:srgbClr>
                  </a:outerShdw>
                </a:effectLst>
              </a:rPr>
              <a:t>alguna </a:t>
            </a:r>
            <a:r>
              <a:rPr lang="es-AR" sz="2000" b="1" dirty="0">
                <a:solidFill>
                  <a:srgbClr val="00FFFF"/>
                </a:solidFill>
                <a:effectLst>
                  <a:outerShdw blurRad="38100" dist="38100" dir="2700000" algn="tl">
                    <a:srgbClr val="000000">
                      <a:alpha val="43137"/>
                    </a:srgbClr>
                  </a:outerShdw>
                </a:effectLst>
              </a:rPr>
              <a:t>de las comprendidas en el Anexo</a:t>
            </a:r>
            <a:r>
              <a:rPr lang="es-AR" sz="2000" dirty="0">
                <a:effectLst>
                  <a:outerShdw blurRad="38100" dist="38100" dir="2700000" algn="tl">
                    <a:srgbClr val="000000">
                      <a:alpha val="43137"/>
                    </a:srgbClr>
                  </a:outerShdw>
                </a:effectLst>
              </a:rPr>
              <a:t> que forma parte integrante de la presente medida, de conformidad con el “Clasificador de Actividades Económicas (CLAE)” aprobado por la </a:t>
            </a:r>
            <a:r>
              <a:rPr lang="es-AR" sz="2000" dirty="0" smtClean="0">
                <a:effectLst>
                  <a:outerShdw blurRad="38100" dist="38100" dir="2700000" algn="tl">
                    <a:srgbClr val="000000">
                      <a:alpha val="43137"/>
                    </a:srgbClr>
                  </a:outerShdw>
                </a:effectLst>
              </a:rPr>
              <a:t>RG (AFIP) 3537.</a:t>
            </a:r>
          </a:p>
          <a:p>
            <a:pPr marL="0" indent="0">
              <a:buNone/>
            </a:pPr>
            <a:endParaRPr lang="es-AR" sz="2000" dirty="0"/>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736229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DECRETO</a:t>
            </a:r>
            <a:r>
              <a:rPr lang="es-AR" sz="2000" b="1" dirty="0">
                <a:solidFill>
                  <a:srgbClr val="FFFF00"/>
                </a:solidFill>
                <a:effectLst>
                  <a:outerShdw blurRad="38100" dist="38100" dir="2700000" algn="tl">
                    <a:srgbClr val="000000">
                      <a:alpha val="43137"/>
                    </a:srgbClr>
                  </a:outerShdw>
                </a:effectLst>
              </a:rPr>
              <a:t> </a:t>
            </a:r>
            <a:r>
              <a:rPr lang="es-AR" sz="2000" b="1" dirty="0" smtClean="0">
                <a:solidFill>
                  <a:srgbClr val="FFFF00"/>
                </a:solidFill>
                <a:effectLst>
                  <a:outerShdw blurRad="38100" dist="38100" dir="2700000" algn="tl">
                    <a:srgbClr val="000000">
                      <a:alpha val="43137"/>
                    </a:srgbClr>
                  </a:outerShdw>
                </a:effectLst>
              </a:rPr>
              <a:t>1067/2018 </a:t>
            </a:r>
          </a:p>
          <a:p>
            <a:pPr marL="0" indent="0">
              <a:buNone/>
            </a:pPr>
            <a:r>
              <a:rPr lang="es-AR" sz="1800" b="1" dirty="0" smtClean="0">
                <a:solidFill>
                  <a:srgbClr val="00FFFF"/>
                </a:solidFill>
                <a:effectLst>
                  <a:outerShdw blurRad="38100" dist="38100" dir="2700000" algn="tl">
                    <a:srgbClr val="000000">
                      <a:alpha val="43137"/>
                    </a:srgbClr>
                  </a:outerShdw>
                </a:effectLst>
              </a:rPr>
              <a:t>EMPLEADORES DE LOS SECTORES TEXTIL, DE CONFECCIÓN, DE CALZADO Y DE MARROQUINERÍA</a:t>
            </a:r>
          </a:p>
          <a:p>
            <a:pPr marL="0" indent="0">
              <a:buNone/>
            </a:pPr>
            <a:endParaRPr lang="es-AR" sz="2000" b="1" dirty="0">
              <a:effectLst>
                <a:outerShdw blurRad="38100" dist="38100" dir="2700000" algn="tl">
                  <a:srgbClr val="000000">
                    <a:alpha val="43137"/>
                  </a:srgbClr>
                </a:outerShdw>
              </a:effectLst>
            </a:endParaRPr>
          </a:p>
          <a:p>
            <a:pPr marL="0" indent="0" algn="ctr">
              <a:buNone/>
            </a:pPr>
            <a:r>
              <a:rPr lang="es-AR" sz="2000" b="1" dirty="0" smtClean="0">
                <a:solidFill>
                  <a:srgbClr val="FFFF00"/>
                </a:solidFill>
                <a:effectLst>
                  <a:outerShdw blurRad="38100" dist="38100" dir="2700000" algn="tl">
                    <a:srgbClr val="000000">
                      <a:alpha val="43137"/>
                    </a:srgbClr>
                  </a:outerShdw>
                </a:effectLst>
              </a:rPr>
              <a:t>TRABAJADORES COMPRENDIDOS Y MOMENTO DE LA APLICACIÓN</a:t>
            </a:r>
            <a:endParaRPr lang="es-AR" sz="2000" b="1" dirty="0">
              <a:solidFill>
                <a:srgbClr val="FFFF00"/>
              </a:solidFill>
              <a:effectLst>
                <a:outerShdw blurRad="38100" dist="38100" dir="2700000" algn="tl">
                  <a:srgbClr val="000000">
                    <a:alpha val="43137"/>
                  </a:srgbClr>
                </a:outerShdw>
              </a:effectLst>
            </a:endParaRPr>
          </a:p>
          <a:p>
            <a:pPr marL="0" indent="0">
              <a:buNone/>
            </a:pPr>
            <a:r>
              <a:rPr lang="es-AR" sz="2000" b="1" dirty="0">
                <a:solidFill>
                  <a:srgbClr val="00FFFF"/>
                </a:solidFill>
                <a:effectLst>
                  <a:outerShdw blurRad="38100" dist="38100" dir="2700000" algn="tl">
                    <a:srgbClr val="000000">
                      <a:alpha val="43137"/>
                    </a:srgbClr>
                  </a:outerShdw>
                </a:effectLst>
              </a:rPr>
              <a:t>Art. 3 -</a:t>
            </a:r>
            <a:r>
              <a:rPr lang="es-AR" sz="2000" dirty="0">
                <a:effectLst>
                  <a:outerShdw blurRad="38100" dist="38100" dir="2700000" algn="tl">
                    <a:srgbClr val="000000">
                      <a:alpha val="43137"/>
                    </a:srgbClr>
                  </a:outerShdw>
                </a:effectLst>
              </a:rPr>
              <a:t> Las disposiciones del artículo 1 de la presente medida serán de aplicación respecto de </a:t>
            </a:r>
            <a:r>
              <a:rPr lang="es-AR" sz="2000" b="1" dirty="0">
                <a:solidFill>
                  <a:srgbClr val="FF9900"/>
                </a:solidFill>
                <a:effectLst>
                  <a:outerShdw blurRad="38100" dist="38100" dir="2700000" algn="tl">
                    <a:srgbClr val="000000">
                      <a:alpha val="43137"/>
                    </a:srgbClr>
                  </a:outerShdw>
                </a:effectLst>
              </a:rPr>
              <a:t>los trabajadores que realicen tareas vinculadas a las actividades comprendidas en el Anexo</a:t>
            </a:r>
            <a:r>
              <a:rPr lang="es-AR" sz="2000" dirty="0">
                <a:solidFill>
                  <a:srgbClr val="FF9900"/>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del presente decreto. El beneficio </a:t>
            </a:r>
            <a:r>
              <a:rPr lang="es-AR" sz="2000" b="1" u="sng" dirty="0">
                <a:solidFill>
                  <a:srgbClr val="00FF99"/>
                </a:solidFill>
                <a:effectLst>
                  <a:outerShdw blurRad="38100" dist="38100" dir="2700000" algn="tl">
                    <a:srgbClr val="000000">
                      <a:alpha val="43137"/>
                    </a:srgbClr>
                  </a:outerShdw>
                </a:effectLst>
              </a:rPr>
              <a:t>no resultará aplicable hasta tanto el empleador acredite la cantidad de trabajadores afectados a dichas tareas,</a:t>
            </a:r>
            <a:r>
              <a:rPr lang="es-AR" sz="2000" dirty="0">
                <a:effectLst>
                  <a:outerShdw blurRad="38100" dist="38100" dir="2700000" algn="tl">
                    <a:srgbClr val="000000">
                      <a:alpha val="43137"/>
                    </a:srgbClr>
                  </a:outerShdw>
                </a:effectLst>
              </a:rPr>
              <a:t> en las formas y condiciones que establezca el Ministerio de Producción y Trabajo.</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27726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219200"/>
            <a:ext cx="8377238" cy="5282078"/>
          </a:xfrm>
        </p:spPr>
        <p:txBody>
          <a:bodyPr>
            <a:normAutofit/>
          </a:bodyPr>
          <a:lstStyle/>
          <a:p>
            <a:pPr marL="0" indent="0">
              <a:buNone/>
            </a:pPr>
            <a:r>
              <a:rPr lang="es-AR" sz="1800" b="1" dirty="0" smtClean="0">
                <a:solidFill>
                  <a:srgbClr val="FFFF00"/>
                </a:solidFill>
              </a:rPr>
              <a:t>DECRETO</a:t>
            </a:r>
            <a:r>
              <a:rPr lang="es-AR" sz="1800" b="1" dirty="0">
                <a:solidFill>
                  <a:srgbClr val="FFFF00"/>
                </a:solidFill>
              </a:rPr>
              <a:t> </a:t>
            </a:r>
            <a:r>
              <a:rPr lang="es-AR" sz="1800" b="1" dirty="0" smtClean="0">
                <a:solidFill>
                  <a:srgbClr val="FFFF00"/>
                </a:solidFill>
              </a:rPr>
              <a:t>1067/2018</a:t>
            </a:r>
          </a:p>
          <a:p>
            <a:pPr marL="0" indent="0">
              <a:buNone/>
            </a:pPr>
            <a:r>
              <a:rPr lang="es-AR" sz="1800" b="1" dirty="0">
                <a:solidFill>
                  <a:srgbClr val="00FFFF"/>
                </a:solidFill>
                <a:effectLst>
                  <a:outerShdw blurRad="38100" dist="38100" dir="2700000" algn="tl">
                    <a:srgbClr val="000000">
                      <a:alpha val="43137"/>
                    </a:srgbClr>
                  </a:outerShdw>
                </a:effectLst>
              </a:rPr>
              <a:t>EMPLEADORES DE LOS SECTORES TEXTIL, DE CONFECCIÓN, DE CALZADO Y DE </a:t>
            </a:r>
            <a:r>
              <a:rPr lang="es-AR" sz="1800" b="1" dirty="0" smtClean="0">
                <a:solidFill>
                  <a:srgbClr val="00FFFF"/>
                </a:solidFill>
                <a:effectLst>
                  <a:outerShdw blurRad="38100" dist="38100" dir="2700000" algn="tl">
                    <a:srgbClr val="000000">
                      <a:alpha val="43137"/>
                    </a:srgbClr>
                  </a:outerShdw>
                </a:effectLst>
              </a:rPr>
              <a:t>MARROQUINERÍA</a:t>
            </a:r>
          </a:p>
          <a:p>
            <a:pPr marL="0" indent="0">
              <a:buNone/>
            </a:pPr>
            <a:endParaRPr lang="es-AR" sz="1800" b="1" dirty="0">
              <a:solidFill>
                <a:srgbClr val="00FFFF"/>
              </a:solidFill>
              <a:effectLst>
                <a:outerShdw blurRad="38100" dist="38100" dir="2700000" algn="tl">
                  <a:srgbClr val="000000">
                    <a:alpha val="43137"/>
                  </a:srgbClr>
                </a:outerShdw>
              </a:effectLst>
            </a:endParaRPr>
          </a:p>
          <a:p>
            <a:pPr marL="0" indent="0" algn="ctr">
              <a:buNone/>
            </a:pPr>
            <a:r>
              <a:rPr lang="es-AR" sz="1800" b="1" dirty="0" smtClean="0">
                <a:solidFill>
                  <a:srgbClr val="FFFF00"/>
                </a:solidFill>
              </a:rPr>
              <a:t>REQUISITO PARA CURTIDO Y TERMINACIÓN DE CUEROS</a:t>
            </a:r>
          </a:p>
          <a:p>
            <a:pPr marL="0" indent="0">
              <a:buNone/>
            </a:pPr>
            <a:r>
              <a:rPr lang="es-AR" sz="1800" b="1" dirty="0">
                <a:solidFill>
                  <a:srgbClr val="00FFFF"/>
                </a:solidFill>
              </a:rPr>
              <a:t>Art. 4 -</a:t>
            </a:r>
            <a:r>
              <a:rPr lang="es-AR" sz="1800" dirty="0">
                <a:solidFill>
                  <a:srgbClr val="00FFFF"/>
                </a:solidFill>
              </a:rPr>
              <a:t> </a:t>
            </a:r>
            <a:r>
              <a:rPr lang="es-AR" sz="1800" dirty="0"/>
              <a:t>A efectos de acceder al beneficio dispuesto en el artículo 1 del presente decreto, los sujetos que desarrollen como actividad principal la clasificada como </a:t>
            </a:r>
            <a:r>
              <a:rPr lang="es-AR" sz="1800" b="1" dirty="0">
                <a:solidFill>
                  <a:srgbClr val="FF9900"/>
                </a:solidFill>
              </a:rPr>
              <a:t>“Curtido y terminación de cueros” bajo el código del “Clasificador de Actividades Económicas (CLAE)” 151100 </a:t>
            </a:r>
            <a:r>
              <a:rPr lang="es-AR" sz="1800" b="1" dirty="0">
                <a:solidFill>
                  <a:srgbClr val="FFFF00"/>
                </a:solidFill>
              </a:rPr>
              <a:t>deberán encontrarse previamente inscriptos en el Registro de Empresas </a:t>
            </a:r>
            <a:r>
              <a:rPr lang="es-AR" sz="1800" b="1" dirty="0" err="1">
                <a:solidFill>
                  <a:srgbClr val="FFFF00"/>
                </a:solidFill>
              </a:rPr>
              <a:t>Mipymes</a:t>
            </a:r>
            <a:r>
              <a:rPr lang="es-AR" sz="1800" b="1" dirty="0">
                <a:solidFill>
                  <a:srgbClr val="FFFF00"/>
                </a:solidFill>
              </a:rPr>
              <a:t>, </a:t>
            </a:r>
            <a:r>
              <a:rPr lang="es-AR" sz="1800" dirty="0"/>
              <a:t>de conformidad con lo dispuesto en el artículo 27 de la ley 24467 y sus modificatorias, creado por la resolución 38 del 13 de febrero de 2017 de la Secretaría de Emprendedores y de la Pequeña y Mediana Empresa del entonces Ministerio de Producción.</a:t>
            </a:r>
          </a:p>
          <a:p>
            <a:pPr marL="0" indent="0" algn="ctr">
              <a:buNone/>
            </a:pPr>
            <a:r>
              <a:rPr lang="es-AR" sz="1800" b="1" dirty="0" smtClean="0">
                <a:solidFill>
                  <a:srgbClr val="00FF00"/>
                </a:solidFill>
              </a:rPr>
              <a:t>SITUACIÓN ECONOMICA DEL SECTOR</a:t>
            </a:r>
          </a:p>
          <a:p>
            <a:pPr marL="0" indent="0">
              <a:buNone/>
            </a:pPr>
            <a:r>
              <a:rPr lang="es-AR" sz="1800" b="1" dirty="0" smtClean="0">
                <a:solidFill>
                  <a:srgbClr val="00FFFF"/>
                </a:solidFill>
              </a:rPr>
              <a:t>Art</a:t>
            </a:r>
            <a:r>
              <a:rPr lang="es-AR" sz="1800" b="1" dirty="0">
                <a:solidFill>
                  <a:srgbClr val="00FFFF"/>
                </a:solidFill>
              </a:rPr>
              <a:t>. 5 -</a:t>
            </a:r>
            <a:r>
              <a:rPr lang="es-AR" sz="1800" dirty="0"/>
              <a:t> El Ministerio de Producción y Trabajo y el Ministerio de Hacienda realizarán informes para evaluar si la situación económica del sector aconseja mantener el beneficio previsto en el artículo 1 del presente decreto.</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8026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2000" b="1" dirty="0" smtClean="0">
                <a:solidFill>
                  <a:srgbClr val="FFFF19"/>
                </a:solidFill>
                <a:effectLst>
                  <a:outerShdw blurRad="38100" dist="38100" dir="2700000" algn="tl">
                    <a:srgbClr val="000000">
                      <a:alpha val="43137"/>
                    </a:srgbClr>
                  </a:outerShdw>
                </a:effectLst>
              </a:rPr>
              <a:t>ASIGNACIÓN EXTRAORDINARIA POR </a:t>
            </a:r>
            <a:r>
              <a:rPr lang="es-AR" sz="2000" b="1" dirty="0" err="1" smtClean="0">
                <a:solidFill>
                  <a:srgbClr val="FFFF19"/>
                </a:solidFill>
                <a:effectLst>
                  <a:outerShdw blurRad="38100" dist="38100" dir="2700000" algn="tl">
                    <a:srgbClr val="000000">
                      <a:alpha val="43137"/>
                    </a:srgbClr>
                  </a:outerShdw>
                </a:effectLst>
              </a:rPr>
              <a:t>UNICA</a:t>
            </a:r>
            <a:r>
              <a:rPr lang="es-AR" sz="2000" b="1" dirty="0" smtClean="0">
                <a:solidFill>
                  <a:srgbClr val="FFFF19"/>
                </a:solidFill>
                <a:effectLst>
                  <a:outerShdw blurRad="38100" dist="38100" dir="2700000" algn="tl">
                    <a:srgbClr val="000000">
                      <a:alpha val="43137"/>
                    </a:srgbClr>
                  </a:outerShdw>
                </a:effectLst>
              </a:rPr>
              <a:t> VEZ</a:t>
            </a:r>
          </a:p>
          <a:p>
            <a:pPr algn="l"/>
            <a:endParaRPr lang="es-AR" sz="1800" b="1" dirty="0" smtClean="0">
              <a:solidFill>
                <a:srgbClr val="FFFF00"/>
              </a:solidFill>
              <a:effectLst>
                <a:outerShdw blurRad="38100" dist="38100" dir="2700000" algn="tl">
                  <a:srgbClr val="000000">
                    <a:alpha val="43137"/>
                  </a:srgbClr>
                </a:outerShdw>
              </a:effectLst>
            </a:endParaRPr>
          </a:p>
          <a:p>
            <a:pPr algn="l"/>
            <a:r>
              <a:rPr lang="es-AR" sz="1800" b="1" u="sng" dirty="0" smtClean="0">
                <a:solidFill>
                  <a:srgbClr val="00FFCC"/>
                </a:solidFill>
                <a:effectLst>
                  <a:outerShdw blurRad="38100" dist="38100" dir="2700000" algn="tl">
                    <a:srgbClr val="000000">
                      <a:alpha val="43137"/>
                    </a:srgbClr>
                  </a:outerShdw>
                </a:effectLst>
              </a:rPr>
              <a:t>REQUISITOS Y EFECTOS</a:t>
            </a:r>
            <a:endParaRPr lang="es-AR" sz="1800" b="1" u="sng" dirty="0">
              <a:solidFill>
                <a:srgbClr val="00FFCC"/>
              </a:solidFill>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efectos de percibir cada una de las cuotas de la asignación pactada, </a:t>
            </a:r>
            <a:r>
              <a:rPr lang="es-AR" sz="1800" b="1" dirty="0">
                <a:solidFill>
                  <a:srgbClr val="FF9900"/>
                </a:solidFill>
                <a:effectLst>
                  <a:outerShdw blurRad="38100" dist="38100" dir="2700000" algn="tl">
                    <a:srgbClr val="000000">
                      <a:alpha val="43137"/>
                    </a:srgbClr>
                  </a:outerShdw>
                </a:effectLst>
              </a:rPr>
              <a:t>debe encontrarse vigente la relación laboral.</a:t>
            </a:r>
          </a:p>
          <a:p>
            <a:pPr algn="l"/>
            <a:r>
              <a:rPr lang="es-AR" sz="1800" dirty="0">
                <a:effectLst>
                  <a:outerShdw blurRad="38100" dist="38100" dir="2700000" algn="tl">
                    <a:srgbClr val="000000">
                      <a:alpha val="43137"/>
                    </a:srgbClr>
                  </a:outerShdw>
                </a:effectLst>
              </a:rPr>
              <a:t>Las sumas que se abonen en concepto de asignación extraordinaria por única vez, acordadas en el inciso a), </a:t>
            </a:r>
            <a:r>
              <a:rPr lang="es-AR" sz="1800" dirty="0">
                <a:solidFill>
                  <a:srgbClr val="FFFF19"/>
                </a:solidFill>
                <a:effectLst>
                  <a:outerShdw blurRad="38100" dist="38100" dir="2700000" algn="tl">
                    <a:srgbClr val="000000">
                      <a:alpha val="43137"/>
                    </a:srgbClr>
                  </a:outerShdw>
                </a:effectLst>
              </a:rPr>
              <a:t>deberán ser tenidas en cuenta para el pago de los rubros detallados en el Anexo C</a:t>
            </a:r>
            <a:r>
              <a:rPr lang="es-AR" sz="1800" dirty="0" smtClean="0">
                <a:solidFill>
                  <a:srgbClr val="FFFF19"/>
                </a:solidFill>
                <a:effectLst>
                  <a:outerShdw blurRad="38100" dist="38100" dir="2700000" algn="tl">
                    <a:srgbClr val="000000">
                      <a:alpha val="43137"/>
                    </a:srgbClr>
                  </a:outerShdw>
                </a:effectLst>
              </a:rPr>
              <a:t>.</a:t>
            </a:r>
          </a:p>
          <a:p>
            <a:pPr algn="l"/>
            <a:endParaRPr lang="es-AR" sz="1800" dirty="0">
              <a:solidFill>
                <a:srgbClr val="FFFF19"/>
              </a:solidFill>
              <a:effectLst>
                <a:outerShdw blurRad="38100" dist="38100" dir="2700000" algn="tl">
                  <a:srgbClr val="000000">
                    <a:alpha val="43137"/>
                  </a:srgbClr>
                </a:outerShdw>
              </a:effectLst>
            </a:endParaRPr>
          </a:p>
          <a:p>
            <a:pPr algn="l"/>
            <a:r>
              <a:rPr lang="es-AR" sz="1800" dirty="0" smtClean="0">
                <a:solidFill>
                  <a:srgbClr val="FFFF19"/>
                </a:solidFill>
                <a:effectLst>
                  <a:outerShdw blurRad="38100" dist="38100" dir="2700000" algn="tl">
                    <a:srgbClr val="000000">
                      <a:alpha val="43137"/>
                    </a:srgbClr>
                  </a:outerShdw>
                </a:effectLst>
              </a:rPr>
              <a:t>a) ¿Que pasa si se extingue la relación laboral?</a:t>
            </a:r>
            <a:endParaRPr lang="es-AR" sz="1800" dirty="0">
              <a:solidFill>
                <a:srgbClr val="FFFF19"/>
              </a:solidFill>
              <a:effectLst>
                <a:outerShdw blurRad="38100" dist="38100" dir="2700000" algn="tl">
                  <a:srgbClr val="000000">
                    <a:alpha val="43137"/>
                  </a:srgbClr>
                </a:outerShdw>
              </a:effectLst>
            </a:endParaRPr>
          </a:p>
          <a:p>
            <a:pPr marL="609600" indent="-609600" algn="l">
              <a:defRPr/>
            </a:pPr>
            <a:r>
              <a:rPr lang="es-ES" sz="1800" dirty="0" smtClean="0">
                <a:solidFill>
                  <a:srgbClr val="FF9900"/>
                </a:solidFill>
                <a:effectLst>
                  <a:outerShdw blurRad="38100" dist="38100" dir="2700000" algn="tl">
                    <a:srgbClr val="000000">
                      <a:alpha val="43137"/>
                    </a:srgbClr>
                  </a:outerShdw>
                </a:effectLst>
              </a:rPr>
              <a:t>b) Liquidación del </a:t>
            </a:r>
            <a:r>
              <a:rPr lang="es-ES" sz="1800" dirty="0" err="1" smtClean="0">
                <a:solidFill>
                  <a:srgbClr val="FF9900"/>
                </a:solidFill>
                <a:effectLst>
                  <a:outerShdw blurRad="38100" dist="38100" dir="2700000" algn="tl">
                    <a:srgbClr val="000000">
                      <a:alpha val="43137"/>
                    </a:srgbClr>
                  </a:outerShdw>
                </a:effectLst>
              </a:rPr>
              <a:t>SAC</a:t>
            </a:r>
            <a:r>
              <a:rPr lang="es-ES" sz="1800" dirty="0" smtClean="0">
                <a:solidFill>
                  <a:srgbClr val="FF9900"/>
                </a:solidFill>
                <a:effectLst>
                  <a:outerShdw blurRad="38100" dist="38100" dir="2700000" algn="tl">
                    <a:srgbClr val="000000">
                      <a:alpha val="43137"/>
                    </a:srgbClr>
                  </a:outerShdw>
                </a:effectLst>
              </a:rPr>
              <a:t> proporcional, efectos</a:t>
            </a:r>
          </a:p>
          <a:p>
            <a:pPr marL="609600" indent="-609600" algn="l">
              <a:defRPr/>
            </a:pPr>
            <a:r>
              <a:rPr lang="es-ES" sz="1800" dirty="0" smtClean="0">
                <a:solidFill>
                  <a:srgbClr val="00FFCC"/>
                </a:solidFill>
                <a:effectLst>
                  <a:outerShdw blurRad="38100" dist="38100" dir="2700000" algn="tl">
                    <a:srgbClr val="000000">
                      <a:alpha val="43137"/>
                    </a:srgbClr>
                  </a:outerShdw>
                </a:effectLst>
              </a:rPr>
              <a:t>c) Liquidación de la asignación al momento de la extinción del contrato</a:t>
            </a:r>
          </a:p>
          <a:p>
            <a:pPr marL="609600" indent="-609600" algn="l">
              <a:defRPr/>
            </a:pPr>
            <a:r>
              <a:rPr lang="es-ES" sz="1800" dirty="0" smtClean="0">
                <a:solidFill>
                  <a:srgbClr val="00FF00"/>
                </a:solidFill>
                <a:effectLst>
                  <a:outerShdw blurRad="38100" dist="38100" dir="2700000" algn="tl">
                    <a:srgbClr val="000000">
                      <a:alpha val="43137"/>
                    </a:srgbClr>
                  </a:outerShdw>
                </a:effectLst>
              </a:rPr>
              <a:t>d) ¿Qué pasa con las cuotas posteriores?</a:t>
            </a: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70445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800" b="1" dirty="0" smtClean="0">
                <a:solidFill>
                  <a:srgbClr val="FFFF00"/>
                </a:solidFill>
                <a:effectLst>
                  <a:outerShdw blurRad="38100" dist="38100" dir="2700000" algn="tl">
                    <a:srgbClr val="000000">
                      <a:alpha val="43137"/>
                    </a:srgbClr>
                  </a:outerShdw>
                </a:effectLst>
              </a:rPr>
              <a:t>DECRETO 1067/2018 </a:t>
            </a:r>
          </a:p>
          <a:p>
            <a:pPr marL="0" indent="0">
              <a:buNone/>
            </a:pPr>
            <a:r>
              <a:rPr lang="es-AR" sz="1800" b="1" dirty="0" smtClean="0">
                <a:solidFill>
                  <a:srgbClr val="00FFFF"/>
                </a:solidFill>
                <a:effectLst>
                  <a:outerShdw blurRad="38100" dist="38100" dir="2700000" algn="tl">
                    <a:srgbClr val="000000">
                      <a:alpha val="43137"/>
                    </a:srgbClr>
                  </a:outerShdw>
                </a:effectLst>
              </a:rPr>
              <a:t>EMPLEADORES DE LOS SECTORES TEXTIL, DE CONFECCIÓN, DE CALZADO Y DE MARROQUINERÍA</a:t>
            </a:r>
          </a:p>
          <a:p>
            <a:pPr marL="0" indent="0">
              <a:buNone/>
            </a:pPr>
            <a:endParaRPr lang="es-AR" sz="1800" b="1" dirty="0" smtClean="0">
              <a:solidFill>
                <a:srgbClr val="FFFF00"/>
              </a:solidFill>
              <a:effectLst>
                <a:outerShdw blurRad="38100" dist="38100" dir="2700000" algn="tl">
                  <a:srgbClr val="000000">
                    <a:alpha val="43137"/>
                  </a:srgbClr>
                </a:outerShdw>
              </a:effectLst>
            </a:endParaRPr>
          </a:p>
          <a:p>
            <a:pPr marL="0" indent="0" algn="ctr">
              <a:buNone/>
            </a:pPr>
            <a:r>
              <a:rPr lang="es-AR" sz="1800" b="1" dirty="0" smtClean="0">
                <a:solidFill>
                  <a:srgbClr val="00FF99"/>
                </a:solidFill>
                <a:effectLst>
                  <a:outerShdw blurRad="38100" dist="38100" dir="2700000" algn="tl">
                    <a:srgbClr val="000000">
                      <a:alpha val="43137"/>
                    </a:srgbClr>
                  </a:outerShdw>
                </a:effectLst>
              </a:rPr>
              <a:t>INVITACIÓN A LAS PROVINCIAS</a:t>
            </a:r>
          </a:p>
          <a:p>
            <a:pPr marL="0" indent="0">
              <a:buNone/>
            </a:pPr>
            <a:r>
              <a:rPr lang="es-AR" sz="1800" b="1" dirty="0">
                <a:solidFill>
                  <a:srgbClr val="00FFFF"/>
                </a:solidFill>
                <a:effectLst>
                  <a:outerShdw blurRad="38100" dist="38100" dir="2700000" algn="tl">
                    <a:srgbClr val="000000">
                      <a:alpha val="43137"/>
                    </a:srgbClr>
                  </a:outerShdw>
                </a:effectLst>
              </a:rPr>
              <a:t>Art. 6 -</a:t>
            </a:r>
            <a:r>
              <a:rPr lang="es-AR" sz="1800" dirty="0">
                <a:solidFill>
                  <a:srgbClr val="00FFFF"/>
                </a:solidFill>
                <a:effectLst>
                  <a:outerShdw blurRad="38100" dist="38100" dir="2700000" algn="tl">
                    <a:srgbClr val="000000">
                      <a:alpha val="43137"/>
                    </a:srgbClr>
                  </a:outerShdw>
                </a:effectLst>
              </a:rPr>
              <a:t> </a:t>
            </a:r>
            <a:r>
              <a:rPr lang="es-AR" sz="1800" dirty="0" err="1">
                <a:effectLst>
                  <a:outerShdw blurRad="38100" dist="38100" dir="2700000" algn="tl">
                    <a:srgbClr val="000000">
                      <a:alpha val="43137"/>
                    </a:srgbClr>
                  </a:outerShdw>
                </a:effectLst>
              </a:rPr>
              <a:t>Invítase</a:t>
            </a:r>
            <a:r>
              <a:rPr lang="es-AR" sz="1800" dirty="0">
                <a:effectLst>
                  <a:outerShdw blurRad="38100" dist="38100" dir="2700000" algn="tl">
                    <a:srgbClr val="000000">
                      <a:alpha val="43137"/>
                    </a:srgbClr>
                  </a:outerShdw>
                </a:effectLst>
              </a:rPr>
              <a:t> a las Provincias y a la Ciudad Autónoma de Buenos Aires a promover una reducción de los impuestos, tasas y contribuciones sobre los sectores textil, de confección, de calzado y de marroquinería aplicables en sus jurisdicciones</a:t>
            </a:r>
            <a:r>
              <a:rPr lang="es-AR" sz="1800" dirty="0" smtClean="0">
                <a:effectLst>
                  <a:outerShdw blurRad="38100" dist="38100" dir="2700000" algn="tl">
                    <a:srgbClr val="000000">
                      <a:alpha val="43137"/>
                    </a:srgbClr>
                  </a:outerShdw>
                </a:effectLst>
              </a:rPr>
              <a:t>.</a:t>
            </a:r>
          </a:p>
          <a:p>
            <a:pPr marL="0" indent="0">
              <a:buNone/>
            </a:pPr>
            <a:endParaRPr lang="es-AR" sz="1800" dirty="0" smtClean="0">
              <a:effectLst>
                <a:outerShdw blurRad="38100" dist="38100" dir="2700000" algn="tl">
                  <a:srgbClr val="000000">
                    <a:alpha val="43137"/>
                  </a:srgbClr>
                </a:outerShdw>
              </a:effectLst>
            </a:endParaRPr>
          </a:p>
          <a:p>
            <a:pPr marL="0" indent="0" algn="ctr">
              <a:buNone/>
            </a:pPr>
            <a:r>
              <a:rPr lang="es-AR" sz="1800" b="1" dirty="0" smtClean="0">
                <a:solidFill>
                  <a:srgbClr val="FFC000"/>
                </a:solidFill>
                <a:effectLst>
                  <a:outerShdw blurRad="38100" dist="38100" dir="2700000" algn="tl">
                    <a:srgbClr val="000000">
                      <a:alpha val="43137"/>
                    </a:srgbClr>
                  </a:outerShdw>
                </a:effectLst>
              </a:rPr>
              <a:t>REGLAMENTACIÓN. FACULTADES</a:t>
            </a:r>
            <a:endParaRPr lang="es-AR" sz="1800" b="1" dirty="0">
              <a:solidFill>
                <a:srgbClr val="FFC000"/>
              </a:solidFill>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7 -</a:t>
            </a:r>
            <a:r>
              <a:rPr lang="es-AR" sz="1800" dirty="0">
                <a:solidFill>
                  <a:srgbClr val="00FFFF"/>
                </a:solidFill>
                <a:effectLst>
                  <a:outerShdw blurRad="38100" dist="38100" dir="2700000" algn="tl">
                    <a:srgbClr val="000000">
                      <a:alpha val="43137"/>
                    </a:srgbClr>
                  </a:outerShdw>
                </a:effectLst>
              </a:rPr>
              <a:t> </a:t>
            </a:r>
            <a:r>
              <a:rPr lang="es-AR" sz="1800" dirty="0" err="1">
                <a:effectLst>
                  <a:outerShdw blurRad="38100" dist="38100" dir="2700000" algn="tl">
                    <a:srgbClr val="000000">
                      <a:alpha val="43137"/>
                    </a:srgbClr>
                  </a:outerShdw>
                </a:effectLst>
              </a:rPr>
              <a:t>Facúltase</a:t>
            </a:r>
            <a:r>
              <a:rPr lang="es-AR" sz="1800" dirty="0">
                <a:effectLst>
                  <a:outerShdw blurRad="38100" dist="38100" dir="2700000" algn="tl">
                    <a:srgbClr val="000000">
                      <a:alpha val="43137"/>
                    </a:srgbClr>
                  </a:outerShdw>
                </a:effectLst>
              </a:rPr>
              <a:t> a la Administración Federal de Ingresos Públicos -AFIP- organismo autárquico en el ámbito del Ministerio de Hacienda y al Ministerio de Producción y Trabajo a dictar, en el marco de sus respectivas competencias, las normas complementarias, aclaratorias y operativas necesarias para la efectiva aplicación de lo dispuesto en el presente decreto</a:t>
            </a:r>
            <a:r>
              <a:rPr lang="es-AR" sz="1800" dirty="0" smtClean="0">
                <a:effectLst>
                  <a:outerShdw blurRad="38100" dist="38100" dir="2700000" algn="tl">
                    <a:srgbClr val="000000">
                      <a:alpha val="43137"/>
                    </a:srgbClr>
                  </a:outerShdw>
                </a:effectLst>
              </a:rPr>
              <a:t>.</a:t>
            </a:r>
            <a:endParaRPr lang="es-AR" sz="1800" b="1" dirty="0" smtClean="0">
              <a:solidFill>
                <a:srgbClr val="FFFF00"/>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41662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DECRETO</a:t>
            </a:r>
            <a:r>
              <a:rPr lang="es-AR" sz="2000" b="1" dirty="0">
                <a:solidFill>
                  <a:srgbClr val="FFFF00"/>
                </a:solidFill>
              </a:rPr>
              <a:t> </a:t>
            </a:r>
            <a:r>
              <a:rPr lang="es-AR" sz="2000" b="1" dirty="0" smtClean="0">
                <a:solidFill>
                  <a:srgbClr val="FFFF00"/>
                </a:solidFill>
              </a:rPr>
              <a:t>1067/2018</a:t>
            </a:r>
          </a:p>
          <a:p>
            <a:pPr marL="0" indent="0">
              <a:buNone/>
            </a:pPr>
            <a:endParaRPr lang="es-AR" sz="2000" b="1" dirty="0">
              <a:solidFill>
                <a:srgbClr val="FFFF00"/>
              </a:solidFill>
            </a:endParaRPr>
          </a:p>
          <a:p>
            <a:pPr marL="0" indent="0">
              <a:buNone/>
            </a:pPr>
            <a:r>
              <a:rPr lang="es-AR" sz="1800" b="1" dirty="0" smtClean="0">
                <a:solidFill>
                  <a:srgbClr val="FFC000"/>
                </a:solidFill>
              </a:rPr>
              <a:t>BO</a:t>
            </a:r>
            <a:r>
              <a:rPr lang="es-AR" sz="1800" b="1" dirty="0">
                <a:solidFill>
                  <a:srgbClr val="FFC000"/>
                </a:solidFill>
              </a:rPr>
              <a:t>: </a:t>
            </a:r>
            <a:r>
              <a:rPr lang="es-AR" sz="1800" dirty="0"/>
              <a:t>23/11/2018</a:t>
            </a:r>
          </a:p>
          <a:p>
            <a:pPr marL="0" indent="0">
              <a:buNone/>
            </a:pPr>
            <a:r>
              <a:rPr lang="es-AR" sz="2000" b="1" dirty="0" smtClean="0">
                <a:solidFill>
                  <a:srgbClr val="00FFFF"/>
                </a:solidFill>
              </a:rPr>
              <a:t>Vigencia</a:t>
            </a:r>
            <a:r>
              <a:rPr lang="es-AR" sz="2000" b="1" dirty="0">
                <a:solidFill>
                  <a:srgbClr val="00FFFF"/>
                </a:solidFill>
              </a:rPr>
              <a:t>: </a:t>
            </a:r>
            <a:r>
              <a:rPr lang="es-AR" sz="2000" dirty="0" smtClean="0"/>
              <a:t>23/11/2018</a:t>
            </a:r>
          </a:p>
          <a:p>
            <a:pPr marL="0" indent="0">
              <a:buNone/>
            </a:pPr>
            <a:r>
              <a:rPr lang="es-AR" sz="2000" b="1" dirty="0" smtClean="0">
                <a:solidFill>
                  <a:srgbClr val="00FF99"/>
                </a:solidFill>
              </a:rPr>
              <a:t>Aplicación</a:t>
            </a:r>
            <a:r>
              <a:rPr lang="es-AR" sz="2000" b="1" dirty="0">
                <a:solidFill>
                  <a:srgbClr val="00FF99"/>
                </a:solidFill>
              </a:rPr>
              <a:t>: </a:t>
            </a:r>
            <a:r>
              <a:rPr lang="es-AR" sz="2000" dirty="0"/>
              <a:t>a partir del </a:t>
            </a:r>
            <a:r>
              <a:rPr lang="es-AR" sz="2000" dirty="0">
                <a:solidFill>
                  <a:srgbClr val="FFFF00"/>
                </a:solidFill>
              </a:rPr>
              <a:t>24 de noviembre de 2018 </a:t>
            </a:r>
            <a:r>
              <a:rPr lang="es-AR" sz="2000" dirty="0"/>
              <a:t>y, surtirá efectos para las contribuciones patronales que se devenguen a </a:t>
            </a:r>
            <a:r>
              <a:rPr lang="es-AR" sz="2000" dirty="0">
                <a:solidFill>
                  <a:srgbClr val="FF9900"/>
                </a:solidFill>
              </a:rPr>
              <a:t>partir del día 1 de noviembre de 2018 y hasta el 31 de diciembre de </a:t>
            </a:r>
            <a:r>
              <a:rPr lang="es-AR" sz="2000" dirty="0" smtClean="0">
                <a:solidFill>
                  <a:srgbClr val="FF9900"/>
                </a:solidFill>
              </a:rPr>
              <a:t>2021</a:t>
            </a:r>
            <a:r>
              <a:rPr lang="es-AR" sz="2000" dirty="0" smtClean="0"/>
              <a:t>, </a:t>
            </a:r>
            <a:r>
              <a:rPr lang="es-AR" sz="2000" dirty="0"/>
              <a:t>ambas fechas inclusive</a:t>
            </a:r>
            <a:r>
              <a:rPr lang="es-AR" sz="2000" dirty="0" smtClean="0"/>
              <a:t>.</a:t>
            </a:r>
          </a:p>
          <a:p>
            <a:pPr marL="0" indent="0">
              <a:buNone/>
            </a:pPr>
            <a:endParaRPr lang="es-AR" sz="2000" dirty="0" smtClean="0"/>
          </a:p>
          <a:p>
            <a:pPr marL="0" indent="0">
              <a:buNone/>
            </a:pPr>
            <a:r>
              <a:rPr lang="es-AR" sz="2000" dirty="0" smtClean="0">
                <a:solidFill>
                  <a:srgbClr val="FFFF00"/>
                </a:solidFill>
              </a:rPr>
              <a:t>- Plazo extendido por el D. 128/2019</a:t>
            </a:r>
            <a:endParaRPr lang="es-AR" sz="2000" dirty="0">
              <a:solidFill>
                <a:srgbClr val="FFFF00"/>
              </a:solidFill>
            </a:endParaRP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57857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DECRETO</a:t>
            </a:r>
            <a:r>
              <a:rPr lang="es-AR" sz="2000" b="1" dirty="0">
                <a:solidFill>
                  <a:srgbClr val="FFFF00"/>
                </a:solidFill>
              </a:rPr>
              <a:t> </a:t>
            </a:r>
            <a:r>
              <a:rPr lang="es-AR" sz="2000" b="1" dirty="0" smtClean="0">
                <a:solidFill>
                  <a:srgbClr val="FFFF00"/>
                </a:solidFill>
              </a:rPr>
              <a:t>1067/2018</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4" y="1963025"/>
            <a:ext cx="88487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201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DECRETO</a:t>
            </a:r>
            <a:r>
              <a:rPr lang="es-AR" sz="2000" b="1" dirty="0">
                <a:solidFill>
                  <a:srgbClr val="FFFF00"/>
                </a:solidFill>
              </a:rPr>
              <a:t> </a:t>
            </a:r>
            <a:r>
              <a:rPr lang="es-AR" sz="2000" b="1" dirty="0" smtClean="0">
                <a:solidFill>
                  <a:srgbClr val="FFFF00"/>
                </a:solidFill>
              </a:rPr>
              <a:t>1067/2018</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4" y="1852613"/>
            <a:ext cx="8829675" cy="409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666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effectLst>
                  <a:outerShdw blurRad="38100" dist="38100" dir="2700000" algn="tl">
                    <a:srgbClr val="000000">
                      <a:alpha val="43137"/>
                    </a:srgbClr>
                  </a:outerShdw>
                </a:effectLst>
              </a:rPr>
              <a:t>RESOLUCIÓN (</a:t>
            </a:r>
            <a:r>
              <a:rPr lang="es-AR" sz="2000" b="1" dirty="0" err="1">
                <a:solidFill>
                  <a:srgbClr val="FFFF00"/>
                </a:solidFill>
                <a:effectLst>
                  <a:outerShdw blurRad="38100" dist="38100" dir="2700000" algn="tl">
                    <a:srgbClr val="000000">
                      <a:alpha val="43137"/>
                    </a:srgbClr>
                  </a:outerShdw>
                </a:effectLst>
              </a:rPr>
              <a:t>MPyT</a:t>
            </a:r>
            <a:r>
              <a:rPr lang="es-AR" sz="2000" b="1" dirty="0">
                <a:solidFill>
                  <a:srgbClr val="FFFF00"/>
                </a:solidFill>
                <a:effectLst>
                  <a:outerShdw blurRad="38100" dist="38100" dir="2700000" algn="tl">
                    <a:srgbClr val="000000">
                      <a:alpha val="43137"/>
                    </a:srgbClr>
                  </a:outerShdw>
                </a:effectLst>
              </a:rPr>
              <a:t>) </a:t>
            </a:r>
            <a:r>
              <a:rPr lang="es-AR" sz="2000" b="1" dirty="0" smtClean="0">
                <a:solidFill>
                  <a:srgbClr val="FFFF00"/>
                </a:solidFill>
                <a:effectLst>
                  <a:outerShdw blurRad="38100" dist="38100" dir="2700000" algn="tl">
                    <a:srgbClr val="000000">
                      <a:alpha val="43137"/>
                    </a:srgbClr>
                  </a:outerShdw>
                </a:effectLst>
              </a:rPr>
              <a:t>127/2018</a:t>
            </a:r>
          </a:p>
          <a:p>
            <a:pPr marL="0" indent="0">
              <a:buNone/>
            </a:pPr>
            <a:r>
              <a:rPr lang="es-AR" sz="1800" b="1" dirty="0" smtClean="0">
                <a:solidFill>
                  <a:srgbClr val="00FF99"/>
                </a:solidFill>
                <a:effectLst>
                  <a:outerShdw blurRad="38100" dist="38100" dir="2700000" algn="tl">
                    <a:srgbClr val="000000">
                      <a:alpha val="43137"/>
                    </a:srgbClr>
                  </a:outerShdw>
                </a:effectLst>
              </a:rPr>
              <a:t>ACCESO AL BENEFICIO. PRECISIONES. TEXTILES, CONFECCIÓN, MARROQUINERÍA Y CALZADOS</a:t>
            </a:r>
          </a:p>
          <a:p>
            <a:pPr marL="0" indent="0">
              <a:buNone/>
            </a:pPr>
            <a:endParaRPr lang="es-AR" sz="1800" b="1" dirty="0" smtClean="0">
              <a:solidFill>
                <a:srgbClr val="00FF99"/>
              </a:solidFill>
              <a:effectLst>
                <a:outerShdw blurRad="38100" dist="38100" dir="2700000" algn="tl">
                  <a:srgbClr val="000000">
                    <a:alpha val="43137"/>
                  </a:srgbClr>
                </a:outerShdw>
              </a:effectLst>
            </a:endParaRPr>
          </a:p>
          <a:p>
            <a:pPr marL="0" indent="0" algn="ctr">
              <a:buNone/>
            </a:pPr>
            <a:r>
              <a:rPr lang="es-AR" sz="1800" b="1" dirty="0" smtClean="0">
                <a:solidFill>
                  <a:srgbClr val="FF9900"/>
                </a:solidFill>
                <a:effectLst>
                  <a:outerShdw blurRad="38100" dist="38100" dir="2700000" algn="tl">
                    <a:srgbClr val="000000">
                      <a:alpha val="43137"/>
                    </a:srgbClr>
                  </a:outerShdw>
                </a:effectLst>
              </a:rPr>
              <a:t>REQUISITOS</a:t>
            </a:r>
            <a:endParaRPr lang="es-AR" sz="1800" b="1" dirty="0">
              <a:solidFill>
                <a:srgbClr val="FF9900"/>
              </a:solidFill>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1 -</a:t>
            </a:r>
            <a:r>
              <a:rPr lang="es-AR" sz="1800" dirty="0">
                <a:solidFill>
                  <a:srgbClr val="00FFFF"/>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A efectos de acceder al beneficio establecido en el artículo 1 del decreto 1067 de fecha 22 de noviembre de 2018, los trabajadores de los sectores textil, de confección, de calzado y/o de marroquinería </a:t>
            </a:r>
            <a:r>
              <a:rPr lang="es-AR" sz="1800" dirty="0">
                <a:solidFill>
                  <a:srgbClr val="FFFF00"/>
                </a:solidFill>
                <a:effectLst>
                  <a:outerShdw blurRad="38100" dist="38100" dir="2700000" algn="tl">
                    <a:srgbClr val="000000">
                      <a:alpha val="43137"/>
                    </a:srgbClr>
                  </a:outerShdw>
                </a:effectLst>
              </a:rPr>
              <a:t>deberán encontrarse comprendidos bajo los convenios colectivos de trabajo</a:t>
            </a:r>
            <a:r>
              <a:rPr lang="es-AR" sz="1800" dirty="0">
                <a:effectLst>
                  <a:outerShdw blurRad="38100" dist="38100" dir="2700000" algn="tl">
                    <a:srgbClr val="000000">
                      <a:alpha val="43137"/>
                    </a:srgbClr>
                  </a:outerShdw>
                </a:effectLst>
              </a:rPr>
              <a:t>, homologados por la autoridad competente, </a:t>
            </a:r>
            <a:r>
              <a:rPr lang="es-AR" sz="1800" dirty="0">
                <a:solidFill>
                  <a:srgbClr val="FFFF00"/>
                </a:solidFill>
                <a:effectLst>
                  <a:outerShdw blurRad="38100" dist="38100" dir="2700000" algn="tl">
                    <a:srgbClr val="000000">
                      <a:alpha val="43137"/>
                    </a:srgbClr>
                  </a:outerShdw>
                </a:effectLst>
              </a:rPr>
              <a:t>detallados en el Anexo I</a:t>
            </a:r>
            <a:r>
              <a:rPr lang="es-AR" sz="1800" dirty="0">
                <a:effectLst>
                  <a:outerShdw blurRad="38100" dist="38100" dir="2700000" algn="tl">
                    <a:srgbClr val="000000">
                      <a:alpha val="43137"/>
                    </a:srgbClr>
                  </a:outerShdw>
                </a:effectLst>
              </a:rPr>
              <a:t> que forma parte integrante de la presente medida</a:t>
            </a:r>
            <a:r>
              <a:rPr lang="es-AR" sz="1800" dirty="0" smtClean="0">
                <a:effectLst>
                  <a:outerShdw blurRad="38100" dist="38100" dir="2700000" algn="tl">
                    <a:srgbClr val="000000">
                      <a:alpha val="43137"/>
                    </a:srgbClr>
                  </a:outerShdw>
                </a:effectLst>
              </a:rPr>
              <a:t>.</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77174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effectLst>
                  <a:outerShdw blurRad="38100" dist="38100" dir="2700000" algn="tl">
                    <a:srgbClr val="000000">
                      <a:alpha val="43137"/>
                    </a:srgbClr>
                  </a:outerShdw>
                </a:effectLst>
              </a:rPr>
              <a:t>RESOLUCIÓN (</a:t>
            </a:r>
            <a:r>
              <a:rPr lang="es-AR" sz="2000" b="1" dirty="0" err="1">
                <a:solidFill>
                  <a:srgbClr val="FFFF00"/>
                </a:solidFill>
                <a:effectLst>
                  <a:outerShdw blurRad="38100" dist="38100" dir="2700000" algn="tl">
                    <a:srgbClr val="000000">
                      <a:alpha val="43137"/>
                    </a:srgbClr>
                  </a:outerShdw>
                </a:effectLst>
              </a:rPr>
              <a:t>MPyT</a:t>
            </a:r>
            <a:r>
              <a:rPr lang="es-AR" sz="2000" b="1" dirty="0">
                <a:solidFill>
                  <a:srgbClr val="FFFF00"/>
                </a:solidFill>
                <a:effectLst>
                  <a:outerShdw blurRad="38100" dist="38100" dir="2700000" algn="tl">
                    <a:srgbClr val="000000">
                      <a:alpha val="43137"/>
                    </a:srgbClr>
                  </a:outerShdw>
                </a:effectLst>
              </a:rPr>
              <a:t>) </a:t>
            </a:r>
            <a:r>
              <a:rPr lang="es-AR" sz="2000" b="1" dirty="0" smtClean="0">
                <a:solidFill>
                  <a:srgbClr val="FFFF00"/>
                </a:solidFill>
                <a:effectLst>
                  <a:outerShdw blurRad="38100" dist="38100" dir="2700000" algn="tl">
                    <a:srgbClr val="000000">
                      <a:alpha val="43137"/>
                    </a:srgbClr>
                  </a:outerShdw>
                </a:effectLst>
              </a:rPr>
              <a:t>127/2018</a:t>
            </a:r>
          </a:p>
          <a:p>
            <a:pPr marL="0" indent="0">
              <a:buNone/>
            </a:pPr>
            <a:r>
              <a:rPr lang="es-AR" sz="1800" b="1" dirty="0" smtClean="0">
                <a:solidFill>
                  <a:srgbClr val="00FF99"/>
                </a:solidFill>
                <a:effectLst>
                  <a:outerShdw blurRad="38100" dist="38100" dir="2700000" algn="tl">
                    <a:srgbClr val="000000">
                      <a:alpha val="43137"/>
                    </a:srgbClr>
                  </a:outerShdw>
                </a:effectLst>
              </a:rPr>
              <a:t>ACCESO AL BENEFICIO. PRECISIONES. TEXTILES, CONFECCIÓN, MARROQUINERÍA Y CALZADOS</a:t>
            </a:r>
          </a:p>
          <a:p>
            <a:pPr marL="0" indent="0">
              <a:buNone/>
            </a:pPr>
            <a:endParaRPr lang="es-AR" sz="1800" b="1" dirty="0">
              <a:solidFill>
                <a:srgbClr val="00FF99"/>
              </a:solidFill>
              <a:effectLst>
                <a:outerShdw blurRad="38100" dist="38100" dir="2700000" algn="tl">
                  <a:srgbClr val="000000">
                    <a:alpha val="43137"/>
                  </a:srgbClr>
                </a:outerShdw>
              </a:effectLst>
            </a:endParaRPr>
          </a:p>
          <a:p>
            <a:pPr marL="0" indent="0" algn="ctr">
              <a:buNone/>
            </a:pPr>
            <a:r>
              <a:rPr lang="es-AR" sz="1800" b="1" dirty="0" smtClean="0">
                <a:solidFill>
                  <a:srgbClr val="00FFFF"/>
                </a:solidFill>
                <a:effectLst>
                  <a:outerShdw blurRad="38100" dist="38100" dir="2700000" algn="tl">
                    <a:srgbClr val="000000">
                      <a:alpha val="43137"/>
                    </a:srgbClr>
                  </a:outerShdw>
                </a:effectLst>
              </a:rPr>
              <a:t>PROCEDIMIENTO</a:t>
            </a:r>
            <a:endParaRPr lang="es-AR" sz="1800" b="1" dirty="0">
              <a:solidFill>
                <a:srgbClr val="00FFFF"/>
              </a:solidFill>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2 -</a:t>
            </a:r>
            <a:r>
              <a:rPr lang="es-AR" sz="1800" dirty="0">
                <a:effectLst>
                  <a:outerShdw blurRad="38100" dist="38100" dir="2700000" algn="tl">
                    <a:srgbClr val="000000">
                      <a:alpha val="43137"/>
                    </a:srgbClr>
                  </a:outerShdw>
                </a:effectLst>
              </a:rPr>
              <a:t> A efectos de solicitar el beneficio previsto en el artículo 1 del decreto 1067/2018, </a:t>
            </a:r>
            <a:r>
              <a:rPr lang="es-AR" sz="1800" dirty="0">
                <a:solidFill>
                  <a:srgbClr val="FFFF00"/>
                </a:solidFill>
                <a:effectLst>
                  <a:outerShdw blurRad="38100" dist="38100" dir="2700000" algn="tl">
                    <a:srgbClr val="000000">
                      <a:alpha val="43137"/>
                    </a:srgbClr>
                  </a:outerShdw>
                </a:effectLst>
              </a:rPr>
              <a:t>los empleadores de los sectores textil, de confección, de calzado y/o de marroquinería deberán presentar, a través de la plataforma de trámites a distancia </a:t>
            </a:r>
            <a:r>
              <a:rPr lang="es-AR" sz="1800" dirty="0">
                <a:effectLst>
                  <a:outerShdw blurRad="38100" dist="38100" dir="2700000" algn="tl">
                    <a:srgbClr val="000000">
                      <a:alpha val="43137"/>
                    </a:srgbClr>
                  </a:outerShdw>
                </a:effectLst>
              </a:rPr>
              <a:t>(TAD) aprobada por el decreto 1063 de fecha 4 de octubre de 2016, el </a:t>
            </a:r>
            <a:r>
              <a:rPr lang="es-AR" sz="1800" dirty="0">
                <a:solidFill>
                  <a:srgbClr val="FF9900"/>
                </a:solidFill>
                <a:effectLst>
                  <a:outerShdw blurRad="38100" dist="38100" dir="2700000" algn="tl">
                    <a:srgbClr val="000000">
                      <a:alpha val="43137"/>
                    </a:srgbClr>
                  </a:outerShdw>
                </a:effectLst>
              </a:rPr>
              <a:t>“Formulario de Solicitud”</a:t>
            </a:r>
            <a:r>
              <a:rPr lang="es-AR" sz="1800" dirty="0">
                <a:effectLst>
                  <a:outerShdw blurRad="38100" dist="38100" dir="2700000" algn="tl">
                    <a:srgbClr val="000000">
                      <a:alpha val="43137"/>
                    </a:srgbClr>
                  </a:outerShdw>
                </a:effectLst>
              </a:rPr>
              <a:t> cuyo modelo obra como Anexo II de la presente resolución. </a:t>
            </a:r>
            <a:endParaRPr lang="es-AR" sz="1800" dirty="0" smtClean="0">
              <a:effectLst>
                <a:outerShdw blurRad="38100" dist="38100" dir="2700000" algn="tl">
                  <a:srgbClr val="000000">
                    <a:alpha val="43137"/>
                  </a:srgbClr>
                </a:outerShdw>
              </a:effectLst>
            </a:endParaRPr>
          </a:p>
          <a:p>
            <a:pPr marL="0" indent="0">
              <a:buNone/>
            </a:pPr>
            <a:r>
              <a:rPr lang="es-AR" sz="1800" dirty="0" smtClean="0">
                <a:effectLst>
                  <a:outerShdw blurRad="38100" dist="38100" dir="2700000" algn="tl">
                    <a:srgbClr val="000000">
                      <a:alpha val="43137"/>
                    </a:srgbClr>
                  </a:outerShdw>
                </a:effectLst>
              </a:rPr>
              <a:t>Dicho </a:t>
            </a:r>
            <a:r>
              <a:rPr lang="es-AR" sz="1800" dirty="0">
                <a:effectLst>
                  <a:outerShdw blurRad="38100" dist="38100" dir="2700000" algn="tl">
                    <a:srgbClr val="000000">
                      <a:alpha val="43137"/>
                    </a:srgbClr>
                  </a:outerShdw>
                </a:effectLst>
              </a:rPr>
              <a:t>formulario tendrá el carácter de declaración jurada y deberá estar suscripto conjuntamente por el empleador solicitante, o su representante legal, y por el Secretario General o apoderado del sindicato que comprenda a los trabajadores por los cuales se solicita el beneficio</a:t>
            </a:r>
            <a:r>
              <a:rPr lang="es-AR" sz="1800" dirty="0" smtClean="0">
                <a:effectLst>
                  <a:outerShdw blurRad="38100" dist="38100" dir="2700000" algn="tl">
                    <a:srgbClr val="000000">
                      <a:alpha val="43137"/>
                    </a:srgbClr>
                  </a:outerShdw>
                </a:effectLst>
              </a:rPr>
              <a:t>.</a:t>
            </a: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7003860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effectLst>
                  <a:outerShdw blurRad="38100" dist="38100" dir="2700000" algn="tl">
                    <a:srgbClr val="000000">
                      <a:alpha val="43137"/>
                    </a:srgbClr>
                  </a:outerShdw>
                </a:effectLst>
              </a:rPr>
              <a:t>RESOLUCIÓN (</a:t>
            </a:r>
            <a:r>
              <a:rPr lang="es-AR" sz="2000" b="1" dirty="0" err="1">
                <a:solidFill>
                  <a:srgbClr val="FFFF00"/>
                </a:solidFill>
                <a:effectLst>
                  <a:outerShdw blurRad="38100" dist="38100" dir="2700000" algn="tl">
                    <a:srgbClr val="000000">
                      <a:alpha val="43137"/>
                    </a:srgbClr>
                  </a:outerShdw>
                </a:effectLst>
              </a:rPr>
              <a:t>MPyT</a:t>
            </a:r>
            <a:r>
              <a:rPr lang="es-AR" sz="2000" b="1" dirty="0">
                <a:solidFill>
                  <a:srgbClr val="FFFF00"/>
                </a:solidFill>
                <a:effectLst>
                  <a:outerShdw blurRad="38100" dist="38100" dir="2700000" algn="tl">
                    <a:srgbClr val="000000">
                      <a:alpha val="43137"/>
                    </a:srgbClr>
                  </a:outerShdw>
                </a:effectLst>
              </a:rPr>
              <a:t>) </a:t>
            </a:r>
            <a:r>
              <a:rPr lang="es-AR" sz="2000" b="1" dirty="0" smtClean="0">
                <a:solidFill>
                  <a:srgbClr val="FFFF00"/>
                </a:solidFill>
                <a:effectLst>
                  <a:outerShdw blurRad="38100" dist="38100" dir="2700000" algn="tl">
                    <a:srgbClr val="000000">
                      <a:alpha val="43137"/>
                    </a:srgbClr>
                  </a:outerShdw>
                </a:effectLst>
              </a:rPr>
              <a:t>127/2018</a:t>
            </a:r>
          </a:p>
          <a:p>
            <a:pPr marL="0" indent="0">
              <a:buNone/>
            </a:pPr>
            <a:r>
              <a:rPr lang="es-AR" sz="1800" b="1" dirty="0" smtClean="0">
                <a:solidFill>
                  <a:srgbClr val="00FF99"/>
                </a:solidFill>
                <a:effectLst>
                  <a:outerShdw blurRad="38100" dist="38100" dir="2700000" algn="tl">
                    <a:srgbClr val="000000">
                      <a:alpha val="43137"/>
                    </a:srgbClr>
                  </a:outerShdw>
                </a:effectLst>
              </a:rPr>
              <a:t>ACCESO AL BENEFICIO. PRECISIONES. TEXTILES, CONFECCIÓN, MARROQUINERÍA Y CALZADOS</a:t>
            </a:r>
          </a:p>
          <a:p>
            <a:pPr marL="0" indent="0">
              <a:buNone/>
            </a:pPr>
            <a:endParaRPr lang="es-AR" sz="1800" b="1" dirty="0">
              <a:solidFill>
                <a:srgbClr val="00FF99"/>
              </a:solidFill>
              <a:effectLst>
                <a:outerShdw blurRad="38100" dist="38100" dir="2700000" algn="tl">
                  <a:srgbClr val="000000">
                    <a:alpha val="43137"/>
                  </a:srgbClr>
                </a:outerShdw>
              </a:effectLst>
            </a:endParaRPr>
          </a:p>
          <a:p>
            <a:pPr marL="0" indent="0" algn="ctr">
              <a:buNone/>
            </a:pPr>
            <a:r>
              <a:rPr lang="es-AR" sz="1800" b="1" dirty="0" smtClean="0">
                <a:solidFill>
                  <a:srgbClr val="FFFF00"/>
                </a:solidFill>
                <a:effectLst>
                  <a:outerShdw blurRad="38100" dist="38100" dir="2700000" algn="tl">
                    <a:srgbClr val="000000">
                      <a:alpha val="43137"/>
                    </a:srgbClr>
                  </a:outerShdw>
                </a:effectLst>
              </a:rPr>
              <a:t>TRABAJADORES COMPRENDIDOS EN DIFERENTES CONVENIOS</a:t>
            </a:r>
            <a:endParaRPr lang="es-AR" sz="1800" b="1" dirty="0">
              <a:solidFill>
                <a:srgbClr val="FFFF00"/>
              </a:solidFill>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3 -</a:t>
            </a:r>
            <a:r>
              <a:rPr lang="es-AR" sz="1800" dirty="0">
                <a:solidFill>
                  <a:srgbClr val="00FFFF"/>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En el caso de que un mismo empleador de los sectores textil, de confección, de calzado y/o de marroquinería solicite el beneficio en relación a trabajadores alcanzados bajo diferentes convenios colectivos de trabajo, </a:t>
            </a:r>
            <a:r>
              <a:rPr lang="es-AR" sz="1800" b="1" dirty="0">
                <a:solidFill>
                  <a:srgbClr val="FF9900"/>
                </a:solidFill>
                <a:effectLst>
                  <a:outerShdw blurRad="38100" dist="38100" dir="2700000" algn="tl">
                    <a:srgbClr val="000000">
                      <a:alpha val="43137"/>
                    </a:srgbClr>
                  </a:outerShdw>
                </a:effectLst>
              </a:rPr>
              <a:t>deberá presentar un “Formulario de Solicitud” por cada convenio.</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63580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800" b="1" dirty="0">
                <a:solidFill>
                  <a:srgbClr val="FFFF00"/>
                </a:solidFill>
              </a:rPr>
              <a:t>RESOLUCIÓN (</a:t>
            </a:r>
            <a:r>
              <a:rPr lang="es-AR" sz="1800" b="1" dirty="0" err="1">
                <a:solidFill>
                  <a:srgbClr val="FFFF00"/>
                </a:solidFill>
              </a:rPr>
              <a:t>MPyT</a:t>
            </a:r>
            <a:r>
              <a:rPr lang="es-AR" sz="1800" b="1" dirty="0">
                <a:solidFill>
                  <a:srgbClr val="FFFF00"/>
                </a:solidFill>
              </a:rPr>
              <a:t>) 127/2018</a:t>
            </a:r>
          </a:p>
          <a:p>
            <a:pPr marL="0" indent="0">
              <a:buNone/>
            </a:pPr>
            <a:r>
              <a:rPr lang="es-AR" sz="1800" b="1" dirty="0">
                <a:solidFill>
                  <a:srgbClr val="00FF99"/>
                </a:solidFill>
              </a:rPr>
              <a:t>ACCESO AL BENEFICIO. PRECISIONES. TEXTILES, CONFECCIÓN, MARROQUINERÍA Y CALZADOS</a:t>
            </a:r>
          </a:p>
          <a:p>
            <a:pPr marL="0" indent="0" algn="ctr">
              <a:buNone/>
            </a:pPr>
            <a:r>
              <a:rPr lang="es-AR" sz="1800" b="1" dirty="0" smtClean="0">
                <a:solidFill>
                  <a:srgbClr val="FF9900"/>
                </a:solidFill>
              </a:rPr>
              <a:t>DECLARACIÓN DE LOS CCT</a:t>
            </a:r>
            <a:endParaRPr lang="es-AR" sz="1800" b="1" dirty="0">
              <a:solidFill>
                <a:srgbClr val="FF9900"/>
              </a:solidFill>
            </a:endParaRPr>
          </a:p>
          <a:p>
            <a:pPr marL="0" indent="0">
              <a:buNone/>
            </a:pPr>
            <a:r>
              <a:rPr lang="es-AR" sz="1800" b="1" dirty="0">
                <a:solidFill>
                  <a:srgbClr val="00FFFF"/>
                </a:solidFill>
              </a:rPr>
              <a:t>Art. 4 -</a:t>
            </a:r>
            <a:r>
              <a:rPr lang="es-AR" sz="1800" dirty="0">
                <a:solidFill>
                  <a:srgbClr val="00FFFF"/>
                </a:solidFill>
              </a:rPr>
              <a:t> </a:t>
            </a:r>
            <a:r>
              <a:rPr lang="es-AR" sz="1800" dirty="0"/>
              <a:t>Al momento de efectuar la solicitud, </a:t>
            </a:r>
            <a:r>
              <a:rPr lang="es-AR" sz="1800" dirty="0">
                <a:solidFill>
                  <a:srgbClr val="FFFF00"/>
                </a:solidFill>
              </a:rPr>
              <a:t>los empleadores deberán tener declarado en el sistema Simplificación Registral -Registro de Altas y Bajas de Relaciones Laborales- de la Administración Federal de Ingresos Públicos</a:t>
            </a:r>
            <a:r>
              <a:rPr lang="es-AR" sz="1800" dirty="0" smtClean="0">
                <a:solidFill>
                  <a:srgbClr val="FFFF00"/>
                </a:solidFill>
              </a:rPr>
              <a:t>, </a:t>
            </a:r>
            <a:r>
              <a:rPr lang="es-AR" sz="1800" dirty="0">
                <a:solidFill>
                  <a:srgbClr val="FFFF00"/>
                </a:solidFill>
              </a:rPr>
              <a:t>los convenios colectivos </a:t>
            </a:r>
            <a:r>
              <a:rPr lang="es-AR" sz="1800" dirty="0"/>
              <a:t>de trabajo que comprendan a los trabajadores por los cuales solicita el beneficio.</a:t>
            </a:r>
          </a:p>
          <a:p>
            <a:pPr marL="0" indent="0" algn="ctr">
              <a:buNone/>
            </a:pPr>
            <a:r>
              <a:rPr lang="es-AR" sz="1800" b="1" dirty="0" smtClean="0">
                <a:solidFill>
                  <a:srgbClr val="00FFFF"/>
                </a:solidFill>
              </a:rPr>
              <a:t>INCORPORACIONES A LA NÓMINA</a:t>
            </a:r>
          </a:p>
          <a:p>
            <a:pPr marL="0" indent="0">
              <a:buNone/>
            </a:pPr>
            <a:r>
              <a:rPr lang="es-AR" sz="1800" b="1" dirty="0" smtClean="0">
                <a:solidFill>
                  <a:srgbClr val="00FFFF"/>
                </a:solidFill>
              </a:rPr>
              <a:t>Art</a:t>
            </a:r>
            <a:r>
              <a:rPr lang="es-AR" sz="1800" b="1" dirty="0">
                <a:solidFill>
                  <a:srgbClr val="00FFFF"/>
                </a:solidFill>
              </a:rPr>
              <a:t>. 5 -</a:t>
            </a:r>
            <a:r>
              <a:rPr lang="es-AR" sz="1800" dirty="0"/>
              <a:t> En el caso de que el empleador de los sectores textil, de confección, de calzado y/o de marroquinería realice incorporaciones en la nómina de trabajadores de su empresa, </a:t>
            </a:r>
            <a:r>
              <a:rPr lang="es-AR" sz="1800" dirty="0">
                <a:solidFill>
                  <a:srgbClr val="FF9900"/>
                </a:solidFill>
              </a:rPr>
              <a:t>a los fines de solicitar el beneficio en relación a ellos, deberá realizar una nueva presentación</a:t>
            </a:r>
            <a:r>
              <a:rPr lang="es-AR" sz="1800" dirty="0"/>
              <a:t> de conformidad con lo dispuesto en el artículo 2 de la presente medida.</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530229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lnSpcReduction="10000"/>
          </a:bodyPr>
          <a:lstStyle/>
          <a:p>
            <a:pPr marL="0" indent="0">
              <a:buNone/>
            </a:pPr>
            <a:r>
              <a:rPr lang="es-AR" sz="1800" b="1" dirty="0">
                <a:solidFill>
                  <a:srgbClr val="FFFF00"/>
                </a:solidFill>
                <a:effectLst>
                  <a:outerShdw blurRad="38100" dist="38100" dir="2700000" algn="tl">
                    <a:srgbClr val="000000">
                      <a:alpha val="43137"/>
                    </a:srgbClr>
                  </a:outerShdw>
                </a:effectLst>
              </a:rPr>
              <a:t>RESOLUCIÓN (</a:t>
            </a:r>
            <a:r>
              <a:rPr lang="es-AR" sz="1800" b="1" dirty="0" err="1">
                <a:solidFill>
                  <a:srgbClr val="FFFF00"/>
                </a:solidFill>
                <a:effectLst>
                  <a:outerShdw blurRad="38100" dist="38100" dir="2700000" algn="tl">
                    <a:srgbClr val="000000">
                      <a:alpha val="43137"/>
                    </a:srgbClr>
                  </a:outerShdw>
                </a:effectLst>
              </a:rPr>
              <a:t>MPyT</a:t>
            </a:r>
            <a:r>
              <a:rPr lang="es-AR" sz="1800" b="1" dirty="0">
                <a:solidFill>
                  <a:srgbClr val="FFFF00"/>
                </a:solidFill>
                <a:effectLst>
                  <a:outerShdw blurRad="38100" dist="38100" dir="2700000" algn="tl">
                    <a:srgbClr val="000000">
                      <a:alpha val="43137"/>
                    </a:srgbClr>
                  </a:outerShdw>
                </a:effectLst>
              </a:rPr>
              <a:t>) 127/2018</a:t>
            </a:r>
          </a:p>
          <a:p>
            <a:pPr marL="0" indent="0">
              <a:buNone/>
            </a:pPr>
            <a:r>
              <a:rPr lang="es-AR" sz="1800" b="1" dirty="0">
                <a:solidFill>
                  <a:srgbClr val="00FF99"/>
                </a:solidFill>
                <a:effectLst>
                  <a:outerShdw blurRad="38100" dist="38100" dir="2700000" algn="tl">
                    <a:srgbClr val="000000">
                      <a:alpha val="43137"/>
                    </a:srgbClr>
                  </a:outerShdw>
                </a:effectLst>
              </a:rPr>
              <a:t>ACCESO AL BENEFICIO. PRECISIONES. TEXTILES, CONFECCIÓN, MARROQUINERÍA Y </a:t>
            </a:r>
            <a:r>
              <a:rPr lang="es-AR" sz="1800" b="1" dirty="0" smtClean="0">
                <a:solidFill>
                  <a:srgbClr val="00FF99"/>
                </a:solidFill>
                <a:effectLst>
                  <a:outerShdw blurRad="38100" dist="38100" dir="2700000" algn="tl">
                    <a:srgbClr val="000000">
                      <a:alpha val="43137"/>
                    </a:srgbClr>
                  </a:outerShdw>
                </a:effectLst>
              </a:rPr>
              <a:t>CALZADOS</a:t>
            </a:r>
          </a:p>
          <a:p>
            <a:pPr marL="0" indent="0">
              <a:buNone/>
            </a:pPr>
            <a:endParaRPr lang="es-AR" sz="1800" b="1" dirty="0">
              <a:solidFill>
                <a:srgbClr val="00FF99"/>
              </a:solidFill>
              <a:effectLst>
                <a:outerShdw blurRad="38100" dist="38100" dir="2700000" algn="tl">
                  <a:srgbClr val="000000">
                    <a:alpha val="43137"/>
                  </a:srgbClr>
                </a:outerShdw>
              </a:effectLst>
            </a:endParaRPr>
          </a:p>
          <a:p>
            <a:pPr marL="0" indent="0" algn="ctr">
              <a:buNone/>
            </a:pPr>
            <a:r>
              <a:rPr lang="es-AR" sz="1800" b="1" dirty="0" smtClean="0">
                <a:solidFill>
                  <a:srgbClr val="FFFF00"/>
                </a:solidFill>
              </a:rPr>
              <a:t>VERIFICACIÓN DEL TRAMITE. PLAZO</a:t>
            </a:r>
            <a:endParaRPr lang="es-AR" sz="1800" b="1" dirty="0">
              <a:solidFill>
                <a:srgbClr val="FFFF00"/>
              </a:solidFill>
            </a:endParaRPr>
          </a:p>
          <a:p>
            <a:pPr marL="0" indent="0">
              <a:buNone/>
            </a:pPr>
            <a:r>
              <a:rPr lang="es-AR" sz="1600" b="1" dirty="0" smtClean="0">
                <a:solidFill>
                  <a:srgbClr val="00FFFF"/>
                </a:solidFill>
              </a:rPr>
              <a:t>Art</a:t>
            </a:r>
            <a:r>
              <a:rPr lang="es-AR" sz="1600" b="1" dirty="0">
                <a:solidFill>
                  <a:srgbClr val="00FFFF"/>
                </a:solidFill>
              </a:rPr>
              <a:t>. 6 -</a:t>
            </a:r>
            <a:r>
              <a:rPr lang="es-AR" sz="1600" dirty="0">
                <a:solidFill>
                  <a:srgbClr val="00FFFF"/>
                </a:solidFill>
              </a:rPr>
              <a:t> </a:t>
            </a:r>
            <a:r>
              <a:rPr lang="es-AR" sz="1600" dirty="0"/>
              <a:t>La Dirección Nacional de Modernización Productiva de la Secretaría de la Transformación Productiva del Ministerio de Producción y Trabajo, </a:t>
            </a:r>
            <a:r>
              <a:rPr lang="es-AR" sz="1600" b="1" dirty="0">
                <a:solidFill>
                  <a:srgbClr val="00FF99"/>
                </a:solidFill>
              </a:rPr>
              <a:t>verificará el cumplimiento de los requisitos de admisibilidad </a:t>
            </a:r>
            <a:r>
              <a:rPr lang="es-AR" sz="1600" dirty="0"/>
              <a:t>previstos en el decreto 1067/2018 y en la presente resolución, </a:t>
            </a:r>
            <a:r>
              <a:rPr lang="es-AR" sz="1600" b="1" dirty="0">
                <a:solidFill>
                  <a:srgbClr val="FF9900"/>
                </a:solidFill>
              </a:rPr>
              <a:t>debiendo expedirse dentro del plazo de quince (15) días hábiles </a:t>
            </a:r>
            <a:r>
              <a:rPr lang="es-AR" sz="1600" dirty="0"/>
              <a:t>contados a partir de la presentación del “Formulario de Solicitud” indicado en el artículo 2.</a:t>
            </a:r>
          </a:p>
          <a:p>
            <a:pPr marL="0" indent="0">
              <a:buNone/>
            </a:pPr>
            <a:r>
              <a:rPr lang="es-AR" sz="1600" dirty="0"/>
              <a:t>En caso de verificarse el </a:t>
            </a:r>
            <a:r>
              <a:rPr lang="es-AR" sz="1600" b="1" dirty="0">
                <a:solidFill>
                  <a:srgbClr val="FFFF00"/>
                </a:solidFill>
              </a:rPr>
              <a:t>incumplimiento parcial o total de los requisitos</a:t>
            </a:r>
            <a:r>
              <a:rPr lang="es-AR" sz="1600" dirty="0"/>
              <a:t>, la citada Dirección </a:t>
            </a:r>
            <a:r>
              <a:rPr lang="es-AR" sz="1600" b="1" dirty="0">
                <a:solidFill>
                  <a:srgbClr val="00FF99"/>
                </a:solidFill>
              </a:rPr>
              <a:t>notificará al empleador solicitante a través de la plataforma de trámites a distancia (TAD)</a:t>
            </a:r>
            <a:r>
              <a:rPr lang="es-AR" sz="1600" dirty="0"/>
              <a:t> aprobada por el decreto 1063/2016, a los fines de que en un plazo de quince (15) días hábiles rectifique la presentación realizada. </a:t>
            </a:r>
            <a:r>
              <a:rPr lang="es-AR" sz="1600" b="1" dirty="0">
                <a:solidFill>
                  <a:srgbClr val="00FFFF"/>
                </a:solidFill>
              </a:rPr>
              <a:t>De subsistir el incumplimiento, la mencionada Dirección procederá a rechazar</a:t>
            </a:r>
            <a:r>
              <a:rPr lang="es-AR" sz="1600" dirty="0"/>
              <a:t> la solicitud mediante acto administrativo.</a:t>
            </a:r>
          </a:p>
          <a:p>
            <a:pPr marL="0" indent="0">
              <a:buNone/>
            </a:pPr>
            <a:r>
              <a:rPr lang="es-AR" sz="1600" b="1" dirty="0">
                <a:solidFill>
                  <a:srgbClr val="FF9900"/>
                </a:solidFill>
              </a:rPr>
              <a:t>Verificado el cumplimiento de los requisitos, </a:t>
            </a:r>
            <a:r>
              <a:rPr lang="es-AR" sz="1600" dirty="0"/>
              <a:t>la Dirección Nacional de Modernización Productiva </a:t>
            </a:r>
            <a:r>
              <a:rPr lang="es-AR" sz="1600" b="1" dirty="0">
                <a:solidFill>
                  <a:srgbClr val="00FFFF"/>
                </a:solidFill>
              </a:rPr>
              <a:t>informará los datos de los contribuyentes habilitados para utilizar el beneficio </a:t>
            </a:r>
            <a:r>
              <a:rPr lang="es-AR" sz="1600" dirty="0"/>
              <a:t>y la cantidad de trabajadores alcanzados por el mismo, a la Administración Federal de Ingresos Públicos, organismo autárquico en el ámbito del Ministerio de Hacienda.</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867576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400" b="1" dirty="0">
                <a:solidFill>
                  <a:srgbClr val="FFFF00"/>
                </a:solidFill>
                <a:effectLst>
                  <a:outerShdw blurRad="38100" dist="38100" dir="2700000" algn="tl">
                    <a:srgbClr val="000000">
                      <a:alpha val="43137"/>
                    </a:srgbClr>
                  </a:outerShdw>
                </a:effectLst>
              </a:rPr>
              <a:t>RESOLUCIÓN (</a:t>
            </a:r>
            <a:r>
              <a:rPr lang="es-AR" sz="2400" b="1" dirty="0" err="1">
                <a:solidFill>
                  <a:srgbClr val="FFFF00"/>
                </a:solidFill>
                <a:effectLst>
                  <a:outerShdw blurRad="38100" dist="38100" dir="2700000" algn="tl">
                    <a:srgbClr val="000000">
                      <a:alpha val="43137"/>
                    </a:srgbClr>
                  </a:outerShdw>
                </a:effectLst>
              </a:rPr>
              <a:t>MPyT</a:t>
            </a:r>
            <a:r>
              <a:rPr lang="es-AR" sz="2400" b="1" dirty="0">
                <a:solidFill>
                  <a:srgbClr val="FFFF00"/>
                </a:solidFill>
                <a:effectLst>
                  <a:outerShdw blurRad="38100" dist="38100" dir="2700000" algn="tl">
                    <a:srgbClr val="000000">
                      <a:alpha val="43137"/>
                    </a:srgbClr>
                  </a:outerShdw>
                </a:effectLst>
              </a:rPr>
              <a:t>) 127/2018</a:t>
            </a:r>
          </a:p>
          <a:p>
            <a:pPr marL="0" indent="0">
              <a:buNone/>
            </a:pPr>
            <a:r>
              <a:rPr lang="es-AR" sz="2000" b="1" dirty="0">
                <a:solidFill>
                  <a:srgbClr val="00FF99"/>
                </a:solidFill>
                <a:effectLst>
                  <a:outerShdw blurRad="38100" dist="38100" dir="2700000" algn="tl">
                    <a:srgbClr val="000000">
                      <a:alpha val="43137"/>
                    </a:srgbClr>
                  </a:outerShdw>
                </a:effectLst>
              </a:rPr>
              <a:t>ACCESO AL BENEFICIO. PRECISIONES. TEXTILES, CONFECCIÓN, MARROQUINERÍA Y CALZADOS</a:t>
            </a:r>
          </a:p>
          <a:p>
            <a:pPr marL="0" indent="0">
              <a:buNone/>
            </a:pPr>
            <a:endParaRPr lang="es-AR" sz="1800" b="1" dirty="0" smtClean="0"/>
          </a:p>
          <a:p>
            <a:pPr marL="0" indent="0" algn="ctr">
              <a:buNone/>
            </a:pPr>
            <a:r>
              <a:rPr lang="es-AR" sz="1800" b="1" dirty="0" smtClean="0">
                <a:solidFill>
                  <a:srgbClr val="FFFF00"/>
                </a:solidFill>
              </a:rPr>
              <a:t>REGLAMENTACIÓN</a:t>
            </a:r>
            <a:endParaRPr lang="es-AR" sz="1800" b="1" dirty="0">
              <a:solidFill>
                <a:srgbClr val="FFFF00"/>
              </a:solidFill>
            </a:endParaRPr>
          </a:p>
          <a:p>
            <a:pPr marL="0" indent="0">
              <a:buNone/>
            </a:pPr>
            <a:r>
              <a:rPr lang="es-AR" sz="1800" dirty="0" smtClean="0">
                <a:solidFill>
                  <a:srgbClr val="00FFFF"/>
                </a:solidFill>
              </a:rPr>
              <a:t>Art</a:t>
            </a:r>
            <a:r>
              <a:rPr lang="es-AR" sz="1800" dirty="0">
                <a:solidFill>
                  <a:srgbClr val="00FFFF"/>
                </a:solidFill>
              </a:rPr>
              <a:t>. 7 - </a:t>
            </a:r>
            <a:r>
              <a:rPr lang="es-AR" sz="1800" dirty="0" err="1"/>
              <a:t>Facúltase</a:t>
            </a:r>
            <a:r>
              <a:rPr lang="es-AR" sz="1800" dirty="0"/>
              <a:t> a la Dirección Nacional de Modernización Productiva de la Secretaría de la Transformación Productiva del Ministerio de Producción y Trabajo, a dictar las normas complementarias y aclaratorias necesarias para el cumplimiento de lo dispuesto en la presente resolución, </a:t>
            </a:r>
            <a:r>
              <a:rPr lang="es-AR" sz="1800" dirty="0">
                <a:solidFill>
                  <a:srgbClr val="FFFF00"/>
                </a:solidFill>
              </a:rPr>
              <a:t>así como para modificar el listado de los convenios colectivos </a:t>
            </a:r>
            <a:r>
              <a:rPr lang="es-AR" sz="1800" dirty="0"/>
              <a:t>de trabajo detallados en el Anexo I de la presente medida, en tanto los mismos se encuentren previamente homologados por la autoridad competente.</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10748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00FFFF"/>
                </a:solidFill>
                <a:effectLst>
                  <a:outerShdw blurRad="38100" dist="38100" dir="2700000" algn="tl">
                    <a:srgbClr val="000000">
                      <a:alpha val="43137"/>
                    </a:srgbClr>
                  </a:outerShdw>
                </a:effectLst>
              </a:rPr>
              <a:t>EFECTOS SOBRE LOS RUBROS QUE INTEGRAN LA LIQUIDACIÓN- ANEXO C</a:t>
            </a:r>
          </a:p>
          <a:p>
            <a:pPr algn="l"/>
            <a:r>
              <a:rPr lang="es-AR" sz="1600" dirty="0" smtClean="0">
                <a:effectLst>
                  <a:outerShdw blurRad="38100" dist="38100" dir="2700000" algn="tl">
                    <a:srgbClr val="000000">
                      <a:alpha val="43137"/>
                    </a:srgbClr>
                  </a:outerShdw>
                </a:effectLst>
              </a:rPr>
              <a:t>Las </a:t>
            </a:r>
            <a:r>
              <a:rPr lang="es-AR" sz="1600" dirty="0">
                <a:effectLst>
                  <a:outerShdw blurRad="38100" dist="38100" dir="2700000" algn="tl">
                    <a:srgbClr val="000000">
                      <a:alpha val="43137"/>
                    </a:srgbClr>
                  </a:outerShdw>
                </a:effectLst>
              </a:rPr>
              <a:t>sumas que se abonen en concepto de asignación extraordinaria por única vez, acordadas en el inciso a) del presente Acuerdo, deberán ser tenidas en cuenta para el pago de los siguientes </a:t>
            </a:r>
            <a:r>
              <a:rPr lang="es-AR" sz="1600" dirty="0" smtClean="0">
                <a:effectLst>
                  <a:outerShdw blurRad="38100" dist="38100" dir="2700000" algn="tl">
                    <a:srgbClr val="000000">
                      <a:alpha val="43137"/>
                    </a:srgbClr>
                  </a:outerShdw>
                </a:effectLst>
              </a:rPr>
              <a:t>rubros:</a:t>
            </a:r>
          </a:p>
          <a:p>
            <a:pPr algn="l"/>
            <a:r>
              <a:rPr lang="es-AR" sz="1600" b="1" dirty="0" smtClean="0">
                <a:solidFill>
                  <a:srgbClr val="FF9900"/>
                </a:solidFill>
                <a:effectLst>
                  <a:outerShdw blurRad="38100" dist="38100" dir="2700000" algn="tl">
                    <a:srgbClr val="000000">
                      <a:alpha val="43137"/>
                    </a:srgbClr>
                  </a:outerShdw>
                </a:effectLst>
              </a:rPr>
              <a:t>1.</a:t>
            </a:r>
            <a:r>
              <a:rPr lang="es-AR" sz="1600" b="1" u="sng" dirty="0" smtClean="0">
                <a:solidFill>
                  <a:srgbClr val="FF9900"/>
                </a:solidFill>
                <a:effectLst>
                  <a:outerShdw blurRad="38100" dist="38100" dir="2700000" algn="tl">
                    <a:srgbClr val="000000">
                      <a:alpha val="43137"/>
                    </a:srgbClr>
                  </a:outerShdw>
                </a:effectLst>
              </a:rPr>
              <a:t>Adicional </a:t>
            </a:r>
            <a:r>
              <a:rPr lang="es-AR" sz="1600" b="1" u="sng" dirty="0">
                <a:solidFill>
                  <a:srgbClr val="FF9900"/>
                </a:solidFill>
                <a:effectLst>
                  <a:outerShdw blurRad="38100" dist="38100" dir="2700000" algn="tl">
                    <a:srgbClr val="000000">
                      <a:alpha val="43137"/>
                    </a:srgbClr>
                  </a:outerShdw>
                </a:effectLst>
              </a:rPr>
              <a:t>por </a:t>
            </a:r>
            <a:r>
              <a:rPr lang="es-AR" sz="1600" b="1" u="sng" dirty="0" err="1">
                <a:solidFill>
                  <a:srgbClr val="FF9900"/>
                </a:solidFill>
                <a:effectLst>
                  <a:outerShdw blurRad="38100" dist="38100" dir="2700000" algn="tl">
                    <a:srgbClr val="000000">
                      <a:alpha val="43137"/>
                    </a:srgbClr>
                  </a:outerShdw>
                </a:effectLst>
              </a:rPr>
              <a:t>presentismo</a:t>
            </a:r>
            <a:r>
              <a:rPr lang="es-AR" sz="1600" b="1" u="sng" dirty="0">
                <a:solidFill>
                  <a:srgbClr val="FF9900"/>
                </a:solidFill>
                <a:effectLst>
                  <a:outerShdw blurRad="38100" dist="38100" dir="2700000" algn="tl">
                    <a:srgbClr val="000000">
                      <a:alpha val="43137"/>
                    </a:srgbClr>
                  </a:outerShdw>
                </a:effectLst>
              </a:rPr>
              <a:t> previsto en el artículo 40 del </a:t>
            </a:r>
            <a:r>
              <a:rPr lang="es-AR" sz="1600" b="1" u="sng" dirty="0" err="1">
                <a:solidFill>
                  <a:srgbClr val="FF9900"/>
                </a:solidFill>
                <a:effectLst>
                  <a:outerShdw blurRad="38100" dist="38100" dir="2700000" algn="tl">
                    <a:srgbClr val="000000">
                      <a:alpha val="43137"/>
                    </a:srgbClr>
                  </a:outerShdw>
                </a:effectLst>
              </a:rPr>
              <a:t>CCT</a:t>
            </a:r>
            <a:r>
              <a:rPr lang="es-AR" sz="1600" b="1" u="sng" dirty="0">
                <a:solidFill>
                  <a:srgbClr val="FF9900"/>
                </a:solidFill>
                <a:effectLst>
                  <a:outerShdw blurRad="38100" dist="38100" dir="2700000" algn="tl">
                    <a:srgbClr val="000000">
                      <a:alpha val="43137"/>
                    </a:srgbClr>
                  </a:outerShdw>
                </a:effectLst>
              </a:rPr>
              <a:t> </a:t>
            </a:r>
            <a:r>
              <a:rPr lang="es-AR" sz="1600" b="1" u="sng" dirty="0" smtClean="0">
                <a:solidFill>
                  <a:srgbClr val="FF9900"/>
                </a:solidFill>
                <a:effectLst>
                  <a:outerShdw blurRad="38100" dist="38100" dir="2700000" algn="tl">
                    <a:srgbClr val="000000">
                      <a:alpha val="43137"/>
                    </a:srgbClr>
                  </a:outerShdw>
                </a:effectLst>
              </a:rPr>
              <a:t>130/1975</a:t>
            </a:r>
          </a:p>
          <a:p>
            <a:pPr algn="l"/>
            <a:r>
              <a:rPr lang="es-AR" sz="1600" dirty="0" err="1" smtClean="0">
                <a:effectLst>
                  <a:outerShdw blurRad="38100" dist="38100" dir="2700000" algn="tl">
                    <a:srgbClr val="000000">
                      <a:alpha val="43137"/>
                    </a:srgbClr>
                  </a:outerShdw>
                </a:effectLst>
              </a:rPr>
              <a:t>Presentismo</a:t>
            </a:r>
            <a:r>
              <a:rPr lang="es-AR" sz="1600" dirty="0" smtClean="0">
                <a:effectLst>
                  <a:outerShdw blurRad="38100" dist="38100" dir="2700000" algn="tl">
                    <a:srgbClr val="000000">
                      <a:alpha val="43137"/>
                    </a:srgbClr>
                  </a:outerShdw>
                </a:effectLst>
              </a:rPr>
              <a:t> no remunerativo, cuya base son todos los rubros que tengan origen en la asignación extraordinaria</a:t>
            </a:r>
          </a:p>
          <a:p>
            <a:pPr algn="l"/>
            <a:endParaRPr lang="es-AR" sz="1600" dirty="0">
              <a:effectLst>
                <a:outerShdw blurRad="38100" dist="38100" dir="2700000" algn="tl">
                  <a:srgbClr val="000000">
                    <a:alpha val="43137"/>
                  </a:srgbClr>
                </a:outerShdw>
              </a:effectLst>
            </a:endParaRPr>
          </a:p>
          <a:p>
            <a:pPr algn="l"/>
            <a:r>
              <a:rPr lang="es-AR" sz="1600" b="1" dirty="0">
                <a:solidFill>
                  <a:srgbClr val="FFFF00"/>
                </a:solidFill>
                <a:effectLst>
                  <a:outerShdw blurRad="38100" dist="38100" dir="2700000" algn="tl">
                    <a:srgbClr val="000000">
                      <a:alpha val="43137"/>
                    </a:srgbClr>
                  </a:outerShdw>
                </a:effectLst>
              </a:rPr>
              <a:t>2. </a:t>
            </a:r>
            <a:r>
              <a:rPr lang="es-AR" sz="1600" b="1" u="sng" dirty="0">
                <a:solidFill>
                  <a:srgbClr val="FFFF00"/>
                </a:solidFill>
                <a:effectLst>
                  <a:outerShdw blurRad="38100" dist="38100" dir="2700000" algn="tl">
                    <a:srgbClr val="000000">
                      <a:alpha val="43137"/>
                    </a:srgbClr>
                  </a:outerShdw>
                </a:effectLst>
              </a:rPr>
              <a:t>Adicionales fijos previstos en el </a:t>
            </a:r>
            <a:r>
              <a:rPr lang="es-AR" sz="1600" b="1" u="sng" dirty="0" err="1">
                <a:solidFill>
                  <a:srgbClr val="FFFF00"/>
                </a:solidFill>
                <a:effectLst>
                  <a:outerShdw blurRad="38100" dist="38100" dir="2700000" algn="tl">
                    <a:srgbClr val="000000">
                      <a:alpha val="43137"/>
                    </a:srgbClr>
                  </a:outerShdw>
                </a:effectLst>
              </a:rPr>
              <a:t>CCT</a:t>
            </a:r>
            <a:r>
              <a:rPr lang="es-AR" sz="1600" b="1" u="sng" dirty="0">
                <a:solidFill>
                  <a:srgbClr val="FFFF00"/>
                </a:solidFill>
                <a:effectLst>
                  <a:outerShdw blurRad="38100" dist="38100" dir="2700000" algn="tl">
                    <a:srgbClr val="000000">
                      <a:alpha val="43137"/>
                    </a:srgbClr>
                  </a:outerShdw>
                </a:effectLst>
              </a:rPr>
              <a:t> </a:t>
            </a:r>
            <a:r>
              <a:rPr lang="es-AR" sz="1600" b="1" u="sng" dirty="0" smtClean="0">
                <a:solidFill>
                  <a:srgbClr val="FFFF00"/>
                </a:solidFill>
                <a:effectLst>
                  <a:outerShdw blurRad="38100" dist="38100" dir="2700000" algn="tl">
                    <a:srgbClr val="000000">
                      <a:alpha val="43137"/>
                    </a:srgbClr>
                  </a:outerShdw>
                </a:effectLst>
              </a:rPr>
              <a:t>130/1975</a:t>
            </a:r>
          </a:p>
          <a:p>
            <a:pPr algn="l"/>
            <a:r>
              <a:rPr lang="es-AR" sz="1600" dirty="0" smtClean="0">
                <a:effectLst>
                  <a:outerShdw blurRad="38100" dist="38100" dir="2700000" algn="tl">
                    <a:srgbClr val="000000">
                      <a:alpha val="43137"/>
                    </a:srgbClr>
                  </a:outerShdw>
                </a:effectLst>
              </a:rPr>
              <a:t>Antigüedad (art. 24), Armado vidrieras (Art. 23), Chofer y ayudante larga distancia (Art. 36), Zona desfavorable (art. 20), Falla de caja (art. 30)</a:t>
            </a:r>
          </a:p>
          <a:p>
            <a:pPr algn="l"/>
            <a:endParaRPr lang="es-AR" sz="1600" dirty="0">
              <a:effectLst>
                <a:outerShdw blurRad="38100" dist="38100" dir="2700000" algn="tl">
                  <a:srgbClr val="000000">
                    <a:alpha val="43137"/>
                  </a:srgbClr>
                </a:outerShdw>
              </a:effectLst>
            </a:endParaRPr>
          </a:p>
          <a:p>
            <a:pPr algn="l"/>
            <a:r>
              <a:rPr lang="es-AR" sz="1600" b="1" dirty="0">
                <a:solidFill>
                  <a:srgbClr val="00FF00"/>
                </a:solidFill>
                <a:effectLst>
                  <a:outerShdw blurRad="38100" dist="38100" dir="2700000" algn="tl">
                    <a:srgbClr val="000000">
                      <a:alpha val="43137"/>
                    </a:srgbClr>
                  </a:outerShdw>
                </a:effectLst>
              </a:rPr>
              <a:t>3. </a:t>
            </a:r>
            <a:r>
              <a:rPr lang="es-AR" sz="1600" b="1" u="sng" dirty="0">
                <a:solidFill>
                  <a:srgbClr val="00FF00"/>
                </a:solidFill>
                <a:effectLst>
                  <a:outerShdw blurRad="38100" dist="38100" dir="2700000" algn="tl">
                    <a:srgbClr val="000000">
                      <a:alpha val="43137"/>
                    </a:srgbClr>
                  </a:outerShdw>
                </a:effectLst>
              </a:rPr>
              <a:t>Salarios por enfermedades inculpables (art. 208 y ss., </a:t>
            </a:r>
            <a:r>
              <a:rPr lang="es-AR" sz="1600" b="1" u="sng" dirty="0" err="1">
                <a:solidFill>
                  <a:srgbClr val="00FF00"/>
                </a:solidFill>
                <a:effectLst>
                  <a:outerShdw blurRad="38100" dist="38100" dir="2700000" algn="tl">
                    <a:srgbClr val="000000">
                      <a:alpha val="43137"/>
                    </a:srgbClr>
                  </a:outerShdw>
                </a:effectLst>
              </a:rPr>
              <a:t>LCT</a:t>
            </a:r>
            <a:r>
              <a:rPr lang="es-AR" sz="1600" b="1" u="sng" dirty="0">
                <a:solidFill>
                  <a:srgbClr val="00FF00"/>
                </a:solidFill>
                <a:effectLst>
                  <a:outerShdw blurRad="38100" dist="38100" dir="2700000" algn="tl">
                    <a:srgbClr val="000000">
                      <a:alpha val="43137"/>
                    </a:srgbClr>
                  </a:outerShdw>
                </a:effectLst>
              </a:rPr>
              <a:t>)</a:t>
            </a:r>
          </a:p>
          <a:p>
            <a:pPr algn="l"/>
            <a:r>
              <a:rPr lang="es-AR" sz="1600" dirty="0" smtClean="0">
                <a:effectLst>
                  <a:outerShdw blurRad="38100" dist="38100" dir="2700000" algn="tl">
                    <a:srgbClr val="000000">
                      <a:alpha val="43137"/>
                    </a:srgbClr>
                  </a:outerShdw>
                </a:effectLst>
              </a:rPr>
              <a:t>Se toma en cuenta para la liquidación del haber del trabajador durante la licencias paga por enfermedad inculpable. Se utiliza la misma metodología de cálculo</a:t>
            </a:r>
          </a:p>
          <a:p>
            <a:pPr algn="l"/>
            <a:endParaRPr lang="es-AR" sz="1700" dirty="0" smtClean="0">
              <a:effectLst>
                <a:outerShdw blurRad="38100" dist="38100" dir="2700000" algn="tl">
                  <a:srgbClr val="000000">
                    <a:alpha val="43137"/>
                  </a:srgbClr>
                </a:outerShdw>
              </a:effectLst>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094291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400" b="1" dirty="0">
                <a:solidFill>
                  <a:srgbClr val="FFFF00"/>
                </a:solidFill>
                <a:effectLst>
                  <a:outerShdw blurRad="38100" dist="38100" dir="2700000" algn="tl">
                    <a:srgbClr val="000000">
                      <a:alpha val="43137"/>
                    </a:srgbClr>
                  </a:outerShdw>
                </a:effectLst>
              </a:rPr>
              <a:t>RESOLUCIÓN (</a:t>
            </a:r>
            <a:r>
              <a:rPr lang="es-AR" sz="2400" b="1" dirty="0" err="1">
                <a:solidFill>
                  <a:srgbClr val="FFFF00"/>
                </a:solidFill>
                <a:effectLst>
                  <a:outerShdw blurRad="38100" dist="38100" dir="2700000" algn="tl">
                    <a:srgbClr val="000000">
                      <a:alpha val="43137"/>
                    </a:srgbClr>
                  </a:outerShdw>
                </a:effectLst>
              </a:rPr>
              <a:t>MPyT</a:t>
            </a:r>
            <a:r>
              <a:rPr lang="es-AR" sz="2400" b="1" dirty="0">
                <a:solidFill>
                  <a:srgbClr val="FFFF00"/>
                </a:solidFill>
                <a:effectLst>
                  <a:outerShdw blurRad="38100" dist="38100" dir="2700000" algn="tl">
                    <a:srgbClr val="000000">
                      <a:alpha val="43137"/>
                    </a:srgbClr>
                  </a:outerShdw>
                </a:effectLst>
              </a:rPr>
              <a:t>) 127/2018</a:t>
            </a:r>
          </a:p>
          <a:p>
            <a:pPr marL="0" indent="0">
              <a:buNone/>
            </a:pPr>
            <a:r>
              <a:rPr lang="es-AR" sz="2000" b="1" dirty="0">
                <a:solidFill>
                  <a:srgbClr val="00FF99"/>
                </a:solidFill>
                <a:effectLst>
                  <a:outerShdw blurRad="38100" dist="38100" dir="2700000" algn="tl">
                    <a:srgbClr val="000000">
                      <a:alpha val="43137"/>
                    </a:srgbClr>
                  </a:outerShdw>
                </a:effectLst>
              </a:rPr>
              <a:t>ACCESO AL BENEFICIO. PRECISIONES. TEXTILES, CONFECCIÓN, MARROQUINERÍA Y </a:t>
            </a:r>
            <a:r>
              <a:rPr lang="es-AR" sz="2000" b="1" dirty="0" smtClean="0">
                <a:solidFill>
                  <a:srgbClr val="00FF99"/>
                </a:solidFill>
                <a:effectLst>
                  <a:outerShdw blurRad="38100" dist="38100" dir="2700000" algn="tl">
                    <a:srgbClr val="000000">
                      <a:alpha val="43137"/>
                    </a:srgbClr>
                  </a:outerShdw>
                </a:effectLst>
              </a:rPr>
              <a:t>CALZADOS</a:t>
            </a:r>
            <a:endParaRPr lang="es-AR" sz="1600" b="1" dirty="0" smtClean="0"/>
          </a:p>
          <a:p>
            <a:pPr marL="0" indent="0">
              <a:buNone/>
            </a:pPr>
            <a:endParaRPr lang="es-AR" sz="1600" b="1" dirty="0" smtClean="0"/>
          </a:p>
          <a:p>
            <a:pPr marL="0" indent="0">
              <a:buNone/>
            </a:pPr>
            <a:endParaRPr lang="es-AR" sz="1600" b="1" dirty="0"/>
          </a:p>
          <a:p>
            <a:pPr marL="0" indent="0">
              <a:buNone/>
            </a:pPr>
            <a:r>
              <a:rPr lang="es-AR" sz="1600" b="1" dirty="0" smtClean="0">
                <a:solidFill>
                  <a:srgbClr val="00FFFF"/>
                </a:solidFill>
              </a:rPr>
              <a:t>BO</a:t>
            </a:r>
            <a:r>
              <a:rPr lang="es-AR" sz="1600" dirty="0">
                <a:solidFill>
                  <a:srgbClr val="00FFFF"/>
                </a:solidFill>
              </a:rPr>
              <a:t>: </a:t>
            </a:r>
            <a:r>
              <a:rPr lang="es-AR" sz="1600" dirty="0"/>
              <a:t>4/12/2018</a:t>
            </a:r>
          </a:p>
          <a:p>
            <a:pPr marL="0" indent="0">
              <a:buNone/>
            </a:pPr>
            <a:r>
              <a:rPr lang="es-AR" sz="1800" b="1" dirty="0" smtClean="0">
                <a:solidFill>
                  <a:srgbClr val="FF9900"/>
                </a:solidFill>
              </a:rPr>
              <a:t>Vigencia</a:t>
            </a:r>
            <a:r>
              <a:rPr lang="es-AR" sz="1800" b="1" dirty="0">
                <a:solidFill>
                  <a:srgbClr val="FF9900"/>
                </a:solidFill>
              </a:rPr>
              <a:t>: </a:t>
            </a:r>
            <a:r>
              <a:rPr lang="es-AR" sz="1800" dirty="0"/>
              <a:t>4/12/2018</a:t>
            </a:r>
          </a:p>
          <a:p>
            <a:pPr marL="0" indent="0">
              <a:buNone/>
            </a:pPr>
            <a:r>
              <a:rPr lang="es-AR" sz="1800" b="1" dirty="0">
                <a:solidFill>
                  <a:srgbClr val="00FF99"/>
                </a:solidFill>
              </a:rPr>
              <a:t>Aplicación: </a:t>
            </a:r>
            <a:r>
              <a:rPr lang="es-AR" sz="1800" dirty="0"/>
              <a:t>desde el 4/12/2018</a:t>
            </a:r>
          </a:p>
          <a:p>
            <a:pPr marL="0" indent="0">
              <a:buNone/>
            </a:pP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514104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fontScale="70000" lnSpcReduction="20000"/>
          </a:bodyPr>
          <a:lstStyle/>
          <a:p>
            <a:pPr marL="0" indent="0" algn="ctr">
              <a:buNone/>
            </a:pPr>
            <a:r>
              <a:rPr lang="es-AR" b="1" dirty="0" smtClean="0">
                <a:solidFill>
                  <a:srgbClr val="FFFF00"/>
                </a:solidFill>
              </a:rPr>
              <a:t>ANEXO </a:t>
            </a:r>
            <a:r>
              <a:rPr lang="es-AR" b="1" dirty="0">
                <a:solidFill>
                  <a:srgbClr val="FFFF00"/>
                </a:solidFill>
              </a:rPr>
              <a:t>I</a:t>
            </a:r>
          </a:p>
          <a:p>
            <a:pPr marL="0" indent="0" algn="ctr">
              <a:buNone/>
            </a:pPr>
            <a:r>
              <a:rPr lang="es-AR" b="1" dirty="0">
                <a:solidFill>
                  <a:srgbClr val="FFFF00"/>
                </a:solidFill>
              </a:rPr>
              <a:t>Convenios colectivos de trabajo incluidos - Decreto 1067/2018</a:t>
            </a:r>
          </a:p>
          <a:p>
            <a:pPr marL="0" indent="0">
              <a:buNone/>
            </a:pPr>
            <a:r>
              <a:rPr lang="es-AR" sz="1600" b="1" dirty="0"/>
              <a:t>CCT 125/1975</a:t>
            </a:r>
            <a:r>
              <a:rPr lang="es-AR" sz="1600" dirty="0"/>
              <a:t>, Sindicato de Empleados, Capataces y Encargados de la Industria del Cuero (SECEIC).</a:t>
            </a:r>
          </a:p>
          <a:p>
            <a:pPr marL="0" indent="0">
              <a:buNone/>
            </a:pPr>
            <a:r>
              <a:rPr lang="es-AR" sz="1600" b="1" dirty="0"/>
              <a:t>CCT 135/1975</a:t>
            </a:r>
            <a:r>
              <a:rPr lang="es-AR" sz="1600" dirty="0"/>
              <a:t>, celebrado por Sindicato Marroquineros y Afines (SOM), Cámara Industrial de las Manufacturas del Cuero y Afines de la </a:t>
            </a:r>
            <a:r>
              <a:rPr lang="es-AR" sz="1600" dirty="0" smtClean="0"/>
              <a:t>República Argentina </a:t>
            </a:r>
            <a:r>
              <a:rPr lang="es-AR" sz="1600" dirty="0"/>
              <a:t>(CIMA) y Federación Argentina de Trabajadores de la Industria del Cuero y Afines (FATICA).</a:t>
            </a:r>
          </a:p>
          <a:p>
            <a:pPr marL="0" indent="0">
              <a:buNone/>
            </a:pPr>
            <a:r>
              <a:rPr lang="es-AR" sz="1600" b="1" dirty="0" smtClean="0"/>
              <a:t>CCT </a:t>
            </a:r>
            <a:r>
              <a:rPr lang="es-AR" sz="1600" b="1" dirty="0"/>
              <a:t>142/1975</a:t>
            </a:r>
            <a:r>
              <a:rPr lang="es-AR" sz="1600" dirty="0"/>
              <a:t>, Sindicato de Obreros Curtidores (SOC).</a:t>
            </a:r>
          </a:p>
          <a:p>
            <a:pPr marL="0" indent="0">
              <a:buNone/>
            </a:pPr>
            <a:r>
              <a:rPr lang="es-AR" sz="1600" b="1" dirty="0"/>
              <a:t>CCT 164/1975</a:t>
            </a:r>
            <a:r>
              <a:rPr lang="es-AR" sz="1600" dirty="0"/>
              <a:t>, celebrado por SOM (Sindicato Marroquineros y Afines), Cámara Industrial de las Manufacturas del Cuero y Afines de la </a:t>
            </a:r>
            <a:r>
              <a:rPr lang="es-AR" sz="1600" dirty="0" smtClean="0"/>
              <a:t>República Argentina </a:t>
            </a:r>
            <a:r>
              <a:rPr lang="es-AR" sz="1600" dirty="0"/>
              <a:t>(CIMA) y Federación Argentina de Trabajadores de la Industria del Cuero y Afines (FATICA).</a:t>
            </a:r>
          </a:p>
          <a:p>
            <a:pPr marL="0" indent="0">
              <a:buNone/>
            </a:pPr>
            <a:r>
              <a:rPr lang="es-AR" sz="1600" b="1" dirty="0"/>
              <a:t>CCT 196/1975</a:t>
            </a:r>
            <a:r>
              <a:rPr lang="es-AR" sz="1600" dirty="0"/>
              <a:t>, Federación Argentina de Trabajadores de la Industria del Cuero y Afines (FATICA).</a:t>
            </a:r>
          </a:p>
          <a:p>
            <a:pPr marL="0" indent="0">
              <a:buNone/>
            </a:pPr>
            <a:r>
              <a:rPr lang="es-AR" sz="1600" b="1" dirty="0"/>
              <a:t>CCT 212/1975</a:t>
            </a:r>
            <a:r>
              <a:rPr lang="es-AR" sz="1600" dirty="0"/>
              <a:t>, celebrado por Sindicato Argentino de la Manufactura del Cuero (SAMC), Cámara Industrial de las Manufacturas del Cuero y Afines de la República Argentina (CIMA) y Federación Argentina de Trabajadores de la Industria del Cuero y Afines (FATICA).</a:t>
            </a:r>
          </a:p>
          <a:p>
            <a:pPr marL="0" indent="0">
              <a:buNone/>
            </a:pPr>
            <a:r>
              <a:rPr lang="es-AR" sz="1600" b="1" dirty="0"/>
              <a:t>CCT 224/1975</a:t>
            </a:r>
            <a:r>
              <a:rPr lang="es-AR" sz="1600" dirty="0"/>
              <a:t>, celebrado por Sindicato de Empleados, Capataces y Encargados de la Industria del Cuero (SECEIC), Cámara Industrial de las Manufacturas del Cuero y Afines de la República Argentina (CIMA) y Federación Argentina de Trabajadores de la Industria del Cuero y Afines (FATICA).</a:t>
            </a:r>
          </a:p>
          <a:p>
            <a:pPr marL="0" indent="0">
              <a:buNone/>
            </a:pPr>
            <a:r>
              <a:rPr lang="es-AR" sz="1600" b="1" dirty="0"/>
              <a:t>CCT 251/1975</a:t>
            </a:r>
            <a:r>
              <a:rPr lang="es-AR" sz="1600" dirty="0"/>
              <a:t>, celebrado por Sindicato de Empleados, Capataces y Encargados de la Industria del Cuero (SECEIC), Cámara Industrial de las Manufacturas del Cuero y Afines de la República Argentina (CIMA) y Federación Argentina de Trabajadores de la Industria del Cuero y Afines (FATICA).</a:t>
            </a:r>
          </a:p>
          <a:p>
            <a:pPr marL="0" indent="0">
              <a:buNone/>
            </a:pPr>
            <a:r>
              <a:rPr lang="es-AR" sz="1600" b="1" dirty="0"/>
              <a:t>CCT 278/1975</a:t>
            </a:r>
            <a:r>
              <a:rPr lang="es-AR" sz="1600" dirty="0"/>
              <a:t>, celebrado por Sindicato Argentino de la Manufactura del Cuero (SAMC), Cámara Industrial de las Manufacturas del Cuero y Afines de la República Argentina (CIMA) y Federación Argentina de Trabajadores de la Industria del Cuero y Afines (FATICA).</a:t>
            </a:r>
          </a:p>
          <a:p>
            <a:pPr marL="0" indent="0">
              <a:buNone/>
            </a:pPr>
            <a:r>
              <a:rPr lang="es-AR" sz="1600" b="1" dirty="0"/>
              <a:t>CCT 386/1975</a:t>
            </a:r>
            <a:r>
              <a:rPr lang="es-AR" sz="1600" dirty="0"/>
              <a:t>, celebrado por Sindicato de Empleados, Capataces y Encargados de la Industria del Cuero (SECEIC), Cámara Industrial de las Manufacturas del Cuero y Afines de la República Argentina (CIMA) y Federación Argentina de Trabajadores de la Industria del Cuero y Afines (FATICA).</a:t>
            </a:r>
          </a:p>
          <a:p>
            <a:pPr marL="0" indent="0">
              <a:buNone/>
            </a:pPr>
            <a:r>
              <a:rPr lang="es-AR" sz="1600" b="1" dirty="0"/>
              <a:t>CCT 123/1990</a:t>
            </a:r>
            <a:r>
              <a:rPr lang="es-AR" sz="1600" dirty="0"/>
              <a:t> </a:t>
            </a:r>
            <a:r>
              <a:rPr lang="es-AR" sz="1600" b="1" dirty="0"/>
              <a:t>SETIA-FITA</a:t>
            </a:r>
            <a:r>
              <a:rPr lang="es-AR" sz="1600" dirty="0"/>
              <a:t> y sus modificatorias, celebrado entre Sindicato de Empleados Textiles de la Industria y Afines (SETIA) y Federación de Industrias Textiles Argentinas (FITA).</a:t>
            </a:r>
          </a:p>
          <a:p>
            <a:pPr marL="0" indent="0">
              <a:buNone/>
            </a:pPr>
            <a:r>
              <a:rPr lang="es-AR" sz="1600" b="1" dirty="0"/>
              <a:t>CCT 438/2006 FONIVA CORTE INTERIOR</a:t>
            </a:r>
            <a:r>
              <a:rPr lang="es-AR" sz="1600" dirty="0"/>
              <a:t> y sus modificatorias, celebrado entre Federación Obrera de la Industria del Vestido y Afines (FONIVA) y Federación Argentina de la Industria de la Indumentaria y Afines (FAIIA).</a:t>
            </a:r>
          </a:p>
          <a:p>
            <a:pPr marL="0" indent="0">
              <a:buNone/>
            </a:pPr>
            <a:r>
              <a:rPr lang="es-AR" sz="1600" b="1" dirty="0"/>
              <a:t>CCT 500/2007</a:t>
            </a:r>
            <a:r>
              <a:rPr lang="es-AR" sz="1600" dirty="0"/>
              <a:t> y sus modificatorias, celebrado entre Asociación Obrera Textil de la República Argentina (AOTRA) y Federación de Industrias Textiles Argentinas (FITA).</a:t>
            </a:r>
          </a:p>
          <a:p>
            <a:pPr marL="0" indent="0">
              <a:buNone/>
            </a:pPr>
            <a:r>
              <a:rPr lang="es-AR" sz="1600" b="1" dirty="0"/>
              <a:t>CCT 501/2007 SETIA</a:t>
            </a:r>
            <a:r>
              <a:rPr lang="es-AR" sz="1600" dirty="0"/>
              <a:t> y sus modificatorias, celebrado entre Sindicato de Empleados Textiles de la Industria y Afines de la República Argentina (SETIA) y Federación Argentina de la Industria de la Indumentaria y Afines (FAIIA</a:t>
            </a:r>
            <a:r>
              <a:rPr lang="es-AR" sz="1600" dirty="0" smtClean="0"/>
              <a:t>).</a:t>
            </a:r>
            <a:endParaRPr lang="es-AR" sz="1800" dirty="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730604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100" b="1" dirty="0" smtClean="0"/>
              <a:t>CCT </a:t>
            </a:r>
            <a:r>
              <a:rPr lang="es-AR" sz="1100" b="1" dirty="0"/>
              <a:t>526/2008</a:t>
            </a:r>
            <a:r>
              <a:rPr lang="es-AR" sz="1100" dirty="0"/>
              <a:t>, Unión Obreros y Empleados de Tintoreros, Sombrereros y Lavaderos de la República Argentina (UOETSYLRA).</a:t>
            </a:r>
          </a:p>
          <a:p>
            <a:pPr marL="0" indent="0">
              <a:buNone/>
            </a:pPr>
            <a:r>
              <a:rPr lang="es-AR" sz="1100" b="1" dirty="0"/>
              <a:t>CCT 614/2010 UCI CORTADORES</a:t>
            </a:r>
            <a:r>
              <a:rPr lang="es-AR" sz="1100" dirty="0"/>
              <a:t> y sus modificatorias, celebrado entre Unión Cortadores de la Indumentaria (UCI) y Federación Argentina de la Industria de la Indumentaria y Afines (FAIIA).</a:t>
            </a:r>
          </a:p>
          <a:p>
            <a:pPr marL="0" indent="0">
              <a:buNone/>
            </a:pPr>
            <a:r>
              <a:rPr lang="es-AR" sz="1100" b="1" dirty="0"/>
              <a:t>CCT 652/2012</a:t>
            </a:r>
            <a:r>
              <a:rPr lang="es-AR" sz="1100" dirty="0"/>
              <a:t>, celebrado entre Unión de Trabajadores de la Industria del Calzado de la República Argentina (UTICRA) y Federación Argentina de la Industria de Calzado y Afines (FAICA).</a:t>
            </a:r>
          </a:p>
          <a:p>
            <a:pPr marL="0" indent="0">
              <a:buNone/>
            </a:pPr>
            <a:r>
              <a:rPr lang="es-AR" sz="1100" b="1" dirty="0"/>
              <a:t>CCT 746/2017 (ex 626/2011) FONIVA VESTIDO</a:t>
            </a:r>
            <a:r>
              <a:rPr lang="es-AR" sz="1100" dirty="0"/>
              <a:t> y sus modificatorias, celebrado entre Federación Obrera de la Industria del Vestido y Afines (FONIVA) y Federación Argentina de la Industria de la Indumentaria y Afines (FAIIA).</a:t>
            </a:r>
          </a:p>
          <a:p>
            <a:pPr marL="0" indent="0">
              <a:buNone/>
            </a:pPr>
            <a:r>
              <a:rPr lang="es-AR" sz="1100" b="1" dirty="0"/>
              <a:t>CCT 632/2004-E</a:t>
            </a:r>
            <a:r>
              <a:rPr lang="es-AR" sz="1100" dirty="0"/>
              <a:t>, Alpargatas SAIC, Sindicato de Empleados Textiles de la Industria y Afines de la República Argentina (SETIA).</a:t>
            </a:r>
          </a:p>
          <a:p>
            <a:pPr marL="0" indent="0">
              <a:buNone/>
            </a:pPr>
            <a:r>
              <a:rPr lang="es-AR" sz="1100" b="1" dirty="0"/>
              <a:t>CCT 676/2004-E</a:t>
            </a:r>
            <a:r>
              <a:rPr lang="es-AR" sz="1100" dirty="0"/>
              <a:t>, </a:t>
            </a:r>
            <a:r>
              <a:rPr lang="es-AR" sz="1100" dirty="0" err="1"/>
              <a:t>Tipoiti</a:t>
            </a:r>
            <a:r>
              <a:rPr lang="es-AR" sz="1100" dirty="0"/>
              <a:t> SATIC, Asociación Obrera Textil de la República Argentina (AOTRA).</a:t>
            </a:r>
          </a:p>
          <a:p>
            <a:pPr marL="0" indent="0">
              <a:buNone/>
            </a:pPr>
            <a:r>
              <a:rPr lang="es-AR" sz="1100" b="1" dirty="0"/>
              <a:t>CCT 726/2005-E</a:t>
            </a:r>
            <a:r>
              <a:rPr lang="es-AR" sz="1100" dirty="0"/>
              <a:t>, Dupont Argentina SA (#1309), Sindicato de Empleados Textiles de la Industria y Afines de la República Argentina (SETIA).</a:t>
            </a:r>
          </a:p>
          <a:p>
            <a:pPr marL="0" indent="0">
              <a:buNone/>
            </a:pPr>
            <a:r>
              <a:rPr lang="es-AR" sz="1100" b="1" dirty="0"/>
              <a:t>CCT 825/2006-E</a:t>
            </a:r>
            <a:r>
              <a:rPr lang="es-AR" sz="1100" dirty="0"/>
              <a:t>, </a:t>
            </a:r>
            <a:r>
              <a:rPr lang="es-AR" sz="1100" dirty="0" err="1"/>
              <a:t>Kordsa</a:t>
            </a:r>
            <a:r>
              <a:rPr lang="es-AR" sz="1100" dirty="0"/>
              <a:t> Argentina SA, Sindicato de Empleados Textiles de la Industria y Afines de la República Argentina (SETIA).</a:t>
            </a:r>
          </a:p>
          <a:p>
            <a:pPr marL="0" indent="0">
              <a:buNone/>
            </a:pPr>
            <a:r>
              <a:rPr lang="es-AR" sz="1100" b="1" dirty="0"/>
              <a:t>CCT 894/2007-E</a:t>
            </a:r>
            <a:r>
              <a:rPr lang="es-AR" sz="1100" dirty="0"/>
              <a:t>, Dupont Argentina SA (#1309), Asociación Obrera Textil de la República Argentina (AOTRA).</a:t>
            </a:r>
          </a:p>
          <a:p>
            <a:pPr marL="0" indent="0">
              <a:buNone/>
            </a:pPr>
            <a:r>
              <a:rPr lang="es-AR" sz="1100" b="1" dirty="0"/>
              <a:t>CCT 968/2008-E-2</a:t>
            </a:r>
            <a:r>
              <a:rPr lang="es-AR" sz="1100" dirty="0"/>
              <a:t>, Invista Argentina SRL, Sindicato de Empleados Textiles de la Industria y Afines de la República Argentina (SETIA).</a:t>
            </a:r>
          </a:p>
          <a:p>
            <a:pPr marL="0" indent="0">
              <a:buNone/>
            </a:pPr>
            <a:r>
              <a:rPr lang="es-AR" sz="1100" b="1" dirty="0"/>
              <a:t>CCT 1030/2009-E</a:t>
            </a:r>
            <a:r>
              <a:rPr lang="es-AR" sz="1100" dirty="0"/>
              <a:t>, Dupont Argentina SA (#1309), Sindicato de Empleados Textiles de la Industria y Afines de la República Argentina (SETIA).</a:t>
            </a:r>
          </a:p>
          <a:p>
            <a:pPr marL="0" indent="0">
              <a:buNone/>
            </a:pPr>
            <a:r>
              <a:rPr lang="es-AR" sz="1100" b="1" dirty="0"/>
              <a:t>CCT 1039/2009-E</a:t>
            </a:r>
            <a:r>
              <a:rPr lang="es-AR" sz="1100" dirty="0"/>
              <a:t>, Dupont Argentina SA (#1309), Asociación Obrera Textil de la República Argentina (AOTRA).</a:t>
            </a:r>
          </a:p>
          <a:p>
            <a:pPr marL="0" indent="0">
              <a:buNone/>
            </a:pPr>
            <a:r>
              <a:rPr lang="es-AR" sz="1100" b="1" dirty="0"/>
              <a:t>CCT 1096/2010-E</a:t>
            </a:r>
            <a:r>
              <a:rPr lang="es-AR" sz="1100" dirty="0"/>
              <a:t>, Simmons de Argentina SAIC, Sindicato de Empleados Textiles de la Industria y Afines de la República Argentina (SETIA).</a:t>
            </a:r>
          </a:p>
          <a:p>
            <a:pPr marL="0" indent="0">
              <a:buNone/>
            </a:pPr>
            <a:r>
              <a:rPr lang="es-AR" sz="1100" b="1" dirty="0"/>
              <a:t>CCT 1116/2010-E</a:t>
            </a:r>
            <a:r>
              <a:rPr lang="es-AR" sz="1100" dirty="0"/>
              <a:t>, Invista Argentina SRL, Sindicato de Empleados Textiles de la Industria y Afines de la República Argentina (SETIA).</a:t>
            </a:r>
          </a:p>
          <a:p>
            <a:pPr marL="0" indent="0">
              <a:buNone/>
            </a:pPr>
            <a:r>
              <a:rPr lang="es-AR" sz="1100" b="1" dirty="0"/>
              <a:t>CCT 1159/2010-E</a:t>
            </a:r>
            <a:r>
              <a:rPr lang="es-AR" sz="1100" dirty="0"/>
              <a:t>, TIPOITI SATIC, Asociación Obrera Textil de la República Argentina (AOTRA).</a:t>
            </a:r>
          </a:p>
          <a:p>
            <a:pPr marL="0" indent="0">
              <a:buNone/>
            </a:pPr>
            <a:r>
              <a:rPr lang="es-AR" sz="1100" b="1" dirty="0"/>
              <a:t>CCT 1181/2011-E</a:t>
            </a:r>
            <a:r>
              <a:rPr lang="es-AR" sz="1100" dirty="0"/>
              <a:t>, Dupont Argentina SA (#1309), Sindicato de Empleados Textiles de la Industria y Afines de la República Argentina (SETIA).</a:t>
            </a:r>
          </a:p>
          <a:p>
            <a:pPr marL="0" indent="0">
              <a:buNone/>
            </a:pPr>
            <a:r>
              <a:rPr lang="es-AR" sz="1100" b="1" dirty="0"/>
              <a:t>CCT 1473/2015-E</a:t>
            </a:r>
            <a:r>
              <a:rPr lang="es-AR" sz="1100" dirty="0"/>
              <a:t>, TIPOITI SATIC, Asociación Obrera Textil de la República Argentina (AOTRA).</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54611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lgn="ctr">
              <a:buNone/>
            </a:pPr>
            <a:r>
              <a:rPr lang="es-AR" sz="1800" b="1" dirty="0" err="1" smtClean="0">
                <a:solidFill>
                  <a:srgbClr val="FFFF00"/>
                </a:solidFill>
              </a:rPr>
              <a:t>CCTs</a:t>
            </a:r>
            <a:r>
              <a:rPr lang="es-AR" sz="1800" b="1" dirty="0">
                <a:solidFill>
                  <a:srgbClr val="FFFF00"/>
                </a:solidFill>
              </a:rPr>
              <a:t> incorporados por la Disp. (DNMP) 1/2018 (BO: 3/1/2019)</a:t>
            </a:r>
          </a:p>
          <a:p>
            <a:pPr marL="0" indent="0">
              <a:buNone/>
            </a:pPr>
            <a:r>
              <a:rPr lang="es-AR" sz="1200" b="1" dirty="0"/>
              <a:t>CCT 338/1975</a:t>
            </a:r>
            <a:r>
              <a:rPr lang="es-AR" sz="1200" dirty="0"/>
              <a:t>, celebrado entre la Asociación Curtidora Argentina de Pieles y Ovinos con su Lana y Federación Argentina de Trabajadores de la Industria del Cuero y Afines.</a:t>
            </a:r>
          </a:p>
          <a:p>
            <a:pPr marL="0" indent="0">
              <a:buNone/>
            </a:pPr>
            <a:r>
              <a:rPr lang="es-AR" sz="1200" b="1" dirty="0"/>
              <a:t>CCT 392/1975</a:t>
            </a:r>
            <a:r>
              <a:rPr lang="es-AR" sz="1200" dirty="0"/>
              <a:t>, celebrado entre Asociación Curtidora Argentina de Pieles y Ovinos con su Lana y Federación Argentina de Trabajadores de la Industria del Cuero y Afines.</a:t>
            </a:r>
          </a:p>
          <a:p>
            <a:pPr marL="0" indent="0">
              <a:buNone/>
            </a:pPr>
            <a:r>
              <a:rPr lang="es-AR" sz="1200" b="1" dirty="0"/>
              <a:t>CCT 179/1975</a:t>
            </a:r>
            <a:r>
              <a:rPr lang="es-AR" sz="1200" dirty="0"/>
              <a:t>, celebrado entre Federación Argentina de la Industria Argentina de la Industria del Caucho y el Sindicato Obrero del Caucho Anexos y Afines.</a:t>
            </a:r>
          </a:p>
          <a:p>
            <a:pPr marL="0" indent="0">
              <a:buNone/>
            </a:pPr>
            <a:r>
              <a:rPr lang="es-AR" sz="1200" b="1" dirty="0"/>
              <a:t>CCT 321/1975</a:t>
            </a:r>
            <a:r>
              <a:rPr lang="es-AR" sz="1200" dirty="0"/>
              <a:t>, celebrado entre Sindicato de Empleados del Caucho y Afines (SECA) y Federación Argentina de la Industria del Caucho.</a:t>
            </a:r>
          </a:p>
          <a:p>
            <a:pPr marL="0" indent="0">
              <a:buNone/>
            </a:pPr>
            <a:r>
              <a:rPr lang="es-AR" sz="1200" b="1" dirty="0"/>
              <a:t>CCT 260/1975</a:t>
            </a:r>
            <a:r>
              <a:rPr lang="es-AR" sz="1200" dirty="0"/>
              <a:t>, celebrado entre Unión Obrera Metalúrgica de la República Argentina (UOMRA); la Federación Argentina de Industrias Metalúrgicas Livianas y Afines y la Federación Argentina de la Industria Metalúrgica del Interior.</a:t>
            </a:r>
          </a:p>
          <a:p>
            <a:pPr marL="0" indent="0">
              <a:buNone/>
            </a:pPr>
            <a:r>
              <a:rPr lang="es-AR" sz="1200" b="1" dirty="0"/>
              <a:t>CCT 130/1975</a:t>
            </a:r>
            <a:r>
              <a:rPr lang="es-AR" sz="1200" dirty="0"/>
              <a:t>, celebrado entre Asociación Obrera Textil de la República Argentina (AOTRA) y </a:t>
            </a:r>
            <a:r>
              <a:rPr lang="es-AR" sz="1200" dirty="0" err="1"/>
              <a:t>Ducilo</a:t>
            </a:r>
            <a:r>
              <a:rPr lang="es-AR" sz="1200" dirty="0"/>
              <a:t> SA.</a:t>
            </a:r>
          </a:p>
          <a:p>
            <a:pPr marL="0" indent="0">
              <a:buNone/>
            </a:pPr>
            <a:r>
              <a:rPr lang="es-AR" sz="1200" b="1" dirty="0"/>
              <a:t>CCT 275/1975</a:t>
            </a:r>
            <a:r>
              <a:rPr lang="es-AR" sz="1200" dirty="0"/>
              <a:t>, celebrado entre Asociación de Supervisores de la Industria Metalúrgica de la República Argentina; la Federación Argentina de Industrias Metalúrgicas Livianas y Afines y la Federación Argentina de la Industria Metalúrgica.</a:t>
            </a:r>
          </a:p>
          <a:p>
            <a:pPr marL="0" indent="0">
              <a:buNone/>
            </a:pPr>
            <a:r>
              <a:rPr lang="es-AR" sz="1200" b="1" dirty="0"/>
              <a:t>CCT 335/1975</a:t>
            </a:r>
            <a:r>
              <a:rPr lang="es-AR" sz="1200" dirty="0"/>
              <a:t>, celebrado entre Unión de Sindicatos de la Industria Maderera de la República Argentina (USIMRA) y la Federación Argentina de la Industria de la Madera y Afines.</a:t>
            </a:r>
          </a:p>
          <a:p>
            <a:pPr marL="0" indent="0">
              <a:buNone/>
            </a:pPr>
            <a:r>
              <a:rPr lang="es-AR" sz="1200" b="1" dirty="0"/>
              <a:t>CCT 196/1975</a:t>
            </a:r>
            <a:r>
              <a:rPr lang="es-AR" sz="1200" dirty="0"/>
              <a:t>, celebrado entre Sindicato de Trabajadores de la Industria del Cuero (G. Obligado) y Curtidores Reconquista SRL; Curtiembre </a:t>
            </a:r>
            <a:r>
              <a:rPr lang="es-AR" sz="1200" dirty="0" err="1"/>
              <a:t>Arlei</a:t>
            </a:r>
            <a:r>
              <a:rPr lang="es-AR" sz="1200" dirty="0"/>
              <a:t> SA; Emilio </a:t>
            </a:r>
            <a:r>
              <a:rPr lang="es-AR" sz="1200" dirty="0" err="1"/>
              <a:t>Alal</a:t>
            </a:r>
            <a:r>
              <a:rPr lang="es-AR" sz="1200" dirty="0"/>
              <a:t> SACIFI.</a:t>
            </a:r>
          </a:p>
          <a:p>
            <a:pPr marL="0" indent="0">
              <a:buNone/>
            </a:pPr>
            <a:r>
              <a:rPr lang="es-AR" sz="1200" b="1" dirty="0"/>
              <a:t>CCT 77/1989</a:t>
            </a:r>
            <a:r>
              <a:rPr lang="es-AR" sz="1200" dirty="0"/>
              <a:t>, celebrado entre Federación Argentina de Trabajadores de Industrias Químicas y Petroquímicas (FATIQP) y la Cámara de Industria Química y Petroquímica.</a:t>
            </a:r>
          </a:p>
          <a:p>
            <a:pPr marL="0" indent="0">
              <a:buNone/>
            </a:pPr>
            <a:r>
              <a:rPr lang="es-AR" sz="1200" b="1" dirty="0"/>
              <a:t>CCT 135/1990</a:t>
            </a:r>
            <a:r>
              <a:rPr lang="es-AR" sz="1200" dirty="0"/>
              <a:t>, celebrado entre el Sindicato Obreros y Empleados Botoneros y las empresas </a:t>
            </a:r>
            <a:r>
              <a:rPr lang="es-AR" sz="1200" dirty="0" err="1"/>
              <a:t>Polioperl</a:t>
            </a:r>
            <a:r>
              <a:rPr lang="es-AR" sz="1200" dirty="0"/>
              <a:t> Sociedad Anónima, Industrial y Comercial, Botonera </a:t>
            </a:r>
            <a:r>
              <a:rPr lang="es-AR" sz="1200" dirty="0" err="1"/>
              <a:t>Malaver</a:t>
            </a:r>
            <a:r>
              <a:rPr lang="es-AR" sz="1200" dirty="0"/>
              <a:t> Sociedad Anónima, Industrial y Comercial y Botonera Libertad.</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2144582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1200" b="1" dirty="0" smtClean="0"/>
              <a:t>CCT </a:t>
            </a:r>
            <a:r>
              <a:rPr lang="es-AR" sz="1200" b="1" dirty="0"/>
              <a:t>282/1996</a:t>
            </a:r>
            <a:r>
              <a:rPr lang="es-AR" sz="1200" dirty="0"/>
              <a:t>, celebrado entre celebrado entre Federación Obrera de la Industria del Vestido y Afines (FONIVA) y empresa YKK Argentina Sociedad Anónima.</a:t>
            </a:r>
          </a:p>
          <a:p>
            <a:pPr marL="0" indent="0">
              <a:buNone/>
            </a:pPr>
            <a:r>
              <a:rPr lang="es-AR" sz="1200" b="1" dirty="0"/>
              <a:t>CCT 375/2004</a:t>
            </a:r>
            <a:r>
              <a:rPr lang="es-AR" sz="1200" dirty="0"/>
              <a:t>, celebrado entre Sindicato de Empleados del Caucho y Afines (SECA) y la Federación Argentina de la Industria del Caucho.</a:t>
            </a:r>
          </a:p>
          <a:p>
            <a:pPr marL="0" indent="0">
              <a:buNone/>
            </a:pPr>
            <a:r>
              <a:rPr lang="es-AR" sz="1200" b="1" dirty="0"/>
              <a:t>CCT 419/2005</a:t>
            </a:r>
            <a:r>
              <a:rPr lang="es-AR" sz="1200" dirty="0"/>
              <a:t>, celebrado entre la Unión Obreros y Empleados Plásticos (UOYEP) y la Cámara Argentina de la Industria Plástica (CAIP).</a:t>
            </a:r>
          </a:p>
          <a:p>
            <a:pPr marL="0" indent="0">
              <a:buNone/>
            </a:pPr>
            <a:r>
              <a:rPr lang="es-AR" sz="1200" b="1" dirty="0"/>
              <a:t>CCT 734/2005 “E”</a:t>
            </a:r>
            <a:r>
              <a:rPr lang="es-AR" sz="1200" dirty="0"/>
              <a:t>, celebrado entre la Unión Obreros y Empleados Tintoreros, Sombrereros y Lavaderos (UOETSYL) y la empresa Talleres Jujuy Sociedad Anónima, Comercial e Industrial.</a:t>
            </a:r>
          </a:p>
          <a:p>
            <a:pPr marL="0" indent="0">
              <a:buNone/>
            </a:pPr>
            <a:r>
              <a:rPr lang="es-AR" sz="1200" b="1" dirty="0"/>
              <a:t>CCT 423/2005</a:t>
            </a:r>
            <a:r>
              <a:rPr lang="es-AR" sz="1200" dirty="0"/>
              <a:t>, celebrado entre Unión Trabajadores de la Industria del Calzado de la República Argentina (UTICRA) y la Federación Argentina de la Industria del Calzado y Afines.</a:t>
            </a:r>
          </a:p>
          <a:p>
            <a:pPr marL="0" indent="0">
              <a:buNone/>
            </a:pPr>
            <a:r>
              <a:rPr lang="es-AR" sz="1200" b="1" dirty="0"/>
              <a:t>CCT 438/2006</a:t>
            </a:r>
            <a:r>
              <a:rPr lang="es-AR" sz="1200" dirty="0"/>
              <a:t>, celebrado entre la Federación Argentina de la Industria de la Indumentaria y Afines (FAIIA), y Federación Obrera de la Industria del Vestido y Afines (FONIVA).</a:t>
            </a:r>
          </a:p>
          <a:p>
            <a:pPr marL="0" indent="0">
              <a:buNone/>
            </a:pPr>
            <a:r>
              <a:rPr lang="es-AR" sz="1200" b="1" dirty="0"/>
              <a:t>CCT 526/2008</a:t>
            </a:r>
            <a:r>
              <a:rPr lang="es-AR" sz="1200" dirty="0"/>
              <a:t>, celebrado entre la Unión Obreros y Empleados, Tintoreros, Sombrereros y Lavaderos de la República Argentina (UOETSYLRA) y la Federación de Cámaras de Lavaderos de Ropa, </a:t>
            </a:r>
            <a:r>
              <a:rPr lang="es-AR" sz="1200" dirty="0" err="1"/>
              <a:t>Limpierías</a:t>
            </a:r>
            <a:r>
              <a:rPr lang="es-AR" sz="1200" dirty="0"/>
              <a:t> y Afines de la República Argentina (FEDERALA).</a:t>
            </a:r>
          </a:p>
          <a:p>
            <a:pPr marL="0" indent="0">
              <a:buNone/>
            </a:pPr>
            <a:r>
              <a:rPr lang="es-AR" sz="1200" b="1" dirty="0"/>
              <a:t>CCT 558/2009</a:t>
            </a:r>
            <a:r>
              <a:rPr lang="es-AR" sz="1200" dirty="0"/>
              <a:t>, celebrado entre la Unión Obreros y Empleados Tintoreros, Sombrereros y Lavaderos de la República Argentina (</a:t>
            </a:r>
            <a:r>
              <a:rPr lang="es-AR" sz="1200" dirty="0" err="1"/>
              <a:t>UOETSyLRA</a:t>
            </a:r>
            <a:r>
              <a:rPr lang="es-AR" sz="1200" dirty="0"/>
              <a:t>) y la Federación Argentina de la Industria de la Indumentaria y Afines (FAIIA).</a:t>
            </a:r>
          </a:p>
          <a:p>
            <a:pPr marL="0" indent="0">
              <a:buNone/>
            </a:pPr>
            <a:r>
              <a:rPr lang="es-AR" sz="1200" b="1" dirty="0"/>
              <a:t>CCT 1569/2017 “E”</a:t>
            </a:r>
            <a:r>
              <a:rPr lang="es-AR" sz="1200" dirty="0"/>
              <a:t>, celebrado entre el Sindicato de Trabajadores de la Industria del Cuero y las empresas Emilio </a:t>
            </a:r>
            <a:r>
              <a:rPr lang="es-AR" sz="1200" dirty="0" err="1"/>
              <a:t>Alal</a:t>
            </a:r>
            <a:r>
              <a:rPr lang="es-AR" sz="1200" dirty="0"/>
              <a:t> Sociedad Anónima Comercial Industrial Financiera Inmobiliaria, Curtidos Reconquista Sociedad de Responsabilidad Limitada y Curtiembre </a:t>
            </a:r>
            <a:r>
              <a:rPr lang="es-AR" sz="1200" dirty="0" err="1"/>
              <a:t>Artel</a:t>
            </a:r>
            <a:r>
              <a:rPr lang="es-AR" sz="1200" dirty="0"/>
              <a:t> Sociedad Anónima.</a:t>
            </a:r>
          </a:p>
          <a:p>
            <a:pPr marL="0" indent="0">
              <a:buNone/>
            </a:pPr>
            <a:r>
              <a:rPr lang="es-AR" sz="1200" b="1" dirty="0"/>
              <a:t>CCT 746/2017 (ex 626/2011)</a:t>
            </a:r>
            <a:r>
              <a:rPr lang="es-AR" sz="1200" dirty="0"/>
              <a:t>, celebrado entre la Federación Obrera Nacional de la Industria del Vestido y Afines (FONIVA) y la Federación Argentina de la Industria de la Indumentaria y Afines (FAIIA).</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3755918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endParaRPr lang="es-AR" sz="18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69" y="1947863"/>
            <a:ext cx="8563946"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6668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endParaRPr lang="es-AR" sz="18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68" y="2057400"/>
            <a:ext cx="8862932"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496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RG (AFIP) 4393</a:t>
            </a:r>
          </a:p>
          <a:p>
            <a:pPr marL="0" indent="0">
              <a:buNone/>
            </a:pPr>
            <a:r>
              <a:rPr lang="es-AR" sz="2400" b="1" dirty="0" smtClean="0">
                <a:solidFill>
                  <a:srgbClr val="00FFFF"/>
                </a:solidFill>
                <a:effectLst>
                  <a:outerShdw blurRad="38100" dist="38100" dir="2700000" algn="tl">
                    <a:srgbClr val="000000">
                      <a:alpha val="43137"/>
                    </a:srgbClr>
                  </a:outerShdw>
                </a:effectLst>
              </a:rPr>
              <a:t>INCORPORACIÓN  DE LAS ECONOMIAS REGIONALES</a:t>
            </a:r>
          </a:p>
          <a:p>
            <a:pPr marL="0" indent="0">
              <a:buNone/>
            </a:pPr>
            <a:endParaRPr lang="es-AR" sz="2000" b="1" dirty="0" smtClean="0">
              <a:solidFill>
                <a:srgbClr val="FFFF00"/>
              </a:solidFill>
              <a:effectLst>
                <a:outerShdw blurRad="38100" dist="38100" dir="2700000" algn="tl">
                  <a:srgbClr val="000000">
                    <a:alpha val="43137"/>
                  </a:srgbClr>
                </a:outerShdw>
              </a:effectLst>
            </a:endParaRPr>
          </a:p>
          <a:p>
            <a:pPr marL="0" indent="0">
              <a:buNone/>
            </a:pPr>
            <a:r>
              <a:rPr lang="es-AR" sz="1700" dirty="0">
                <a:solidFill>
                  <a:srgbClr val="FFFF19"/>
                </a:solidFill>
              </a:rPr>
              <a:t>Se incorporan en el sistema “Declaración en línea” y en el aplicativo SICOSS los siguientes códigos: </a:t>
            </a:r>
            <a:br>
              <a:rPr lang="es-AR" sz="1700" dirty="0">
                <a:solidFill>
                  <a:srgbClr val="FFFF19"/>
                </a:solidFill>
              </a:rPr>
            </a:br>
            <a:r>
              <a:rPr lang="es-AR" sz="1700" dirty="0"/>
              <a:t>- </a:t>
            </a:r>
            <a:r>
              <a:rPr lang="es-AR" sz="1700" dirty="0">
                <a:solidFill>
                  <a:srgbClr val="00FFCC"/>
                </a:solidFill>
              </a:rPr>
              <a:t>Código de condición 13 </a:t>
            </a:r>
            <a:r>
              <a:rPr lang="es-AR" sz="1700" dirty="0"/>
              <a:t>“Servicios diferenciados no alcanzados por el decreto 633/2018”; </a:t>
            </a:r>
            <a:br>
              <a:rPr lang="es-AR" sz="1700" dirty="0"/>
            </a:br>
            <a:r>
              <a:rPr lang="es-AR" sz="1700" dirty="0"/>
              <a:t>- </a:t>
            </a:r>
            <a:r>
              <a:rPr lang="es-AR" sz="1700" dirty="0">
                <a:solidFill>
                  <a:srgbClr val="FF9900"/>
                </a:solidFill>
              </a:rPr>
              <a:t>Código de actividad 119</a:t>
            </a:r>
            <a:r>
              <a:rPr lang="es-AR" sz="1700" dirty="0"/>
              <a:t> “Detracción especial - Ley 27430 Textiles”. </a:t>
            </a:r>
            <a:br>
              <a:rPr lang="es-AR" sz="1700" dirty="0"/>
            </a:br>
            <a:r>
              <a:rPr lang="es-AR" sz="1700" dirty="0"/>
              <a:t>La presente resolución general entrará en vigencia el 3 de enero de 2019 y resultará de aplicación conforme se indica a continuación: </a:t>
            </a:r>
            <a:br>
              <a:rPr lang="es-AR" sz="1700" dirty="0"/>
            </a:br>
            <a:r>
              <a:rPr lang="es-AR" sz="1700" dirty="0"/>
              <a:t>- Para los empleadores beneficiados por la aplicación completa de la detracción en las contribuciones patronales: </a:t>
            </a:r>
            <a:r>
              <a:rPr lang="es-AR" sz="1700" b="1" dirty="0">
                <a:solidFill>
                  <a:srgbClr val="00FFFF"/>
                </a:solidFill>
              </a:rPr>
              <a:t>período devengado noviembre de 2018</a:t>
            </a:r>
            <a:r>
              <a:rPr lang="es-AR" sz="1700" dirty="0"/>
              <a:t> y siguientes; estos empleadores </a:t>
            </a:r>
            <a:r>
              <a:rPr lang="es-AR" sz="1700" b="1" dirty="0">
                <a:solidFill>
                  <a:srgbClr val="00FF00"/>
                </a:solidFill>
              </a:rPr>
              <a:t>podrán rectificar la declaración jurada determinativa y nominativa correspondiente al período devengado noviembre y diciembre de 2018 y enero 2019 </a:t>
            </a:r>
            <a:r>
              <a:rPr lang="es-AR" sz="1700" b="1" dirty="0">
                <a:solidFill>
                  <a:srgbClr val="FFFF00"/>
                </a:solidFill>
              </a:rPr>
              <a:t>hasta el 31 de marzo de 2019</a:t>
            </a:r>
            <a:r>
              <a:rPr lang="es-AR" sz="1700" dirty="0">
                <a:solidFill>
                  <a:srgbClr val="FFFF00"/>
                </a:solidFill>
              </a:rPr>
              <a:t>, </a:t>
            </a:r>
            <a:r>
              <a:rPr lang="es-AR" sz="1700" dirty="0"/>
              <a:t>en cuyo caso no serán de aplicación las disposiciones de la resolución general (AFIP) 3093 y su modificatoria. </a:t>
            </a:r>
            <a:br>
              <a:rPr lang="es-AR" sz="1700" dirty="0"/>
            </a:br>
            <a:r>
              <a:rPr lang="es-AR" sz="1700" dirty="0"/>
              <a:t>- Para los restantes empleadores: período devengado diciembre de 2018 y siguientes.</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353045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r>
              <a:rPr lang="es-AR" sz="3600" b="1" dirty="0" smtClean="0">
                <a:solidFill>
                  <a:srgbClr val="FFFF19"/>
                </a:solidFill>
                <a:effectLst>
                  <a:outerShdw blurRad="38100" dist="38100" dir="2700000" algn="tl">
                    <a:srgbClr val="000000">
                      <a:alpha val="43137"/>
                    </a:srgbClr>
                  </a:outerShdw>
                </a:effectLst>
                <a:latin typeface="Papyrus" panose="03070502060502030205" pitchFamily="66" charset="0"/>
              </a:rPr>
              <a:t>EMPLEADORES </a:t>
            </a:r>
          </a:p>
          <a:p>
            <a:r>
              <a:rPr lang="es-AR" sz="3600" b="1" dirty="0" smtClean="0">
                <a:solidFill>
                  <a:srgbClr val="FFFF19"/>
                </a:solidFill>
                <a:effectLst>
                  <a:outerShdw blurRad="38100" dist="38100" dir="2700000" algn="tl">
                    <a:srgbClr val="000000">
                      <a:alpha val="43137"/>
                    </a:srgbClr>
                  </a:outerShdw>
                </a:effectLst>
                <a:latin typeface="Papyrus" panose="03070502060502030205" pitchFamily="66" charset="0"/>
              </a:rPr>
              <a:t>DEL</a:t>
            </a:r>
            <a:r>
              <a:rPr lang="es-AR" sz="3600" b="1" dirty="0" smtClean="0">
                <a:solidFill>
                  <a:srgbClr val="FF9900"/>
                </a:solidFill>
                <a:effectLst>
                  <a:outerShdw blurRad="38100" dist="38100" dir="2700000" algn="tl">
                    <a:srgbClr val="000000">
                      <a:alpha val="43137"/>
                    </a:srgbClr>
                  </a:outerShdw>
                </a:effectLst>
                <a:latin typeface="Papyrus" panose="03070502060502030205" pitchFamily="66" charset="0"/>
              </a:rPr>
              <a:t> </a:t>
            </a:r>
          </a:p>
          <a:p>
            <a:r>
              <a:rPr lang="es-AR" sz="3600" b="1" dirty="0" smtClean="0">
                <a:solidFill>
                  <a:srgbClr val="00FFCC"/>
                </a:solidFill>
                <a:effectLst>
                  <a:outerShdw blurRad="38100" dist="38100" dir="2700000" algn="tl">
                    <a:srgbClr val="000000">
                      <a:alpha val="43137"/>
                    </a:srgbClr>
                  </a:outerShdw>
                </a:effectLst>
                <a:latin typeface="Papyrus" panose="03070502060502030205" pitchFamily="66" charset="0"/>
              </a:rPr>
              <a:t>SECTOR PRIMARIO </a:t>
            </a:r>
            <a:r>
              <a:rPr lang="es-AR" sz="3600" b="1" dirty="0" smtClean="0">
                <a:solidFill>
                  <a:srgbClr val="00FF00"/>
                </a:solidFill>
                <a:effectLst>
                  <a:outerShdw blurRad="38100" dist="38100" dir="2700000" algn="tl">
                    <a:srgbClr val="000000">
                      <a:alpha val="43137"/>
                    </a:srgbClr>
                  </a:outerShdw>
                </a:effectLst>
                <a:latin typeface="Papyrus" panose="03070502060502030205" pitchFamily="66" charset="0"/>
              </a:rPr>
              <a:t>AGRÍCOLA </a:t>
            </a:r>
          </a:p>
          <a:p>
            <a:r>
              <a:rPr lang="es-AR" sz="3600" b="1" dirty="0" smtClean="0">
                <a:solidFill>
                  <a:srgbClr val="FF9900"/>
                </a:solidFill>
                <a:effectLst>
                  <a:outerShdw blurRad="38100" dist="38100" dir="2700000" algn="tl">
                    <a:srgbClr val="000000">
                      <a:alpha val="43137"/>
                    </a:srgbClr>
                  </a:outerShdw>
                </a:effectLst>
                <a:latin typeface="Papyrus" panose="03070502060502030205" pitchFamily="66" charset="0"/>
              </a:rPr>
              <a:t>E INDUSTRIAL</a:t>
            </a:r>
            <a:endParaRPr lang="es-AR" sz="3600" b="1" dirty="0">
              <a:solidFill>
                <a:srgbClr val="FF9900"/>
              </a:solidFill>
              <a:effectLst>
                <a:outerShdw blurRad="38100" dist="38100" dir="2700000" algn="tl">
                  <a:srgbClr val="000000">
                    <a:alpha val="43137"/>
                  </a:srgbClr>
                </a:outerShdw>
              </a:effectLst>
              <a:latin typeface="Papyrus" panose="03070502060502030205"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458193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effectLst>
                  <a:outerShdw blurRad="38100" dist="38100" dir="2700000" algn="tl">
                    <a:srgbClr val="000000">
                      <a:alpha val="43137"/>
                    </a:srgbClr>
                  </a:outerShdw>
                </a:effectLst>
              </a:rPr>
              <a:t>DECRETO </a:t>
            </a:r>
            <a:r>
              <a:rPr lang="es-AR" sz="2000" b="1" dirty="0" smtClean="0">
                <a:solidFill>
                  <a:srgbClr val="FFFF00"/>
                </a:solidFill>
                <a:effectLst>
                  <a:outerShdw blurRad="38100" dist="38100" dir="2700000" algn="tl">
                    <a:srgbClr val="000000">
                      <a:alpha val="43137"/>
                    </a:srgbClr>
                  </a:outerShdw>
                </a:effectLst>
              </a:rPr>
              <a:t>128/2019</a:t>
            </a:r>
          </a:p>
          <a:p>
            <a:pPr marL="0" indent="0">
              <a:buNone/>
            </a:pPr>
            <a:r>
              <a:rPr lang="es-AR" sz="2400" b="1" dirty="0" smtClean="0">
                <a:solidFill>
                  <a:srgbClr val="00FFFF"/>
                </a:solidFill>
                <a:effectLst>
                  <a:outerShdw blurRad="38100" dist="38100" dir="2700000" algn="tl">
                    <a:srgbClr val="000000">
                      <a:alpha val="43137"/>
                    </a:srgbClr>
                  </a:outerShdw>
                </a:effectLst>
              </a:rPr>
              <a:t>INCORPORACIÓN  DE LAS ECONOMIAS REGIONALES</a:t>
            </a:r>
          </a:p>
          <a:p>
            <a:pPr marL="0" indent="0" algn="ctr">
              <a:buNone/>
            </a:pPr>
            <a:endParaRPr lang="es-AR" sz="2000" b="1" dirty="0" smtClean="0">
              <a:solidFill>
                <a:srgbClr val="FFFF00"/>
              </a:solidFill>
              <a:effectLst>
                <a:outerShdw blurRad="38100" dist="38100" dir="2700000" algn="tl">
                  <a:srgbClr val="000000">
                    <a:alpha val="43137"/>
                  </a:srgbClr>
                </a:outerShdw>
              </a:effectLst>
            </a:endParaRPr>
          </a:p>
          <a:p>
            <a:pPr marL="0" indent="0" algn="ctr">
              <a:buNone/>
            </a:pPr>
            <a:r>
              <a:rPr lang="es-AR" sz="2000" b="1" dirty="0" smtClean="0">
                <a:solidFill>
                  <a:srgbClr val="FFFF00"/>
                </a:solidFill>
                <a:effectLst>
                  <a:outerShdw blurRad="38100" dist="38100" dir="2700000" algn="tl">
                    <a:srgbClr val="000000">
                      <a:alpha val="43137"/>
                    </a:srgbClr>
                  </a:outerShdw>
                </a:effectLst>
              </a:rPr>
              <a:t>SUJETOS COMPRENDIDOS</a:t>
            </a:r>
            <a:endParaRPr lang="es-AR" sz="2000" b="1" dirty="0">
              <a:solidFill>
                <a:srgbClr val="FFFF00"/>
              </a:solidFill>
              <a:effectLst>
                <a:outerShdw blurRad="38100" dist="38100" dir="2700000" algn="tl">
                  <a:srgbClr val="000000">
                    <a:alpha val="43137"/>
                  </a:srgbClr>
                </a:outerShdw>
              </a:effectLst>
            </a:endParaRPr>
          </a:p>
          <a:p>
            <a:pPr marL="0" indent="0">
              <a:buNone/>
            </a:pPr>
            <a:r>
              <a:rPr lang="es-AR" sz="2000" b="1" dirty="0">
                <a:solidFill>
                  <a:srgbClr val="00FFFF"/>
                </a:solidFill>
                <a:effectLst>
                  <a:outerShdw blurRad="38100" dist="38100" dir="2700000" algn="tl">
                    <a:srgbClr val="000000">
                      <a:alpha val="43137"/>
                    </a:srgbClr>
                  </a:outerShdw>
                </a:effectLst>
              </a:rPr>
              <a:t>Art. 1 -</a:t>
            </a:r>
            <a:r>
              <a:rPr lang="es-AR" sz="2000" dirty="0">
                <a:effectLst>
                  <a:outerShdw blurRad="38100" dist="38100" dir="2700000" algn="tl">
                    <a:srgbClr val="000000">
                      <a:alpha val="43137"/>
                    </a:srgbClr>
                  </a:outerShdw>
                </a:effectLst>
              </a:rPr>
              <a:t> </a:t>
            </a:r>
            <a:r>
              <a:rPr lang="es-AR" sz="2000" dirty="0" err="1">
                <a:effectLst>
                  <a:outerShdw blurRad="38100" dist="38100" dir="2700000" algn="tl">
                    <a:srgbClr val="000000">
                      <a:alpha val="43137"/>
                    </a:srgbClr>
                  </a:outerShdw>
                </a:effectLst>
              </a:rPr>
              <a:t>Establécese</a:t>
            </a:r>
            <a:r>
              <a:rPr lang="es-AR" sz="2000" dirty="0">
                <a:effectLst>
                  <a:outerShdw blurRad="38100" dist="38100" dir="2700000" algn="tl">
                    <a:srgbClr val="000000">
                      <a:alpha val="43137"/>
                    </a:srgbClr>
                  </a:outerShdw>
                </a:effectLst>
              </a:rPr>
              <a:t> que los </a:t>
            </a:r>
            <a:r>
              <a:rPr lang="es-AR" sz="2000" b="1" dirty="0">
                <a:solidFill>
                  <a:srgbClr val="FF9900"/>
                </a:solidFill>
                <a:effectLst>
                  <a:outerShdw blurRad="38100" dist="38100" dir="2700000" algn="tl">
                    <a:srgbClr val="000000">
                      <a:alpha val="43137"/>
                    </a:srgbClr>
                  </a:outerShdw>
                </a:effectLst>
              </a:rPr>
              <a:t>empleadores del sector primario agrícola e industrial a que se refiere el artículo siguiente </a:t>
            </a:r>
            <a:r>
              <a:rPr lang="es-AR" sz="2000" dirty="0">
                <a:effectLst>
                  <a:outerShdw blurRad="38100" dist="38100" dir="2700000" algn="tl">
                    <a:srgbClr val="000000">
                      <a:alpha val="43137"/>
                    </a:srgbClr>
                  </a:outerShdw>
                </a:effectLst>
              </a:rPr>
              <a:t>aplicarán la detracción prevista en el artículo 4 del decreto 814 del 20 de junio de 2001 y sus modificaciones, </a:t>
            </a:r>
            <a:r>
              <a:rPr lang="es-AR" sz="2000" b="1" dirty="0">
                <a:solidFill>
                  <a:srgbClr val="FFFF00"/>
                </a:solidFill>
                <a:effectLst>
                  <a:outerShdw blurRad="38100" dist="38100" dir="2700000" algn="tl">
                    <a:srgbClr val="000000">
                      <a:alpha val="43137"/>
                    </a:srgbClr>
                  </a:outerShdw>
                </a:effectLst>
              </a:rPr>
              <a:t>considerando el cien por ciento (100%) </a:t>
            </a:r>
            <a:r>
              <a:rPr lang="es-AR" sz="2000" dirty="0">
                <a:effectLst>
                  <a:outerShdw blurRad="38100" dist="38100" dir="2700000" algn="tl">
                    <a:srgbClr val="000000">
                      <a:alpha val="43137"/>
                    </a:srgbClr>
                  </a:outerShdw>
                </a:effectLst>
              </a:rPr>
              <a:t>del importe de ese artículo, vigente en cada mes.</a:t>
            </a:r>
          </a:p>
          <a:p>
            <a:pPr marL="0" indent="0">
              <a:buNone/>
            </a:pPr>
            <a:endParaRPr lang="es-AR" sz="2000" dirty="0"/>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60086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00FFFF"/>
                </a:solidFill>
                <a:effectLst>
                  <a:outerShdw blurRad="38100" dist="38100" dir="2700000" algn="tl">
                    <a:srgbClr val="000000">
                      <a:alpha val="43137"/>
                    </a:srgbClr>
                  </a:outerShdw>
                </a:effectLst>
              </a:rPr>
              <a:t>EFECTOS SOBRE LOS RUBROS QUE INTEGRAN LA LIQUIDACIÓN</a:t>
            </a:r>
          </a:p>
          <a:p>
            <a:pPr algn="l"/>
            <a:endParaRPr lang="es-AR" sz="1600" dirty="0" smtClean="0">
              <a:effectLst>
                <a:outerShdw blurRad="38100" dist="38100" dir="2700000" algn="tl">
                  <a:srgbClr val="000000">
                    <a:alpha val="43137"/>
                  </a:srgbClr>
                </a:outerShdw>
              </a:effectLst>
            </a:endParaRPr>
          </a:p>
          <a:p>
            <a:pPr algn="l"/>
            <a:r>
              <a:rPr lang="es-AR" sz="1600" dirty="0" smtClean="0">
                <a:effectLst>
                  <a:outerShdw blurRad="38100" dist="38100" dir="2700000" algn="tl">
                    <a:srgbClr val="000000">
                      <a:alpha val="43137"/>
                    </a:srgbClr>
                  </a:outerShdw>
                </a:effectLst>
              </a:rPr>
              <a:t>Las </a:t>
            </a:r>
            <a:r>
              <a:rPr lang="es-AR" sz="1600" dirty="0">
                <a:effectLst>
                  <a:outerShdw blurRad="38100" dist="38100" dir="2700000" algn="tl">
                    <a:srgbClr val="000000">
                      <a:alpha val="43137"/>
                    </a:srgbClr>
                  </a:outerShdw>
                </a:effectLst>
              </a:rPr>
              <a:t>sumas que se abonen en concepto de asignación extraordinaria por única vez, acordadas en el inciso a) del presente Acuerdo, deberán ser tenidas en cuenta para el pago de los siguientes rubros:</a:t>
            </a:r>
          </a:p>
          <a:p>
            <a:pPr algn="l"/>
            <a:endParaRPr lang="es-AR" sz="1600" dirty="0" smtClean="0">
              <a:effectLst>
                <a:outerShdw blurRad="38100" dist="38100" dir="2700000" algn="tl">
                  <a:srgbClr val="000000">
                    <a:alpha val="43137"/>
                  </a:srgbClr>
                </a:outerShdw>
              </a:effectLst>
            </a:endParaRPr>
          </a:p>
          <a:p>
            <a:pPr algn="l"/>
            <a:r>
              <a:rPr lang="es-AR" sz="1600" b="1" dirty="0" smtClean="0">
                <a:solidFill>
                  <a:srgbClr val="FF9900"/>
                </a:solidFill>
                <a:effectLst>
                  <a:outerShdw blurRad="38100" dist="38100" dir="2700000" algn="tl">
                    <a:srgbClr val="000000">
                      <a:alpha val="43137"/>
                    </a:srgbClr>
                  </a:outerShdw>
                </a:effectLst>
              </a:rPr>
              <a:t>4</a:t>
            </a:r>
            <a:r>
              <a:rPr lang="es-AR" sz="1600" b="1" dirty="0">
                <a:solidFill>
                  <a:srgbClr val="FF9900"/>
                </a:solidFill>
                <a:effectLst>
                  <a:outerShdw blurRad="38100" dist="38100" dir="2700000" algn="tl">
                    <a:srgbClr val="000000">
                      <a:alpha val="43137"/>
                    </a:srgbClr>
                  </a:outerShdw>
                </a:effectLst>
              </a:rPr>
              <a:t>. </a:t>
            </a:r>
            <a:r>
              <a:rPr lang="es-AR" sz="1600" b="1" u="sng" dirty="0">
                <a:solidFill>
                  <a:srgbClr val="FF9900"/>
                </a:solidFill>
                <a:effectLst>
                  <a:outerShdw blurRad="38100" dist="38100" dir="2700000" algn="tl">
                    <a:srgbClr val="000000">
                      <a:alpha val="43137"/>
                    </a:srgbClr>
                  </a:outerShdw>
                </a:effectLst>
              </a:rPr>
              <a:t>Vacaciones anuales devengadas a partir de abril del año 2019</a:t>
            </a:r>
          </a:p>
          <a:p>
            <a:pPr algn="l"/>
            <a:r>
              <a:rPr lang="es-AR" sz="1600" dirty="0" smtClean="0">
                <a:effectLst>
                  <a:outerShdw blurRad="38100" dist="38100" dir="2700000" algn="tl">
                    <a:srgbClr val="000000">
                      <a:alpha val="43137"/>
                    </a:srgbClr>
                  </a:outerShdw>
                </a:effectLst>
              </a:rPr>
              <a:t>Se toma en cuenta para las vacaciones 2019, se debe liquidar de acuerdo con el art. 155 </a:t>
            </a:r>
            <a:r>
              <a:rPr lang="es-AR" sz="1600" dirty="0" err="1" smtClean="0">
                <a:effectLst>
                  <a:outerShdw blurRad="38100" dist="38100" dir="2700000" algn="tl">
                    <a:srgbClr val="000000">
                      <a:alpha val="43137"/>
                    </a:srgbClr>
                  </a:outerShdw>
                </a:effectLst>
              </a:rPr>
              <a:t>LCT</a:t>
            </a:r>
            <a:endParaRPr lang="es-AR" sz="1600" dirty="0" smtClean="0">
              <a:effectLst>
                <a:outerShdw blurRad="38100" dist="38100" dir="2700000" algn="tl">
                  <a:srgbClr val="000000">
                    <a:alpha val="43137"/>
                  </a:srgbClr>
                </a:outerShdw>
              </a:effectLst>
            </a:endParaRPr>
          </a:p>
          <a:p>
            <a:pPr algn="l"/>
            <a:endParaRPr lang="es-AR" sz="1600" dirty="0" smtClean="0">
              <a:effectLst>
                <a:outerShdw blurRad="38100" dist="38100" dir="2700000" algn="tl">
                  <a:srgbClr val="000000">
                    <a:alpha val="43137"/>
                  </a:srgbClr>
                </a:outerShdw>
              </a:effectLst>
            </a:endParaRPr>
          </a:p>
          <a:p>
            <a:pPr algn="l"/>
            <a:r>
              <a:rPr lang="es-AR" sz="1600" b="1" dirty="0" smtClean="0">
                <a:solidFill>
                  <a:srgbClr val="FFFF19"/>
                </a:solidFill>
                <a:effectLst>
                  <a:outerShdw blurRad="38100" dist="38100" dir="2700000" algn="tl">
                    <a:srgbClr val="000000">
                      <a:alpha val="43137"/>
                    </a:srgbClr>
                  </a:outerShdw>
                </a:effectLst>
              </a:rPr>
              <a:t>5</a:t>
            </a:r>
            <a:r>
              <a:rPr lang="es-AR" sz="1600" b="1" dirty="0">
                <a:solidFill>
                  <a:srgbClr val="FFFF19"/>
                </a:solidFill>
                <a:effectLst>
                  <a:outerShdw blurRad="38100" dist="38100" dir="2700000" algn="tl">
                    <a:srgbClr val="000000">
                      <a:alpha val="43137"/>
                    </a:srgbClr>
                  </a:outerShdw>
                </a:effectLst>
              </a:rPr>
              <a:t>. </a:t>
            </a:r>
            <a:r>
              <a:rPr lang="es-AR" sz="1600" b="1" u="sng" dirty="0">
                <a:solidFill>
                  <a:srgbClr val="FFFF19"/>
                </a:solidFill>
                <a:effectLst>
                  <a:outerShdw blurRad="38100" dist="38100" dir="2700000" algn="tl">
                    <a:srgbClr val="000000">
                      <a:alpha val="43137"/>
                    </a:srgbClr>
                  </a:outerShdw>
                </a:effectLst>
              </a:rPr>
              <a:t>Horas </a:t>
            </a:r>
            <a:r>
              <a:rPr lang="es-AR" sz="1600" b="1" u="sng" dirty="0" smtClean="0">
                <a:solidFill>
                  <a:srgbClr val="FFFF19"/>
                </a:solidFill>
                <a:effectLst>
                  <a:outerShdw blurRad="38100" dist="38100" dir="2700000" algn="tl">
                    <a:srgbClr val="000000">
                      <a:alpha val="43137"/>
                    </a:srgbClr>
                  </a:outerShdw>
                </a:effectLst>
              </a:rPr>
              <a:t>extras</a:t>
            </a:r>
          </a:p>
          <a:p>
            <a:pPr algn="l"/>
            <a:endParaRPr lang="es-AR" sz="1600" b="1" u="sng" dirty="0">
              <a:solidFill>
                <a:srgbClr val="FFFF19"/>
              </a:solidFill>
              <a:effectLst>
                <a:outerShdw blurRad="38100" dist="38100" dir="2700000" algn="tl">
                  <a:srgbClr val="000000">
                    <a:alpha val="43137"/>
                  </a:srgbClr>
                </a:outerShdw>
              </a:effectLst>
            </a:endParaRPr>
          </a:p>
          <a:p>
            <a:pPr algn="l"/>
            <a:r>
              <a:rPr lang="es-AR" sz="1600" dirty="0" smtClean="0">
                <a:effectLst>
                  <a:outerShdw blurRad="38100" dist="38100" dir="2700000" algn="tl">
                    <a:srgbClr val="000000">
                      <a:alpha val="43137"/>
                    </a:srgbClr>
                  </a:outerShdw>
                </a:effectLst>
              </a:rPr>
              <a:t>Se devenga por cada hora extra y su recargo, la parte proporcional de la Asignación extraordinaria. Deberá dividirse la Asignación por 200 horas, para obtener el valor hora y asignarle el recargo que le corresponda (50% o 100%)</a:t>
            </a:r>
          </a:p>
          <a:p>
            <a:pPr algn="l"/>
            <a:endParaRPr lang="es-AR" sz="1600" dirty="0" smtClean="0">
              <a:effectLst>
                <a:outerShdw blurRad="38100" dist="38100" dir="2700000" algn="tl">
                  <a:srgbClr val="000000">
                    <a:alpha val="43137"/>
                  </a:srgbClr>
                </a:outerShdw>
              </a:effectLst>
            </a:endParaRPr>
          </a:p>
          <a:p>
            <a:pPr algn="l"/>
            <a:r>
              <a:rPr lang="es-AR" sz="1600" b="1" dirty="0" smtClean="0">
                <a:solidFill>
                  <a:srgbClr val="00FFCC"/>
                </a:solidFill>
                <a:effectLst>
                  <a:outerShdw blurRad="38100" dist="38100" dir="2700000" algn="tl">
                    <a:srgbClr val="000000">
                      <a:alpha val="43137"/>
                    </a:srgbClr>
                  </a:outerShdw>
                </a:effectLst>
              </a:rPr>
              <a:t>6</a:t>
            </a:r>
            <a:r>
              <a:rPr lang="es-AR" sz="1600" b="1" dirty="0">
                <a:solidFill>
                  <a:srgbClr val="00FFCC"/>
                </a:solidFill>
                <a:effectLst>
                  <a:outerShdw blurRad="38100" dist="38100" dir="2700000" algn="tl">
                    <a:srgbClr val="000000">
                      <a:alpha val="43137"/>
                    </a:srgbClr>
                  </a:outerShdw>
                </a:effectLst>
              </a:rPr>
              <a:t>. </a:t>
            </a:r>
            <a:r>
              <a:rPr lang="es-AR" sz="1600" b="1" u="sng" dirty="0">
                <a:solidFill>
                  <a:srgbClr val="00FFCC"/>
                </a:solidFill>
                <a:effectLst>
                  <a:outerShdw blurRad="38100" dist="38100" dir="2700000" algn="tl">
                    <a:srgbClr val="000000">
                      <a:alpha val="43137"/>
                    </a:srgbClr>
                  </a:outerShdw>
                </a:effectLst>
              </a:rPr>
              <a:t>Feriados </a:t>
            </a:r>
            <a:r>
              <a:rPr lang="es-AR" sz="1600" b="1" u="sng" dirty="0" smtClean="0">
                <a:solidFill>
                  <a:srgbClr val="00FFCC"/>
                </a:solidFill>
                <a:effectLst>
                  <a:outerShdw blurRad="38100" dist="38100" dir="2700000" algn="tl">
                    <a:srgbClr val="000000">
                      <a:alpha val="43137"/>
                    </a:srgbClr>
                  </a:outerShdw>
                </a:effectLst>
              </a:rPr>
              <a:t>nacionales</a:t>
            </a:r>
            <a:endParaRPr lang="es-AR" sz="1600" b="1" u="sng" dirty="0">
              <a:solidFill>
                <a:srgbClr val="00FFCC"/>
              </a:solidFill>
              <a:effectLst>
                <a:outerShdw blurRad="38100" dist="38100" dir="2700000" algn="tl">
                  <a:srgbClr val="000000">
                    <a:alpha val="43137"/>
                  </a:srgbClr>
                </a:outerShdw>
              </a:effectLst>
            </a:endParaRPr>
          </a:p>
          <a:p>
            <a:pPr marL="609600" indent="-609600" algn="l">
              <a:defRPr/>
            </a:pPr>
            <a:r>
              <a:rPr lang="es-ES" sz="1600" dirty="0" smtClean="0">
                <a:effectLst>
                  <a:outerShdw blurRad="38100" dist="38100" dir="2700000" algn="tl">
                    <a:srgbClr val="000000">
                      <a:alpha val="43137"/>
                    </a:srgbClr>
                  </a:outerShdw>
                </a:effectLst>
              </a:rPr>
              <a:t>Se toma en cuenta tanto para la liquidación del feriado trabajado como para la  liquidación del </a:t>
            </a:r>
          </a:p>
          <a:p>
            <a:pPr marL="609600" indent="-609600" algn="l">
              <a:defRPr/>
            </a:pPr>
            <a:r>
              <a:rPr lang="es-ES" sz="1600" dirty="0" smtClean="0">
                <a:effectLst>
                  <a:outerShdw blurRad="38100" dist="38100" dir="2700000" algn="tl">
                    <a:srgbClr val="000000">
                      <a:alpha val="43137"/>
                    </a:srgbClr>
                  </a:outerShdw>
                </a:effectLst>
              </a:rPr>
              <a:t>feriado no trabajado</a:t>
            </a: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3963080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effectLst>
                  <a:outerShdw blurRad="38100" dist="38100" dir="2700000" algn="tl">
                    <a:srgbClr val="000000">
                      <a:alpha val="43137"/>
                    </a:srgbClr>
                  </a:outerShdw>
                </a:effectLst>
              </a:rPr>
              <a:t>DECRETO </a:t>
            </a:r>
            <a:r>
              <a:rPr lang="es-AR" sz="2000" b="1" dirty="0" smtClean="0">
                <a:solidFill>
                  <a:srgbClr val="FFFF00"/>
                </a:solidFill>
                <a:effectLst>
                  <a:outerShdw blurRad="38100" dist="38100" dir="2700000" algn="tl">
                    <a:srgbClr val="000000">
                      <a:alpha val="43137"/>
                    </a:srgbClr>
                  </a:outerShdw>
                </a:effectLst>
              </a:rPr>
              <a:t>128/2019</a:t>
            </a:r>
          </a:p>
          <a:p>
            <a:pPr marL="0" indent="0">
              <a:buNone/>
            </a:pPr>
            <a:r>
              <a:rPr lang="es-AR" sz="2400" b="1" dirty="0">
                <a:solidFill>
                  <a:srgbClr val="00FFFF"/>
                </a:solidFill>
                <a:effectLst>
                  <a:outerShdw blurRad="38100" dist="38100" dir="2700000" algn="tl">
                    <a:srgbClr val="000000">
                      <a:alpha val="43137"/>
                    </a:srgbClr>
                  </a:outerShdw>
                </a:effectLst>
              </a:rPr>
              <a:t>INCORPORACIÓN  DE LAS ECONOMIAS REGIONALES</a:t>
            </a:r>
          </a:p>
          <a:p>
            <a:pPr marL="0" indent="0">
              <a:buNone/>
            </a:pPr>
            <a:endParaRPr lang="es-AR" sz="2000" b="1" dirty="0">
              <a:solidFill>
                <a:srgbClr val="00FF99"/>
              </a:solidFill>
              <a:effectLst>
                <a:outerShdw blurRad="38100" dist="38100" dir="2700000" algn="tl">
                  <a:srgbClr val="000000">
                    <a:alpha val="43137"/>
                  </a:srgbClr>
                </a:outerShdw>
              </a:effectLst>
            </a:endParaRPr>
          </a:p>
          <a:p>
            <a:pPr marL="0" indent="0" algn="ctr">
              <a:buNone/>
            </a:pPr>
            <a:r>
              <a:rPr lang="es-AR" sz="2000" b="1" dirty="0">
                <a:solidFill>
                  <a:srgbClr val="FFFF00"/>
                </a:solidFill>
                <a:effectLst>
                  <a:outerShdw blurRad="38100" dist="38100" dir="2700000" algn="tl">
                    <a:srgbClr val="000000">
                      <a:alpha val="43137"/>
                    </a:srgbClr>
                  </a:outerShdw>
                </a:effectLst>
              </a:rPr>
              <a:t>SUJETOS COMPRENDIDOS</a:t>
            </a:r>
          </a:p>
          <a:p>
            <a:pPr marL="0" indent="0">
              <a:buNone/>
            </a:pPr>
            <a:r>
              <a:rPr lang="es-AR" sz="2000" b="1" dirty="0" smtClean="0">
                <a:solidFill>
                  <a:srgbClr val="00FFFF"/>
                </a:solidFill>
                <a:effectLst>
                  <a:outerShdw blurRad="38100" dist="38100" dir="2700000" algn="tl">
                    <a:srgbClr val="000000">
                      <a:alpha val="43137"/>
                    </a:srgbClr>
                  </a:outerShdw>
                </a:effectLst>
              </a:rPr>
              <a:t>Art</a:t>
            </a:r>
            <a:r>
              <a:rPr lang="es-AR" sz="2000" b="1" dirty="0">
                <a:solidFill>
                  <a:srgbClr val="00FFFF"/>
                </a:solidFill>
                <a:effectLst>
                  <a:outerShdw blurRad="38100" dist="38100" dir="2700000" algn="tl">
                    <a:srgbClr val="000000">
                      <a:alpha val="43137"/>
                    </a:srgbClr>
                  </a:outerShdw>
                </a:effectLst>
              </a:rPr>
              <a:t>. 2 -</a:t>
            </a:r>
            <a:r>
              <a:rPr lang="es-AR" sz="2000" dirty="0">
                <a:solidFill>
                  <a:srgbClr val="00FFFF"/>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Se </a:t>
            </a:r>
            <a:r>
              <a:rPr lang="es-AR" sz="2000" dirty="0">
                <a:solidFill>
                  <a:srgbClr val="00FF00"/>
                </a:solidFill>
                <a:effectLst>
                  <a:outerShdw blurRad="38100" dist="38100" dir="2700000" algn="tl">
                    <a:srgbClr val="000000">
                      <a:alpha val="43137"/>
                    </a:srgbClr>
                  </a:outerShdw>
                </a:effectLst>
              </a:rPr>
              <a:t>encontrarán incluidos</a:t>
            </a:r>
            <a:r>
              <a:rPr lang="es-AR" sz="2000" dirty="0">
                <a:effectLst>
                  <a:outerShdw blurRad="38100" dist="38100" dir="2700000" algn="tl">
                    <a:srgbClr val="000000">
                      <a:alpha val="43137"/>
                    </a:srgbClr>
                  </a:outerShdw>
                </a:effectLst>
              </a:rPr>
              <a:t> en el presente decreto </a:t>
            </a:r>
            <a:r>
              <a:rPr lang="es-AR" sz="2000" b="1" dirty="0">
                <a:solidFill>
                  <a:srgbClr val="FFFF00"/>
                </a:solidFill>
                <a:effectLst>
                  <a:outerShdw blurRad="38100" dist="38100" dir="2700000" algn="tl">
                    <a:srgbClr val="000000">
                      <a:alpha val="43137"/>
                    </a:srgbClr>
                  </a:outerShdw>
                </a:effectLst>
              </a:rPr>
              <a:t>los empleadores que desarrollen como actividad principal, declarada al 31 de diciembre de 2018 ante la </a:t>
            </a:r>
            <a:r>
              <a:rPr lang="es-AR" sz="2000" b="1" dirty="0" smtClean="0">
                <a:solidFill>
                  <a:srgbClr val="FFFF00"/>
                </a:solidFill>
                <a:effectLst>
                  <a:outerShdw blurRad="38100" dist="38100" dir="2700000" algn="tl">
                    <a:srgbClr val="000000">
                      <a:alpha val="43137"/>
                    </a:srgbClr>
                  </a:outerShdw>
                </a:effectLst>
              </a:rPr>
              <a:t>AFIP, alguna </a:t>
            </a:r>
            <a:r>
              <a:rPr lang="es-AR" sz="2000" b="1" dirty="0">
                <a:solidFill>
                  <a:srgbClr val="FFFF00"/>
                </a:solidFill>
                <a:effectLst>
                  <a:outerShdw blurRad="38100" dist="38100" dir="2700000" algn="tl">
                    <a:srgbClr val="000000">
                      <a:alpha val="43137"/>
                    </a:srgbClr>
                  </a:outerShdw>
                </a:effectLst>
              </a:rPr>
              <a:t>de las comprendidas en el Anexo </a:t>
            </a:r>
            <a:r>
              <a:rPr lang="es-AR" sz="2000" dirty="0">
                <a:effectLst>
                  <a:outerShdw blurRad="38100" dist="38100" dir="2700000" algn="tl">
                    <a:srgbClr val="000000">
                      <a:alpha val="43137"/>
                    </a:srgbClr>
                  </a:outerShdw>
                </a:effectLst>
              </a:rPr>
              <a:t>que forma parte integrante de la presente medida, de conformidad con el “Clasificador de Actividades Económicas (CLAE)” aprobado por la resolución general 3537 </a:t>
            </a:r>
            <a:r>
              <a:rPr lang="es-AR" sz="2000" dirty="0" smtClean="0">
                <a:effectLst>
                  <a:outerShdw blurRad="38100" dist="38100" dir="2700000" algn="tl">
                    <a:srgbClr val="000000">
                      <a:alpha val="43137"/>
                    </a:srgbClr>
                  </a:outerShdw>
                </a:effectLst>
              </a:rPr>
              <a:t>.</a:t>
            </a:r>
          </a:p>
          <a:p>
            <a:pPr marL="0" indent="0">
              <a:buNone/>
            </a:pPr>
            <a:r>
              <a:rPr lang="es-AR" sz="2000" dirty="0" smtClean="0">
                <a:effectLst>
                  <a:outerShdw blurRad="38100" dist="38100" dir="2700000" algn="tl">
                    <a:srgbClr val="000000">
                      <a:alpha val="43137"/>
                    </a:srgbClr>
                  </a:outerShdw>
                </a:effectLst>
              </a:rPr>
              <a:t>En </a:t>
            </a:r>
            <a:r>
              <a:rPr lang="es-AR" sz="2000" dirty="0">
                <a:effectLst>
                  <a:outerShdw blurRad="38100" dist="38100" dir="2700000" algn="tl">
                    <a:srgbClr val="000000">
                      <a:alpha val="43137"/>
                    </a:srgbClr>
                  </a:outerShdw>
                </a:effectLst>
              </a:rPr>
              <a:t>el </a:t>
            </a:r>
            <a:r>
              <a:rPr lang="es-AR" sz="2000" b="1" dirty="0">
                <a:solidFill>
                  <a:srgbClr val="FF9900"/>
                </a:solidFill>
                <a:effectLst>
                  <a:outerShdw blurRad="38100" dist="38100" dir="2700000" algn="tl">
                    <a:srgbClr val="000000">
                      <a:alpha val="43137"/>
                    </a:srgbClr>
                  </a:outerShdw>
                </a:effectLst>
              </a:rPr>
              <a:t>caso de que esa condición se verifique con posterioridad a la fecha indicada, el carácter de actividad principal se analizará </a:t>
            </a:r>
            <a:r>
              <a:rPr lang="es-AR" sz="2000" dirty="0">
                <a:effectLst>
                  <a:outerShdw blurRad="38100" dist="38100" dir="2700000" algn="tl">
                    <a:srgbClr val="000000">
                      <a:alpha val="43137"/>
                    </a:srgbClr>
                  </a:outerShdw>
                </a:effectLst>
              </a:rPr>
              <a:t>conforme los términos que dispongan, en forma conjunta, el Ministerio de Producción y Trabajo y la Administración Federal de Ingresos Públicos (AFIP), organismo autárquico en el ámbito del Ministerio de Hacienda.</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7971749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rPr>
              <a:t>DECRETO </a:t>
            </a:r>
            <a:r>
              <a:rPr lang="es-AR" sz="2000" b="1" dirty="0" smtClean="0">
                <a:solidFill>
                  <a:srgbClr val="FFFF00"/>
                </a:solidFill>
              </a:rPr>
              <a:t>128/2019</a:t>
            </a:r>
          </a:p>
          <a:p>
            <a:pPr marL="0" indent="0">
              <a:buNone/>
            </a:pPr>
            <a:r>
              <a:rPr lang="es-AR" sz="2400" b="1" dirty="0">
                <a:solidFill>
                  <a:srgbClr val="00FFFF"/>
                </a:solidFill>
                <a:effectLst>
                  <a:outerShdw blurRad="38100" dist="38100" dir="2700000" algn="tl">
                    <a:srgbClr val="000000">
                      <a:alpha val="43137"/>
                    </a:srgbClr>
                  </a:outerShdw>
                </a:effectLst>
              </a:rPr>
              <a:t>INCORPORACIÓN  DE LAS ECONOMIAS REGIONALES</a:t>
            </a:r>
          </a:p>
          <a:p>
            <a:pPr marL="0" indent="0">
              <a:buNone/>
            </a:pPr>
            <a:endParaRPr lang="es-AR" sz="1800" b="1" dirty="0" smtClean="0"/>
          </a:p>
          <a:p>
            <a:pPr marL="0" indent="0" algn="ctr">
              <a:buNone/>
            </a:pPr>
            <a:r>
              <a:rPr lang="es-AR" sz="1800" b="1" dirty="0" smtClean="0">
                <a:solidFill>
                  <a:srgbClr val="FF9900"/>
                </a:solidFill>
              </a:rPr>
              <a:t>INVITACIÓN A LAS PROVINCIAS</a:t>
            </a:r>
          </a:p>
          <a:p>
            <a:pPr marL="0" indent="0">
              <a:buNone/>
            </a:pPr>
            <a:r>
              <a:rPr lang="es-AR" sz="1800" b="1" dirty="0" smtClean="0">
                <a:solidFill>
                  <a:srgbClr val="00FFFF"/>
                </a:solidFill>
              </a:rPr>
              <a:t>Art</a:t>
            </a:r>
            <a:r>
              <a:rPr lang="es-AR" sz="1800" b="1" dirty="0">
                <a:solidFill>
                  <a:srgbClr val="00FFFF"/>
                </a:solidFill>
              </a:rPr>
              <a:t>. 3 -</a:t>
            </a:r>
            <a:r>
              <a:rPr lang="es-AR" sz="1800" dirty="0"/>
              <a:t> </a:t>
            </a:r>
            <a:r>
              <a:rPr lang="es-AR" sz="1800" dirty="0" err="1"/>
              <a:t>Invítase</a:t>
            </a:r>
            <a:r>
              <a:rPr lang="es-AR" sz="1800" dirty="0"/>
              <a:t> a las Provincias y a la Ciudad Autónoma de Buenos Aires a promover una reducción de los impuestos, tasas y contribuciones sobre las actividades comprendidas en la presente medida aplicables en sus jurisdicciones.</a:t>
            </a:r>
          </a:p>
          <a:p>
            <a:pPr marL="0" indent="0">
              <a:buNone/>
            </a:pPr>
            <a:endParaRPr lang="es-AR" sz="1800" b="1" dirty="0" smtClean="0"/>
          </a:p>
          <a:p>
            <a:pPr marL="0" indent="0" algn="ctr">
              <a:buNone/>
            </a:pPr>
            <a:r>
              <a:rPr lang="es-AR" sz="1800" b="1" dirty="0" smtClean="0">
                <a:solidFill>
                  <a:srgbClr val="FF9900"/>
                </a:solidFill>
              </a:rPr>
              <a:t>FACULTADES. REGLAMENTACIÓN</a:t>
            </a:r>
          </a:p>
          <a:p>
            <a:pPr marL="0" indent="0">
              <a:buNone/>
            </a:pPr>
            <a:r>
              <a:rPr lang="es-AR" sz="1800" b="1" dirty="0" smtClean="0">
                <a:solidFill>
                  <a:srgbClr val="00FFFF"/>
                </a:solidFill>
              </a:rPr>
              <a:t>Art</a:t>
            </a:r>
            <a:r>
              <a:rPr lang="es-AR" sz="1800" b="1" dirty="0">
                <a:solidFill>
                  <a:srgbClr val="00FFFF"/>
                </a:solidFill>
              </a:rPr>
              <a:t>. 4 -</a:t>
            </a:r>
            <a:r>
              <a:rPr lang="es-AR" sz="1800" dirty="0">
                <a:solidFill>
                  <a:srgbClr val="00FFFF"/>
                </a:solidFill>
              </a:rPr>
              <a:t> </a:t>
            </a:r>
            <a:r>
              <a:rPr lang="es-AR" sz="1800" dirty="0" err="1"/>
              <a:t>Facúltase</a:t>
            </a:r>
            <a:r>
              <a:rPr lang="es-AR" sz="1800" dirty="0"/>
              <a:t> a la Administración Federal de Ingresos Públicos (AFIP), organismo autárquico en el ámbito del Ministerio de Hacienda, y al Ministerio de Producción y Trabajo a dictar, en el marco de sus respectivas competencias, las normas complementarias, aclaratorias y operativas necesarias para la efectiva aplicación de lo dispuesto en el presente decreto.</a:t>
            </a:r>
          </a:p>
          <a:p>
            <a:pPr marL="0" indent="0">
              <a:buNone/>
            </a:pPr>
            <a:endParaRPr lang="es-AR" sz="2000" b="1" dirty="0" smtClean="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7422879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solidFill>
                  <a:srgbClr val="FFFF00"/>
                </a:solidFill>
              </a:rPr>
              <a:t>DECRETO 128/2019</a:t>
            </a:r>
          </a:p>
          <a:p>
            <a:pPr marL="0" indent="0">
              <a:buNone/>
            </a:pPr>
            <a:r>
              <a:rPr lang="es-AR" sz="2400" b="1" dirty="0">
                <a:solidFill>
                  <a:srgbClr val="00FFFF"/>
                </a:solidFill>
                <a:effectLst>
                  <a:outerShdw blurRad="38100" dist="38100" dir="2700000" algn="tl">
                    <a:srgbClr val="000000">
                      <a:alpha val="43137"/>
                    </a:srgbClr>
                  </a:outerShdw>
                </a:effectLst>
              </a:rPr>
              <a:t>INCORPORACIÓN  DE LAS ECONOMIAS REGIONALES</a:t>
            </a:r>
          </a:p>
          <a:p>
            <a:pPr marL="0" indent="0">
              <a:buNone/>
            </a:pPr>
            <a:endParaRPr lang="es-AR" sz="1800" b="1" dirty="0" smtClean="0"/>
          </a:p>
          <a:p>
            <a:pPr marL="0" indent="0">
              <a:buNone/>
            </a:pPr>
            <a:endParaRPr lang="es-AR" sz="1800" b="1" dirty="0"/>
          </a:p>
          <a:p>
            <a:pPr marL="0" indent="0">
              <a:buNone/>
            </a:pPr>
            <a:r>
              <a:rPr lang="es-AR" sz="1800" b="1" dirty="0" smtClean="0">
                <a:solidFill>
                  <a:srgbClr val="FF9900"/>
                </a:solidFill>
              </a:rPr>
              <a:t>BO</a:t>
            </a:r>
            <a:r>
              <a:rPr lang="es-AR" sz="1800" dirty="0">
                <a:solidFill>
                  <a:srgbClr val="FF9900"/>
                </a:solidFill>
              </a:rPr>
              <a:t>: </a:t>
            </a:r>
            <a:r>
              <a:rPr lang="es-AR" sz="1800" dirty="0"/>
              <a:t>15/2/2019</a:t>
            </a:r>
          </a:p>
          <a:p>
            <a:pPr marL="0" indent="0">
              <a:buNone/>
            </a:pPr>
            <a:r>
              <a:rPr lang="es-AR" sz="1800" b="1" dirty="0" smtClean="0">
                <a:solidFill>
                  <a:srgbClr val="00FFFF"/>
                </a:solidFill>
              </a:rPr>
              <a:t>VIGENCIA </a:t>
            </a:r>
            <a:r>
              <a:rPr lang="es-AR" sz="1800" b="1" dirty="0">
                <a:solidFill>
                  <a:srgbClr val="00FFFF"/>
                </a:solidFill>
              </a:rPr>
              <a:t>Y APLICACIÓN</a:t>
            </a:r>
          </a:p>
          <a:p>
            <a:pPr marL="0" indent="0">
              <a:buNone/>
            </a:pPr>
            <a:r>
              <a:rPr lang="es-AR" sz="1800" dirty="0">
                <a:solidFill>
                  <a:srgbClr val="00FF99"/>
                </a:solidFill>
              </a:rPr>
              <a:t>Vigencia: </a:t>
            </a:r>
            <a:r>
              <a:rPr lang="es-AR" sz="1800" dirty="0"/>
              <a:t>15/2/2019</a:t>
            </a:r>
          </a:p>
          <a:p>
            <a:pPr marL="0" indent="0">
              <a:buNone/>
            </a:pPr>
            <a:r>
              <a:rPr lang="es-AR" sz="1800" dirty="0">
                <a:solidFill>
                  <a:srgbClr val="FFFF00"/>
                </a:solidFill>
              </a:rPr>
              <a:t>Aplicación: </a:t>
            </a:r>
            <a:r>
              <a:rPr lang="es-AR" sz="1800" dirty="0"/>
              <a:t>la presente normativa regirá a partir del </a:t>
            </a:r>
            <a:r>
              <a:rPr lang="es-AR" sz="1800" dirty="0">
                <a:solidFill>
                  <a:srgbClr val="00FFFF"/>
                </a:solidFill>
              </a:rPr>
              <a:t>16 de febrero de 2019 y surtirá efectos para las contribuciones patronales que se devenguen a partir del día</a:t>
            </a:r>
            <a:r>
              <a:rPr lang="es-AR" sz="1800" dirty="0">
                <a:solidFill>
                  <a:srgbClr val="FFFF00"/>
                </a:solidFill>
              </a:rPr>
              <a:t> 1 de marzo de 2019</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336670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RG (AFIP) 4440</a:t>
            </a:r>
            <a:endParaRPr lang="es-AR" sz="2000" b="1" dirty="0">
              <a:solidFill>
                <a:srgbClr val="FFFF00"/>
              </a:solidFill>
            </a:endParaRPr>
          </a:p>
          <a:p>
            <a:pPr marL="0" indent="0">
              <a:buNone/>
            </a:pPr>
            <a:r>
              <a:rPr lang="es-AR" sz="2400" b="1" dirty="0" smtClean="0">
                <a:solidFill>
                  <a:srgbClr val="00FFFF"/>
                </a:solidFill>
                <a:effectLst>
                  <a:outerShdw blurRad="38100" dist="38100" dir="2700000" algn="tl">
                    <a:srgbClr val="000000">
                      <a:alpha val="43137"/>
                    </a:srgbClr>
                  </a:outerShdw>
                </a:effectLst>
              </a:rPr>
              <a:t>REGLAMENTACIÓN CODIGOS DECLARACION EN LINEA</a:t>
            </a:r>
            <a:endParaRPr lang="es-AR" sz="2400" b="1" dirty="0">
              <a:solidFill>
                <a:srgbClr val="00FFFF"/>
              </a:solidFill>
              <a:effectLst>
                <a:outerShdw blurRad="38100" dist="38100" dir="2700000" algn="tl">
                  <a:srgbClr val="000000">
                    <a:alpha val="43137"/>
                  </a:srgbClr>
                </a:outerShdw>
              </a:effectLst>
            </a:endParaRPr>
          </a:p>
          <a:p>
            <a:pPr marL="0" indent="0">
              <a:buNone/>
            </a:pPr>
            <a:r>
              <a:rPr lang="es-AR" sz="1800" dirty="0" smtClean="0"/>
              <a:t>- Se </a:t>
            </a:r>
            <a:r>
              <a:rPr lang="es-AR" sz="1800" dirty="0"/>
              <a:t>determina que los empleadores que al 31 de diciembre de 2018 hubiesen declarado como actividad principal, según el “Clasificador de Actividades Económicas”, alguna de las comprendidas en el Anexo del decreto 128/2019 serán caracterizados en el </a:t>
            </a:r>
            <a:r>
              <a:rPr lang="es-AR" sz="1800" dirty="0">
                <a:solidFill>
                  <a:srgbClr val="FFFF00"/>
                </a:solidFill>
              </a:rPr>
              <a:t>“Sistema Registral” con el código “422 - beneficio decreto 128/2019 - sector primario agrícola e industrial”, </a:t>
            </a:r>
            <a:r>
              <a:rPr lang="es-AR" sz="1800" dirty="0"/>
              <a:t>a fin de aplicar el beneficio de la detracción </a:t>
            </a:r>
            <a:r>
              <a:rPr lang="es-AR" sz="1800" dirty="0" smtClean="0"/>
              <a:t>ampliada </a:t>
            </a:r>
            <a:r>
              <a:rPr lang="es-AR" sz="1800" dirty="0"/>
              <a:t>previsto en el citado decreto, a partir del período devengado marzo de 2019. </a:t>
            </a:r>
            <a:endParaRPr lang="es-AR" sz="1800" dirty="0" smtClean="0"/>
          </a:p>
          <a:p>
            <a:pPr marL="0" indent="0">
              <a:buNone/>
            </a:pPr>
            <a:r>
              <a:rPr lang="es-AR" sz="1800" dirty="0" smtClean="0"/>
              <a:t>-Asimismo</a:t>
            </a:r>
            <a:r>
              <a:rPr lang="es-AR" sz="1800" dirty="0"/>
              <a:t>, se disponen los </a:t>
            </a:r>
            <a:r>
              <a:rPr lang="es-AR" sz="1800" b="1" dirty="0">
                <a:solidFill>
                  <a:srgbClr val="00FFFF"/>
                </a:solidFill>
              </a:rPr>
              <a:t>códigos de actividad </a:t>
            </a:r>
            <a:r>
              <a:rPr lang="es-AR" sz="1800" dirty="0"/>
              <a:t>que deberán utilizarse a efectos de la determinación de los aportes y contribuciones con destino a la seguridad social de los trabajadores encuadrados en el citado decreto. </a:t>
            </a:r>
            <a:br>
              <a:rPr lang="es-AR" sz="1800" dirty="0"/>
            </a:br>
            <a:endParaRPr lang="es-AR" sz="1800" dirty="0" smtClean="0"/>
          </a:p>
          <a:p>
            <a:pPr marL="0" indent="0">
              <a:buNone/>
            </a:pPr>
            <a:r>
              <a:rPr lang="es-AR" sz="1800" dirty="0" smtClean="0"/>
              <a:t>- La </a:t>
            </a:r>
            <a:r>
              <a:rPr lang="es-AR" sz="1800" dirty="0"/>
              <a:t>presente normativa </a:t>
            </a:r>
            <a:r>
              <a:rPr lang="es-AR" sz="1800" dirty="0" smtClean="0">
                <a:solidFill>
                  <a:srgbClr val="00FF00"/>
                </a:solidFill>
              </a:rPr>
              <a:t>entró </a:t>
            </a:r>
            <a:r>
              <a:rPr lang="es-AR" sz="1800" dirty="0">
                <a:solidFill>
                  <a:srgbClr val="00FF00"/>
                </a:solidFill>
              </a:rPr>
              <a:t>en vigencia el día 20 de marzo, y resultará de aplicación para el período devengado marzo de 2019</a:t>
            </a:r>
            <a:r>
              <a:rPr lang="es-AR" sz="1800" dirty="0"/>
              <a:t> y siguientes.</a:t>
            </a: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802381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RG (AFIP) 4440</a:t>
            </a:r>
            <a:endParaRPr lang="es-AR" sz="2000" b="1" dirty="0">
              <a:solidFill>
                <a:srgbClr val="FFFF00"/>
              </a:solidFill>
            </a:endParaRPr>
          </a:p>
          <a:p>
            <a:pPr marL="0" indent="0">
              <a:buNone/>
            </a:pPr>
            <a:r>
              <a:rPr lang="es-AR" sz="2400" b="1" dirty="0">
                <a:solidFill>
                  <a:srgbClr val="00FFFF"/>
                </a:solidFill>
                <a:effectLst>
                  <a:outerShdw blurRad="38100" dist="38100" dir="2700000" algn="tl">
                    <a:srgbClr val="000000">
                      <a:alpha val="43137"/>
                    </a:srgbClr>
                  </a:outerShdw>
                </a:effectLst>
              </a:rPr>
              <a:t>INCORPORACIÓN  DE LAS ECONOMIAS REGIONALES</a:t>
            </a:r>
          </a:p>
          <a:p>
            <a:pPr marL="0" indent="0">
              <a:buNone/>
            </a:pPr>
            <a:r>
              <a:rPr lang="es-AR" sz="1800" dirty="0" smtClean="0"/>
              <a:t>1. Código </a:t>
            </a:r>
            <a:r>
              <a:rPr lang="es-AR" sz="1800" dirty="0"/>
              <a:t>de actividad </a:t>
            </a:r>
            <a:r>
              <a:rPr lang="es-AR" sz="1800" b="1" dirty="0">
                <a:solidFill>
                  <a:srgbClr val="FFFF19"/>
                </a:solidFill>
              </a:rPr>
              <a:t>120</a:t>
            </a:r>
            <a:r>
              <a:rPr lang="es-AR" sz="1800" dirty="0"/>
              <a:t> </a:t>
            </a:r>
            <a:r>
              <a:rPr lang="es-AR" sz="1800" dirty="0">
                <a:solidFill>
                  <a:srgbClr val="FFFF00"/>
                </a:solidFill>
              </a:rPr>
              <a:t>“Detracción ampliada - </a:t>
            </a:r>
            <a:r>
              <a:rPr lang="es-AR" sz="1800" dirty="0" err="1">
                <a:solidFill>
                  <a:srgbClr val="FFFF00"/>
                </a:solidFill>
              </a:rPr>
              <a:t>Dec</a:t>
            </a:r>
            <a:r>
              <a:rPr lang="es-AR" sz="1800" dirty="0">
                <a:solidFill>
                  <a:srgbClr val="FFFF00"/>
                </a:solidFill>
              </a:rPr>
              <a:t>. 128/2019</a:t>
            </a:r>
            <a:r>
              <a:rPr lang="es-AR" sz="1800" dirty="0" smtClean="0">
                <a:solidFill>
                  <a:srgbClr val="FFFF00"/>
                </a:solidFill>
              </a:rPr>
              <a:t>”</a:t>
            </a:r>
            <a:r>
              <a:rPr lang="es-AR" sz="1800" dirty="0" smtClean="0">
                <a:solidFill>
                  <a:srgbClr val="FFFF19"/>
                </a:solidFill>
              </a:rPr>
              <a:t>.</a:t>
            </a:r>
          </a:p>
          <a:p>
            <a:pPr marL="0" indent="0">
              <a:buNone/>
            </a:pPr>
            <a:endParaRPr lang="es-AR" sz="1800" dirty="0"/>
          </a:p>
          <a:p>
            <a:pPr marL="0" indent="0">
              <a:buNone/>
            </a:pPr>
            <a:r>
              <a:rPr lang="es-AR" sz="1800" dirty="0"/>
              <a:t>2. Código de actividad</a:t>
            </a:r>
            <a:r>
              <a:rPr lang="es-AR" sz="1800" b="1" dirty="0"/>
              <a:t> </a:t>
            </a:r>
            <a:r>
              <a:rPr lang="es-AR" sz="1800" b="1" dirty="0">
                <a:solidFill>
                  <a:srgbClr val="00FF00"/>
                </a:solidFill>
              </a:rPr>
              <a:t>122 </a:t>
            </a:r>
            <a:r>
              <a:rPr lang="es-AR" sz="1800" dirty="0">
                <a:solidFill>
                  <a:srgbClr val="00FF00"/>
                </a:solidFill>
              </a:rPr>
              <a:t>“Trabajador Agrario. Ley 26727 - Detracción ampliada </a:t>
            </a:r>
            <a:r>
              <a:rPr lang="es-AR" sz="1800" dirty="0" err="1">
                <a:solidFill>
                  <a:srgbClr val="00FF00"/>
                </a:solidFill>
              </a:rPr>
              <a:t>Dec</a:t>
            </a:r>
            <a:r>
              <a:rPr lang="es-AR" sz="1800" dirty="0">
                <a:solidFill>
                  <a:srgbClr val="00FF00"/>
                </a:solidFill>
              </a:rPr>
              <a:t>. 128/2019</a:t>
            </a:r>
            <a:r>
              <a:rPr lang="es-AR" sz="1800" dirty="0" smtClean="0">
                <a:solidFill>
                  <a:srgbClr val="00FF00"/>
                </a:solidFill>
              </a:rPr>
              <a:t>”.</a:t>
            </a:r>
          </a:p>
          <a:p>
            <a:pPr marL="0" indent="0">
              <a:buNone/>
            </a:pPr>
            <a:endParaRPr lang="es-AR" sz="1800" dirty="0"/>
          </a:p>
          <a:p>
            <a:pPr marL="0" indent="0">
              <a:buNone/>
            </a:pPr>
            <a:r>
              <a:rPr lang="es-AR" sz="1800" dirty="0"/>
              <a:t>3. Código de actividad </a:t>
            </a:r>
            <a:r>
              <a:rPr lang="es-AR" sz="1800" b="1" dirty="0">
                <a:solidFill>
                  <a:srgbClr val="FF9900"/>
                </a:solidFill>
              </a:rPr>
              <a:t>123</a:t>
            </a:r>
            <a:r>
              <a:rPr lang="es-AR" sz="1800" dirty="0"/>
              <a:t> </a:t>
            </a:r>
            <a:r>
              <a:rPr lang="es-AR" sz="1800" dirty="0">
                <a:solidFill>
                  <a:srgbClr val="FF9900"/>
                </a:solidFill>
              </a:rPr>
              <a:t>“Trabajador Agrario Ley 25191 - Detracción ampliada </a:t>
            </a:r>
            <a:r>
              <a:rPr lang="es-AR" sz="1800" dirty="0" err="1">
                <a:solidFill>
                  <a:srgbClr val="FF9900"/>
                </a:solidFill>
              </a:rPr>
              <a:t>Dec</a:t>
            </a:r>
            <a:r>
              <a:rPr lang="es-AR" sz="1800" dirty="0">
                <a:solidFill>
                  <a:srgbClr val="FF9900"/>
                </a:solidFill>
              </a:rPr>
              <a:t>. 128/2019</a:t>
            </a:r>
            <a:r>
              <a:rPr lang="es-AR" sz="1800" dirty="0" smtClean="0">
                <a:solidFill>
                  <a:srgbClr val="FF9900"/>
                </a:solidFill>
              </a:rPr>
              <a:t>”.</a:t>
            </a:r>
          </a:p>
          <a:p>
            <a:pPr marL="0" indent="0">
              <a:buNone/>
            </a:pPr>
            <a:endParaRPr lang="es-AR" sz="1800" dirty="0"/>
          </a:p>
          <a:p>
            <a:pPr marL="0" indent="0">
              <a:buNone/>
            </a:pPr>
            <a:r>
              <a:rPr lang="es-AR" sz="1800" dirty="0"/>
              <a:t>4. Código de actividad </a:t>
            </a:r>
            <a:r>
              <a:rPr lang="es-AR" sz="1800" b="1" dirty="0">
                <a:solidFill>
                  <a:srgbClr val="00FFFF"/>
                </a:solidFill>
              </a:rPr>
              <a:t>124 </a:t>
            </a:r>
            <a:r>
              <a:rPr lang="es-AR" sz="1800" dirty="0">
                <a:solidFill>
                  <a:srgbClr val="00FFFF"/>
                </a:solidFill>
              </a:rPr>
              <a:t>“Trabajador Agrario Ley 23808 y otros regímenes - Detracción ampliada </a:t>
            </a:r>
            <a:r>
              <a:rPr lang="es-AR" sz="1800" dirty="0" err="1">
                <a:solidFill>
                  <a:srgbClr val="00FFFF"/>
                </a:solidFill>
              </a:rPr>
              <a:t>Dec</a:t>
            </a:r>
            <a:r>
              <a:rPr lang="es-AR" sz="1800" dirty="0">
                <a:solidFill>
                  <a:srgbClr val="00FFFF"/>
                </a:solidFill>
              </a:rPr>
              <a:t>. 128/2019”.</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4561804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endParaRPr lang="es-AR" sz="1800" b="1" dirty="0"/>
          </a:p>
          <a:p>
            <a:pPr marL="0" indent="0">
              <a:buNone/>
            </a:pPr>
            <a:r>
              <a:rPr lang="es-AR" sz="1800" b="1" dirty="0" smtClean="0">
                <a:solidFill>
                  <a:srgbClr val="FF9900"/>
                </a:solidFill>
              </a:rPr>
              <a:t>- No </a:t>
            </a:r>
            <a:r>
              <a:rPr lang="es-AR" sz="1800" b="1" dirty="0" smtClean="0">
                <a:solidFill>
                  <a:srgbClr val="FF9900"/>
                </a:solidFill>
              </a:rPr>
              <a:t>hay </a:t>
            </a:r>
            <a:r>
              <a:rPr lang="es-AR" sz="1800" b="1" dirty="0" smtClean="0">
                <a:solidFill>
                  <a:srgbClr val="FF9900"/>
                </a:solidFill>
              </a:rPr>
              <a:t>tramite a través de la plataforma TAD</a:t>
            </a:r>
          </a:p>
          <a:p>
            <a:pPr marL="0" indent="0">
              <a:buNone/>
            </a:pPr>
            <a:r>
              <a:rPr lang="es-AR" sz="1800" b="1" dirty="0" smtClean="0">
                <a:solidFill>
                  <a:srgbClr val="FFFF00"/>
                </a:solidFill>
              </a:rPr>
              <a:t>- </a:t>
            </a:r>
            <a:r>
              <a:rPr lang="es-AR" sz="1800" b="1" dirty="0" smtClean="0">
                <a:solidFill>
                  <a:srgbClr val="FFFF00"/>
                </a:solidFill>
              </a:rPr>
              <a:t>Solo </a:t>
            </a:r>
            <a:r>
              <a:rPr lang="es-AR" sz="1800" b="1" dirty="0">
                <a:solidFill>
                  <a:srgbClr val="FFFF00"/>
                </a:solidFill>
              </a:rPr>
              <a:t>hay que respetar los </a:t>
            </a:r>
            <a:r>
              <a:rPr lang="es-AR" sz="1800" b="1" dirty="0" smtClean="0">
                <a:solidFill>
                  <a:srgbClr val="FFFF00"/>
                </a:solidFill>
              </a:rPr>
              <a:t>códigos</a:t>
            </a:r>
            <a:r>
              <a:rPr lang="es-AR" sz="1800" b="1" dirty="0">
                <a:solidFill>
                  <a:srgbClr val="FFFF00"/>
                </a:solidFill>
              </a:rPr>
              <a:t>. </a:t>
            </a:r>
            <a:endParaRPr lang="es-AR" sz="1800" b="1" dirty="0" smtClean="0">
              <a:solidFill>
                <a:srgbClr val="FFFF00"/>
              </a:solidFill>
            </a:endParaRPr>
          </a:p>
          <a:p>
            <a:pPr marL="0" indent="0">
              <a:buNone/>
            </a:pPr>
            <a:r>
              <a:rPr lang="es-AR" sz="1800" b="1" dirty="0" smtClean="0">
                <a:solidFill>
                  <a:srgbClr val="00FF00"/>
                </a:solidFill>
              </a:rPr>
              <a:t>- Tener  asignado el código </a:t>
            </a:r>
            <a:r>
              <a:rPr lang="es-AR" sz="1800" b="1" dirty="0">
                <a:solidFill>
                  <a:srgbClr val="00FF00"/>
                </a:solidFill>
              </a:rPr>
              <a:t>de empleador del anexo del </a:t>
            </a:r>
            <a:r>
              <a:rPr lang="es-AR" sz="1800" b="1" dirty="0" smtClean="0">
                <a:solidFill>
                  <a:srgbClr val="00FF00"/>
                </a:solidFill>
              </a:rPr>
              <a:t>decreto 128/2019. Tiene </a:t>
            </a:r>
            <a:r>
              <a:rPr lang="es-AR" sz="1800" b="1" dirty="0">
                <a:solidFill>
                  <a:srgbClr val="00FF00"/>
                </a:solidFill>
              </a:rPr>
              <a:t>que coincidir con el que tiene registrado el empleador en la base </a:t>
            </a:r>
            <a:r>
              <a:rPr lang="es-AR" sz="1800" b="1" dirty="0" smtClean="0">
                <a:solidFill>
                  <a:srgbClr val="00FF00"/>
                </a:solidFill>
              </a:rPr>
              <a:t>registral de AFIP </a:t>
            </a:r>
            <a:r>
              <a:rPr lang="es-AR" sz="1800" b="1" dirty="0">
                <a:solidFill>
                  <a:srgbClr val="00FF00"/>
                </a:solidFill>
              </a:rPr>
              <a:t>y hay que utilizar los </a:t>
            </a:r>
            <a:r>
              <a:rPr lang="es-AR" sz="1800" b="1" dirty="0" smtClean="0">
                <a:solidFill>
                  <a:srgbClr val="00FF00"/>
                </a:solidFill>
              </a:rPr>
              <a:t>códigos </a:t>
            </a:r>
            <a:r>
              <a:rPr lang="es-AR" sz="1800" b="1" dirty="0">
                <a:solidFill>
                  <a:srgbClr val="00FF00"/>
                </a:solidFill>
              </a:rPr>
              <a:t>que informo la RG 4440. </a:t>
            </a:r>
            <a:endParaRPr lang="es-AR" sz="1800" b="1" dirty="0" smtClean="0">
              <a:solidFill>
                <a:srgbClr val="00FF00"/>
              </a:solidFill>
            </a:endParaRPr>
          </a:p>
          <a:p>
            <a:pPr marL="0" indent="0">
              <a:buNone/>
            </a:pPr>
            <a:r>
              <a:rPr lang="es-AR" sz="1800" b="1" dirty="0" smtClean="0">
                <a:solidFill>
                  <a:srgbClr val="00FFFF"/>
                </a:solidFill>
              </a:rPr>
              <a:t>- El </a:t>
            </a:r>
            <a:r>
              <a:rPr lang="es-AR" sz="1800" b="1" dirty="0">
                <a:solidFill>
                  <a:srgbClr val="00FFFF"/>
                </a:solidFill>
              </a:rPr>
              <a:t>Ministerio de trabajo </a:t>
            </a:r>
            <a:r>
              <a:rPr lang="es-AR" sz="1800" b="1" dirty="0" smtClean="0">
                <a:solidFill>
                  <a:srgbClr val="00FFFF"/>
                </a:solidFill>
              </a:rPr>
              <a:t>estaría </a:t>
            </a:r>
            <a:r>
              <a:rPr lang="es-AR" sz="1800" b="1" dirty="0">
                <a:solidFill>
                  <a:srgbClr val="00FFFF"/>
                </a:solidFill>
              </a:rPr>
              <a:t>haciendo una </a:t>
            </a:r>
            <a:r>
              <a:rPr lang="es-AR" sz="1800" b="1" dirty="0" smtClean="0">
                <a:solidFill>
                  <a:srgbClr val="00FFFF"/>
                </a:solidFill>
              </a:rPr>
              <a:t>reglamentación </a:t>
            </a:r>
            <a:r>
              <a:rPr lang="es-AR" sz="1800" b="1" dirty="0">
                <a:solidFill>
                  <a:srgbClr val="00FFFF"/>
                </a:solidFill>
              </a:rPr>
              <a:t>para agregar actividades indirectas y complementarias</a:t>
            </a:r>
            <a:r>
              <a:rPr lang="es-AR" sz="1800" b="1" dirty="0" smtClean="0">
                <a:solidFill>
                  <a:srgbClr val="00FFFF"/>
                </a:solidFill>
              </a:rPr>
              <a:t>.</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6595480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t>DECRETO </a:t>
            </a:r>
            <a:r>
              <a:rPr lang="es-AR" sz="2000" b="1" dirty="0" smtClean="0"/>
              <a:t>128/2019</a:t>
            </a:r>
          </a:p>
          <a:p>
            <a:pPr marL="0" indent="0">
              <a:buNone/>
            </a:pPr>
            <a:endParaRPr lang="es-AR" sz="2000" b="1" dirty="0"/>
          </a:p>
          <a:p>
            <a:pPr marL="0" indent="0">
              <a:buNone/>
            </a:pPr>
            <a:endParaRPr lang="es-AR" sz="20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27" y="1042988"/>
            <a:ext cx="8777772"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820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048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a:t>DECRETO </a:t>
            </a:r>
            <a:r>
              <a:rPr lang="es-AR" sz="2000" b="1" dirty="0" smtClean="0"/>
              <a:t>128/2019</a:t>
            </a:r>
          </a:p>
          <a:p>
            <a:pPr marL="0" indent="0">
              <a:buNone/>
            </a:pPr>
            <a:endParaRPr lang="es-AR" sz="2000" b="1" dirty="0"/>
          </a:p>
          <a:p>
            <a:pPr marL="0" indent="0">
              <a:buNone/>
            </a:pPr>
            <a:endParaRPr lang="es-AR" sz="20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27" y="949845"/>
            <a:ext cx="8777772"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526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endParaRPr lang="es-AR" sz="2000" b="1" dirty="0"/>
          </a:p>
          <a:p>
            <a:pPr marL="0" indent="0">
              <a:buNone/>
            </a:pPr>
            <a:endParaRPr lang="es-AR" sz="2000" b="1" dirty="0" smtClean="0"/>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7" y="2005013"/>
            <a:ext cx="8777772"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6571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endParaRPr lang="es-AR" sz="1800" b="1" dirty="0" smtClean="0">
              <a:effectLst>
                <a:outerShdw blurRad="38100" dist="38100" dir="2700000" algn="tl">
                  <a:srgbClr val="000000">
                    <a:alpha val="43137"/>
                  </a:srgbClr>
                </a:outerShdw>
              </a:effectLst>
            </a:endParaRPr>
          </a:p>
          <a:p>
            <a:pPr marL="0" indent="0">
              <a:buNone/>
            </a:pPr>
            <a:r>
              <a:rPr lang="es-AR" sz="1800" b="1" dirty="0" smtClean="0">
                <a:solidFill>
                  <a:srgbClr val="00FFCC"/>
                </a:solidFill>
                <a:effectLst>
                  <a:outerShdw blurRad="38100" dist="38100" dir="2700000" algn="tl">
                    <a:srgbClr val="000000">
                      <a:alpha val="43137"/>
                    </a:srgbClr>
                  </a:outerShdw>
                </a:effectLst>
              </a:rPr>
              <a:t>ACTIVIDAD PRINCIPAL DECLARADA CON POSTERIORIDAD - ANALISIS</a:t>
            </a:r>
            <a:endParaRPr lang="es-AR" sz="1800" b="1" dirty="0">
              <a:solidFill>
                <a:srgbClr val="00FFCC"/>
              </a:solidFill>
              <a:effectLst>
                <a:outerShdw blurRad="38100" dist="38100" dir="2700000" algn="tl">
                  <a:srgbClr val="000000">
                    <a:alpha val="43137"/>
                  </a:srgbClr>
                </a:outerShdw>
              </a:effectLst>
            </a:endParaRPr>
          </a:p>
          <a:p>
            <a:pPr marL="0" indent="0">
              <a:buNone/>
            </a:pPr>
            <a:r>
              <a:rPr lang="es-AR" sz="1800" b="1" dirty="0">
                <a:solidFill>
                  <a:srgbClr val="00FFFF"/>
                </a:solidFill>
                <a:effectLst>
                  <a:outerShdw blurRad="38100" dist="38100" dir="2700000" algn="tl">
                    <a:srgbClr val="000000">
                      <a:alpha val="43137"/>
                    </a:srgbClr>
                  </a:outerShdw>
                </a:effectLst>
              </a:rPr>
              <a:t>Art. 1 </a:t>
            </a:r>
            <a:r>
              <a:rPr lang="es-AR" sz="1800" b="1" dirty="0">
                <a:effectLst>
                  <a:outerShdw blurRad="38100" dist="38100" dir="2700000" algn="tl">
                    <a:srgbClr val="000000">
                      <a:alpha val="43137"/>
                    </a:srgbClr>
                  </a:outerShdw>
                </a:effectLst>
              </a:rPr>
              <a:t>-</a:t>
            </a:r>
            <a:r>
              <a:rPr lang="es-AR" sz="1800" dirty="0">
                <a:effectLst>
                  <a:outerShdw blurRad="38100" dist="38100" dir="2700000" algn="tl">
                    <a:srgbClr val="000000">
                      <a:alpha val="43137"/>
                    </a:srgbClr>
                  </a:outerShdw>
                </a:effectLst>
              </a:rPr>
              <a:t> El análisis del carácter principal de la actividad declarada con posterioridad al 31 de diciembre de 2018, conforme lo establecido en el segundo párrafo del artículo 2 del decreto 128/2019, </a:t>
            </a:r>
            <a:r>
              <a:rPr lang="es-AR" sz="1800" dirty="0">
                <a:solidFill>
                  <a:srgbClr val="FFFF00"/>
                </a:solidFill>
                <a:effectLst>
                  <a:outerShdw blurRad="38100" dist="38100" dir="2700000" algn="tl">
                    <a:srgbClr val="000000">
                      <a:alpha val="43137"/>
                    </a:srgbClr>
                  </a:outerShdw>
                </a:effectLst>
              </a:rPr>
              <a:t>será efectuado por la Administración Federal de Ingresos Públicos</a:t>
            </a:r>
            <a:r>
              <a:rPr lang="es-AR" sz="1800" dirty="0">
                <a:effectLst>
                  <a:outerShdw blurRad="38100" dist="38100" dir="2700000" algn="tl">
                    <a:srgbClr val="000000">
                      <a:alpha val="43137"/>
                    </a:srgbClr>
                  </a:outerShdw>
                </a:effectLst>
              </a:rPr>
              <a:t> en los términos previstos en la presente.</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859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702733" y="381000"/>
            <a:ext cx="7772400" cy="381000"/>
          </a:xfrm>
        </p:spPr>
        <p:txBody>
          <a:bodyPr>
            <a:normAutofit/>
          </a:bodyPr>
          <a:lstStyle/>
          <a:p>
            <a:pPr>
              <a:defRPr/>
            </a:pPr>
            <a:r>
              <a:rPr lang="en-US" sz="1800" dirty="0">
                <a:solidFill>
                  <a:srgbClr val="00FFFF"/>
                </a:solidFill>
              </a:rPr>
              <a:t>CCT 130/1975 – </a:t>
            </a:r>
            <a:r>
              <a:rPr lang="en-US" sz="1800" dirty="0" err="1" smtClean="0">
                <a:solidFill>
                  <a:srgbClr val="00FFFF"/>
                </a:solidFill>
              </a:rPr>
              <a:t>ACUERDO</a:t>
            </a:r>
            <a:r>
              <a:rPr lang="en-US" sz="1800" dirty="0" smtClean="0">
                <a:solidFill>
                  <a:srgbClr val="00FFFF"/>
                </a:solidFill>
              </a:rPr>
              <a:t> 2019</a:t>
            </a:r>
            <a:endParaRPr lang="en-US" sz="1800" b="1" dirty="0" smtClean="0">
              <a:solidFill>
                <a:srgbClr val="00FFFF"/>
              </a:solidFill>
            </a:endParaRPr>
          </a:p>
        </p:txBody>
      </p:sp>
      <p:sp>
        <p:nvSpPr>
          <p:cNvPr id="405507" name="Rectangle 3"/>
          <p:cNvSpPr>
            <a:spLocks noGrp="1" noChangeArrowheads="1"/>
          </p:cNvSpPr>
          <p:nvPr>
            <p:ph type="subTitle" idx="1"/>
          </p:nvPr>
        </p:nvSpPr>
        <p:spPr>
          <a:xfrm>
            <a:off x="457200" y="838200"/>
            <a:ext cx="8305800" cy="5410200"/>
          </a:xfrm>
        </p:spPr>
        <p:txBody>
          <a:bodyPr>
            <a:normAutofit lnSpcReduction="10000"/>
          </a:bodyPr>
          <a:lstStyle/>
          <a:p>
            <a:pPr marL="609600" indent="-609600" algn="l">
              <a:defRPr/>
            </a:pPr>
            <a:r>
              <a:rPr lang="es-AR" sz="1600" b="1" dirty="0" smtClean="0">
                <a:solidFill>
                  <a:srgbClr val="FFFF19"/>
                </a:solidFill>
                <a:effectLst>
                  <a:outerShdw blurRad="38100" dist="38100" dir="2700000" algn="tl">
                    <a:srgbClr val="000000">
                      <a:alpha val="43137"/>
                    </a:srgbClr>
                  </a:outerShdw>
                </a:effectLst>
              </a:rPr>
              <a:t>ASIGNACIÓN EXTRAORDINARIA POR </a:t>
            </a:r>
            <a:r>
              <a:rPr lang="es-AR" sz="1600" b="1" dirty="0" err="1" smtClean="0">
                <a:solidFill>
                  <a:srgbClr val="FFFF19"/>
                </a:solidFill>
                <a:effectLst>
                  <a:outerShdw blurRad="38100" dist="38100" dir="2700000" algn="tl">
                    <a:srgbClr val="000000">
                      <a:alpha val="43137"/>
                    </a:srgbClr>
                  </a:outerShdw>
                </a:effectLst>
              </a:rPr>
              <a:t>UNICA</a:t>
            </a:r>
            <a:r>
              <a:rPr lang="es-AR" sz="1600" b="1" dirty="0" smtClean="0">
                <a:solidFill>
                  <a:srgbClr val="FFFF19"/>
                </a:solidFill>
                <a:effectLst>
                  <a:outerShdw blurRad="38100" dist="38100" dir="2700000" algn="tl">
                    <a:srgbClr val="000000">
                      <a:alpha val="43137"/>
                    </a:srgbClr>
                  </a:outerShdw>
                </a:effectLst>
              </a:rPr>
              <a:t> VEZ</a:t>
            </a:r>
          </a:p>
          <a:p>
            <a:pPr marL="609600" indent="-609600" algn="l">
              <a:defRPr/>
            </a:pPr>
            <a:r>
              <a:rPr lang="es-AR" sz="1600" b="1" dirty="0" smtClean="0">
                <a:solidFill>
                  <a:srgbClr val="00FFFF"/>
                </a:solidFill>
                <a:effectLst>
                  <a:outerShdw blurRad="38100" dist="38100" dir="2700000" algn="tl">
                    <a:srgbClr val="000000">
                      <a:alpha val="43137"/>
                    </a:srgbClr>
                  </a:outerShdw>
                </a:effectLst>
              </a:rPr>
              <a:t>EFECTOS SOBRE LOS RUBROS QUE INTEGRAN LA LIQUIDACIÓN</a:t>
            </a:r>
          </a:p>
          <a:p>
            <a:pPr algn="l"/>
            <a:r>
              <a:rPr lang="es-AR" sz="1600" b="1" dirty="0" smtClean="0">
                <a:solidFill>
                  <a:srgbClr val="FF9900"/>
                </a:solidFill>
                <a:effectLst>
                  <a:outerShdw blurRad="38100" dist="38100" dir="2700000" algn="tl">
                    <a:srgbClr val="000000">
                      <a:alpha val="43137"/>
                    </a:srgbClr>
                  </a:outerShdw>
                </a:effectLst>
              </a:rPr>
              <a:t>7</a:t>
            </a:r>
            <a:r>
              <a:rPr lang="es-AR" sz="1600" b="1" dirty="0">
                <a:solidFill>
                  <a:srgbClr val="FF9900"/>
                </a:solidFill>
                <a:effectLst>
                  <a:outerShdw blurRad="38100" dist="38100" dir="2700000" algn="tl">
                    <a:srgbClr val="000000">
                      <a:alpha val="43137"/>
                    </a:srgbClr>
                  </a:outerShdw>
                </a:effectLst>
              </a:rPr>
              <a:t>. </a:t>
            </a:r>
            <a:r>
              <a:rPr lang="es-AR" sz="1600" b="1" u="sng" dirty="0">
                <a:solidFill>
                  <a:srgbClr val="FF9900"/>
                </a:solidFill>
                <a:effectLst>
                  <a:outerShdw blurRad="38100" dist="38100" dir="2700000" algn="tl">
                    <a:srgbClr val="000000">
                      <a:alpha val="43137"/>
                    </a:srgbClr>
                  </a:outerShdw>
                </a:effectLst>
              </a:rPr>
              <a:t>Sueldo anual complementario correspondiente al primer semestre del año 2019</a:t>
            </a:r>
            <a:r>
              <a:rPr lang="es-AR" sz="1600" b="1" dirty="0">
                <a:solidFill>
                  <a:srgbClr val="FF9900"/>
                </a:solidFill>
                <a:effectLst>
                  <a:outerShdw blurRad="38100" dist="38100" dir="2700000" algn="tl">
                    <a:srgbClr val="000000">
                      <a:alpha val="43137"/>
                    </a:srgbClr>
                  </a:outerShdw>
                </a:effectLst>
              </a:rPr>
              <a:t>: </a:t>
            </a:r>
            <a:r>
              <a:rPr lang="es-AR" sz="1600" dirty="0">
                <a:effectLst>
                  <a:outerShdw blurRad="38100" dist="38100" dir="2700000" algn="tl">
                    <a:srgbClr val="000000">
                      <a:alpha val="43137"/>
                    </a:srgbClr>
                  </a:outerShdw>
                </a:effectLst>
              </a:rPr>
              <a:t>la consideración en el cómputo de las sumas en concepto de asignación extraordinaria por única vez, será considerada </a:t>
            </a:r>
            <a:r>
              <a:rPr lang="es-AR" sz="1600" u="sng" dirty="0">
                <a:solidFill>
                  <a:srgbClr val="00FF00"/>
                </a:solidFill>
                <a:effectLst>
                  <a:outerShdw blurRad="38100" dist="38100" dir="2700000" algn="tl">
                    <a:srgbClr val="000000">
                      <a:alpha val="43137"/>
                    </a:srgbClr>
                  </a:outerShdw>
                </a:effectLst>
              </a:rPr>
              <a:t>proporcional a lo devengado por los meses de mayo y junio </a:t>
            </a:r>
            <a:r>
              <a:rPr lang="es-AR" sz="1600" dirty="0">
                <a:effectLst>
                  <a:outerShdw blurRad="38100" dist="38100" dir="2700000" algn="tl">
                    <a:srgbClr val="000000">
                      <a:alpha val="43137"/>
                    </a:srgbClr>
                  </a:outerShdw>
                </a:effectLst>
              </a:rPr>
              <a:t>del mismo año</a:t>
            </a:r>
            <a:r>
              <a:rPr lang="es-AR" sz="1600" dirty="0" smtClean="0">
                <a:effectLst>
                  <a:outerShdw blurRad="38100" dist="38100" dir="2700000" algn="tl">
                    <a:srgbClr val="000000">
                      <a:alpha val="43137"/>
                    </a:srgbClr>
                  </a:outerShdw>
                </a:effectLst>
              </a:rPr>
              <a:t>.</a:t>
            </a:r>
          </a:p>
          <a:p>
            <a:pPr algn="l"/>
            <a:endParaRPr lang="es-AR" sz="1600" dirty="0">
              <a:effectLst>
                <a:outerShdw blurRad="38100" dist="38100" dir="2700000" algn="tl">
                  <a:srgbClr val="000000">
                    <a:alpha val="43137"/>
                  </a:srgbClr>
                </a:outerShdw>
              </a:effectLst>
            </a:endParaRPr>
          </a:p>
          <a:p>
            <a:pPr algn="l"/>
            <a:r>
              <a:rPr lang="es-AR" sz="1600" b="1" dirty="0">
                <a:solidFill>
                  <a:srgbClr val="FFFF19"/>
                </a:solidFill>
                <a:effectLst>
                  <a:outerShdw blurRad="38100" dist="38100" dir="2700000" algn="tl">
                    <a:srgbClr val="000000">
                      <a:alpha val="43137"/>
                    </a:srgbClr>
                  </a:outerShdw>
                </a:effectLst>
              </a:rPr>
              <a:t>8. </a:t>
            </a:r>
            <a:r>
              <a:rPr lang="es-AR" sz="1600" b="1" u="sng" dirty="0">
                <a:solidFill>
                  <a:srgbClr val="FFFF19"/>
                </a:solidFill>
                <a:effectLst>
                  <a:outerShdw blurRad="38100" dist="38100" dir="2700000" algn="tl">
                    <a:srgbClr val="000000">
                      <a:alpha val="43137"/>
                    </a:srgbClr>
                  </a:outerShdw>
                </a:effectLst>
              </a:rPr>
              <a:t>En el caso del sueldo anual complementario correspondiente al segundo semestre </a:t>
            </a:r>
            <a:r>
              <a:rPr lang="es-AR" sz="1600" dirty="0">
                <a:effectLst>
                  <a:outerShdw blurRad="38100" dist="38100" dir="2700000" algn="tl">
                    <a:srgbClr val="000000">
                      <a:alpha val="43137"/>
                    </a:srgbClr>
                  </a:outerShdw>
                </a:effectLst>
              </a:rPr>
              <a:t>del año 2019, la consideración en el cómputo de las sumas en concepto de asignación extraordinaria por única vez, </a:t>
            </a:r>
            <a:r>
              <a:rPr lang="es-AR" sz="1600" u="sng" dirty="0">
                <a:solidFill>
                  <a:srgbClr val="00FF00"/>
                </a:solidFill>
                <a:effectLst>
                  <a:outerShdw blurRad="38100" dist="38100" dir="2700000" algn="tl">
                    <a:srgbClr val="000000">
                      <a:alpha val="43137"/>
                    </a:srgbClr>
                  </a:outerShdw>
                </a:effectLst>
              </a:rPr>
              <a:t>será proporcional a lo devengado por los meses de julio y agosto</a:t>
            </a:r>
            <a:r>
              <a:rPr lang="es-AR" sz="1600" dirty="0">
                <a:effectLst>
                  <a:outerShdw blurRad="38100" dist="38100" dir="2700000" algn="tl">
                    <a:srgbClr val="000000">
                      <a:alpha val="43137"/>
                    </a:srgbClr>
                  </a:outerShdw>
                </a:effectLst>
              </a:rPr>
              <a:t> del mismo año</a:t>
            </a:r>
            <a:r>
              <a:rPr lang="es-AR" sz="1600" dirty="0" smtClean="0">
                <a:effectLst>
                  <a:outerShdw blurRad="38100" dist="38100" dir="2700000" algn="tl">
                    <a:srgbClr val="000000">
                      <a:alpha val="43137"/>
                    </a:srgbClr>
                  </a:outerShdw>
                </a:effectLst>
              </a:rPr>
              <a:t>.</a:t>
            </a:r>
          </a:p>
          <a:p>
            <a:pPr algn="l"/>
            <a:endParaRPr lang="es-AR" sz="1600" dirty="0">
              <a:effectLst>
                <a:outerShdw blurRad="38100" dist="38100" dir="2700000" algn="tl">
                  <a:srgbClr val="000000">
                    <a:alpha val="43137"/>
                  </a:srgbClr>
                </a:outerShdw>
              </a:effectLst>
            </a:endParaRPr>
          </a:p>
          <a:p>
            <a:pPr algn="l"/>
            <a:r>
              <a:rPr lang="es-AR" sz="1600" b="1" dirty="0">
                <a:solidFill>
                  <a:srgbClr val="00FFFF"/>
                </a:solidFill>
                <a:effectLst>
                  <a:outerShdw blurRad="38100" dist="38100" dir="2700000" algn="tl">
                    <a:srgbClr val="000000">
                      <a:alpha val="43137"/>
                    </a:srgbClr>
                  </a:outerShdw>
                </a:effectLst>
              </a:rPr>
              <a:t>9. </a:t>
            </a:r>
            <a:r>
              <a:rPr lang="es-AR" sz="1600" b="1" u="sng" dirty="0">
                <a:solidFill>
                  <a:srgbClr val="00FFFF"/>
                </a:solidFill>
                <a:effectLst>
                  <a:outerShdw blurRad="38100" dist="38100" dir="2700000" algn="tl">
                    <a:srgbClr val="000000">
                      <a:alpha val="43137"/>
                    </a:srgbClr>
                  </a:outerShdw>
                </a:effectLst>
              </a:rPr>
              <a:t>En el caso de trabajadoras que gocen de la licencia por maternidad </a:t>
            </a:r>
            <a:r>
              <a:rPr lang="es-AR" sz="1600" dirty="0">
                <a:effectLst>
                  <a:outerShdw blurRad="38100" dist="38100" dir="2700000" algn="tl">
                    <a:srgbClr val="000000">
                      <a:alpha val="43137"/>
                    </a:srgbClr>
                  </a:outerShdw>
                </a:effectLst>
              </a:rPr>
              <a:t>prevista en el artículo 177 y concordantes de la ley de contrato de trabajo, a todas las sumas en concepto de asignación extraordinaria por única vez que debieran percibir al tiempo de inicio y transcurso de tal licencia, </a:t>
            </a:r>
            <a:r>
              <a:rPr lang="es-AR" sz="1600" dirty="0">
                <a:solidFill>
                  <a:srgbClr val="FFFF00"/>
                </a:solidFill>
                <a:effectLst>
                  <a:outerShdw blurRad="38100" dist="38100" dir="2700000" algn="tl">
                    <a:srgbClr val="000000">
                      <a:alpha val="43137"/>
                    </a:srgbClr>
                  </a:outerShdw>
                </a:effectLst>
              </a:rPr>
              <a:t>se deberá otorgar tratamiento desde ese momento en el cálculo de los salarios que se abonen durante la referida licencia como sumas remunerativas, a todos los efectos.</a:t>
            </a:r>
            <a:r>
              <a:rPr lang="es-AR" sz="1600" dirty="0">
                <a:effectLst>
                  <a:outerShdw blurRad="38100" dist="38100" dir="2700000" algn="tl">
                    <a:srgbClr val="000000">
                      <a:alpha val="43137"/>
                    </a:srgbClr>
                  </a:outerShdw>
                </a:effectLst>
              </a:rPr>
              <a:t> Para el supuesto que las sumas pactadas en concepto de asignación extraordinaria por única vez, que deban percibir las trabajadoras comprendidas en el párrafo anterior, </a:t>
            </a:r>
            <a:r>
              <a:rPr lang="es-AR" sz="1600" b="1" u="sng" dirty="0">
                <a:solidFill>
                  <a:srgbClr val="FF9900"/>
                </a:solidFill>
                <a:effectLst>
                  <a:outerShdw blurRad="38100" dist="38100" dir="2700000" algn="tl">
                    <a:srgbClr val="000000">
                      <a:alpha val="43137"/>
                    </a:srgbClr>
                  </a:outerShdw>
                </a:effectLst>
              </a:rPr>
              <a:t>vencida su licencia, si la liquidación de las sumas no remunerativas se encontrare vigente, el empleador deberá continuar abonándolas a la trabajadora con este carácter</a:t>
            </a:r>
            <a:r>
              <a:rPr lang="es-AR" sz="1600" dirty="0">
                <a:effectLst>
                  <a:outerShdw blurRad="38100" dist="38100" dir="2700000" algn="tl">
                    <a:srgbClr val="000000">
                      <a:alpha val="43137"/>
                    </a:srgbClr>
                  </a:outerShdw>
                </a:effectLst>
              </a:rPr>
              <a:t> en las condiciones previstas en este Acuerdo.</a:t>
            </a:r>
          </a:p>
          <a:p>
            <a:pPr marL="609600" indent="-609600" algn="l">
              <a:defRPr/>
            </a:pPr>
            <a:endParaRPr lang="es-ES" sz="1800" dirty="0" smtClean="0">
              <a:solidFill>
                <a:srgbClr val="FFFF00"/>
              </a:solidFill>
            </a:endParaRPr>
          </a:p>
          <a:p>
            <a:pPr marL="609600" indent="-609600" algn="l" eaLnBrk="1" hangingPunct="1">
              <a:defRPr/>
            </a:pPr>
            <a:endParaRPr lang="es-ES" sz="1800" b="1" dirty="0" smtClean="0"/>
          </a:p>
          <a:p>
            <a:pPr marL="609600" indent="-609600" algn="l" eaLnBrk="1" hangingPunct="1">
              <a:defRPr/>
            </a:pPr>
            <a:endParaRPr lang="es-AR" sz="1800" dirty="0" smtClean="0"/>
          </a:p>
          <a:p>
            <a:pPr marL="609600" indent="-609600" algn="l" eaLnBrk="1" hangingPunct="1">
              <a:defRPr/>
            </a:pPr>
            <a:endParaRPr lang="es-AR" sz="1800" dirty="0" smtClean="0"/>
          </a:p>
          <a:p>
            <a:pPr marL="609600" indent="-609600" algn="l" eaLnBrk="1" hangingPunct="1">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233214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81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990600"/>
            <a:ext cx="8377238" cy="5510678"/>
          </a:xfrm>
        </p:spPr>
        <p:txBody>
          <a:bodyPr>
            <a:normAutofit fontScale="92500" lnSpcReduction="10000"/>
          </a:bodyPr>
          <a:lstStyle/>
          <a:p>
            <a:pPr marL="0" indent="0">
              <a:buNone/>
            </a:pPr>
            <a:r>
              <a:rPr lang="es-AR" sz="2000" b="1" dirty="0" smtClean="0">
                <a:solidFill>
                  <a:srgbClr val="FFFF00"/>
                </a:solidFill>
                <a:effectLst>
                  <a:outerShdw blurRad="38100" dist="38100" dir="2700000" algn="tl">
                    <a:srgbClr val="000000">
                      <a:alpha val="43137"/>
                    </a:srgbClr>
                  </a:outerShdw>
                </a:effectLst>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r>
              <a:rPr lang="es-AR" sz="1800" b="1" dirty="0" smtClean="0">
                <a:solidFill>
                  <a:srgbClr val="FF9900"/>
                </a:solidFill>
                <a:effectLst>
                  <a:outerShdw blurRad="38100" dist="38100" dir="2700000" algn="tl">
                    <a:srgbClr val="000000">
                      <a:alpha val="43137"/>
                    </a:srgbClr>
                  </a:outerShdw>
                </a:effectLst>
              </a:rPr>
              <a:t>PROCEDIMIENTO PARA DECLARAR ACTIVIDAD PRINCIPAL CON POSTERIORIDAD AL 31/12/2019</a:t>
            </a:r>
            <a:endParaRPr lang="es-AR" sz="1800" b="1" dirty="0">
              <a:solidFill>
                <a:srgbClr val="FF9900"/>
              </a:solidFill>
              <a:effectLst>
                <a:outerShdw blurRad="38100" dist="38100" dir="2700000" algn="tl">
                  <a:srgbClr val="000000">
                    <a:alpha val="43137"/>
                  </a:srgbClr>
                </a:outerShdw>
              </a:effectLst>
            </a:endParaRPr>
          </a:p>
          <a:p>
            <a:pPr marL="0" indent="0">
              <a:buNone/>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2 -</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Los empleadores que, con posterioridad a la fecha indicada en el artículo precedente, inicien o modifiquen su actividad, y declaren como actividad principal alguna de las comprendidas en el Anexo </a:t>
            </a:r>
            <a:r>
              <a:rPr lang="es-AR" sz="1800" dirty="0" err="1">
                <a:effectLst>
                  <a:outerShdw blurRad="38100" dist="38100" dir="2700000" algn="tl">
                    <a:srgbClr val="000000">
                      <a:alpha val="43137"/>
                    </a:srgbClr>
                  </a:outerShdw>
                </a:effectLst>
              </a:rPr>
              <a:t>deldecreto</a:t>
            </a:r>
            <a:r>
              <a:rPr lang="es-AR" sz="1800" dirty="0">
                <a:effectLst>
                  <a:outerShdw blurRad="38100" dist="38100" dir="2700000" algn="tl">
                    <a:srgbClr val="000000">
                      <a:alpha val="43137"/>
                    </a:srgbClr>
                  </a:outerShdw>
                </a:effectLst>
              </a:rPr>
              <a:t> 128/2019, a fin de computar la detracción prevista en el artículo 1 del citado decreto, </a:t>
            </a:r>
            <a:r>
              <a:rPr lang="es-AR" sz="1800" b="1" dirty="0">
                <a:solidFill>
                  <a:srgbClr val="FFFF00"/>
                </a:solidFill>
                <a:effectLst>
                  <a:outerShdw blurRad="38100" dist="38100" dir="2700000" algn="tl">
                    <a:srgbClr val="000000">
                      <a:alpha val="43137"/>
                    </a:srgbClr>
                  </a:outerShdw>
                </a:effectLst>
              </a:rPr>
              <a:t>deberán presentar ante la Administración Federal de Ingresos Públicos -en la dependencia que corresponda a la jurisdicción de su domicilio-</a:t>
            </a:r>
            <a:r>
              <a:rPr lang="es-AR" sz="1800" dirty="0">
                <a:effectLst>
                  <a:outerShdw blurRad="38100" dist="38100" dir="2700000" algn="tl">
                    <a:srgbClr val="000000">
                      <a:alpha val="43137"/>
                    </a:srgbClr>
                  </a:outerShdw>
                </a:effectLst>
              </a:rPr>
              <a:t> los elementos que se detallan a continuación:</a:t>
            </a:r>
          </a:p>
          <a:p>
            <a:pPr marL="0" indent="0">
              <a:buNone/>
            </a:pPr>
            <a:r>
              <a:rPr lang="es-AR" sz="1800" dirty="0">
                <a:solidFill>
                  <a:srgbClr val="00FFCC"/>
                </a:solidFill>
                <a:effectLst>
                  <a:outerShdw blurRad="38100" dist="38100" dir="2700000" algn="tl">
                    <a:srgbClr val="000000">
                      <a:alpha val="43137"/>
                    </a:srgbClr>
                  </a:outerShdw>
                </a:effectLst>
              </a:rPr>
              <a:t>1. Nota en los términos de la resolución general (AFIP) 1128, </a:t>
            </a:r>
            <a:r>
              <a:rPr lang="es-AR" sz="1800" b="1" dirty="0">
                <a:solidFill>
                  <a:srgbClr val="00FFCC"/>
                </a:solidFill>
                <a:effectLst>
                  <a:outerShdw blurRad="38100" dist="38100" dir="2700000" algn="tl">
                    <a:srgbClr val="000000">
                      <a:alpha val="43137"/>
                    </a:srgbClr>
                  </a:outerShdw>
                </a:effectLst>
              </a:rPr>
              <a:t>que contenga una descripción clara y precisa de la actividad principal desarrollada, indicando la fecha de inicio o modificación de la misma.</a:t>
            </a:r>
          </a:p>
          <a:p>
            <a:pPr marL="0" indent="0">
              <a:buNone/>
            </a:pPr>
            <a:r>
              <a:rPr lang="es-AR" sz="1800" dirty="0">
                <a:solidFill>
                  <a:srgbClr val="FF9900"/>
                </a:solidFill>
                <a:effectLst>
                  <a:outerShdw blurRad="38100" dist="38100" dir="2700000" algn="tl">
                    <a:srgbClr val="000000">
                      <a:alpha val="43137"/>
                    </a:srgbClr>
                  </a:outerShdw>
                </a:effectLst>
              </a:rPr>
              <a:t>2. </a:t>
            </a:r>
            <a:r>
              <a:rPr lang="es-AR" sz="1800" b="1" dirty="0">
                <a:solidFill>
                  <a:srgbClr val="FF9900"/>
                </a:solidFill>
                <a:effectLst>
                  <a:outerShdw blurRad="38100" dist="38100" dir="2700000" algn="tl">
                    <a:srgbClr val="000000">
                      <a:alpha val="43137"/>
                    </a:srgbClr>
                  </a:outerShdw>
                </a:effectLst>
              </a:rPr>
              <a:t>Certificación extendida por Contador Público independiente,</a:t>
            </a:r>
            <a:r>
              <a:rPr lang="es-AR" sz="1800" dirty="0">
                <a:solidFill>
                  <a:srgbClr val="FF9900"/>
                </a:solidFill>
                <a:effectLst>
                  <a:outerShdw blurRad="38100" dist="38100" dir="2700000" algn="tl">
                    <a:srgbClr val="000000">
                      <a:alpha val="43137"/>
                    </a:srgbClr>
                  </a:outerShdw>
                </a:effectLst>
              </a:rPr>
              <a:t> con firma autenticada por el Consejo Profesional de Ciencias Económicas que ejerza el control de su matrícula, en la que conste la actividad principal desarrollada y, en caso de modificación de la misma</a:t>
            </a:r>
            <a:r>
              <a:rPr lang="es-AR" sz="1800" b="1" dirty="0">
                <a:solidFill>
                  <a:srgbClr val="FFFF00"/>
                </a:solidFill>
                <a:effectLst>
                  <a:outerShdw blurRad="38100" dist="38100" dir="2700000" algn="tl">
                    <a:srgbClr val="000000">
                      <a:alpha val="43137"/>
                    </a:srgbClr>
                  </a:outerShdw>
                </a:effectLst>
              </a:rPr>
              <a:t>, el detalle de los ingresos brutos correspondientes a los seis (6) meses anteriores a la fecha de modificación,</a:t>
            </a:r>
            <a:r>
              <a:rPr lang="es-AR" sz="1800" b="1" dirty="0">
                <a:solidFill>
                  <a:srgbClr val="FF9900"/>
                </a:solidFill>
                <a:effectLst>
                  <a:outerShdw blurRad="38100" dist="38100" dir="2700000" algn="tl">
                    <a:srgbClr val="000000">
                      <a:alpha val="43137"/>
                    </a:srgbClr>
                  </a:outerShdw>
                </a:effectLst>
              </a:rPr>
              <a:t> o el menor tiempo transcurrido desde su fecha de inicio.</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852972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r>
              <a:rPr lang="es-AR" sz="1800" b="1" dirty="0">
                <a:solidFill>
                  <a:srgbClr val="FF9900"/>
                </a:solidFill>
                <a:effectLst>
                  <a:outerShdw blurRad="38100" dist="38100" dir="2700000" algn="tl">
                    <a:srgbClr val="000000">
                      <a:alpha val="43137"/>
                    </a:srgbClr>
                  </a:outerShdw>
                </a:effectLst>
              </a:rPr>
              <a:t>PROCEDIMIENTO PARA DECLARAR ACTIVIDAD PRINCIPAL CON POSTERIORIDAD AL 31/12/2019</a:t>
            </a:r>
          </a:p>
          <a:p>
            <a:pPr marL="0" indent="0">
              <a:buNone/>
            </a:pPr>
            <a:endParaRPr lang="es-AR" sz="1800" b="1" dirty="0"/>
          </a:p>
          <a:p>
            <a:pPr marL="0" indent="0">
              <a:buNone/>
            </a:pPr>
            <a:r>
              <a:rPr lang="es-AR" sz="1800" b="1" dirty="0" smtClean="0">
                <a:solidFill>
                  <a:srgbClr val="00FFFF"/>
                </a:solidFill>
              </a:rPr>
              <a:t>Art</a:t>
            </a:r>
            <a:r>
              <a:rPr lang="es-AR" sz="1800" b="1" dirty="0">
                <a:solidFill>
                  <a:srgbClr val="00FFFF"/>
                </a:solidFill>
              </a:rPr>
              <a:t>. 2 - </a:t>
            </a:r>
            <a:r>
              <a:rPr lang="es-AR" sz="1800" dirty="0" smtClean="0"/>
              <a:t> (…)</a:t>
            </a:r>
            <a:endParaRPr lang="es-AR" sz="1800" dirty="0"/>
          </a:p>
          <a:p>
            <a:pPr marL="0" indent="0">
              <a:buNone/>
            </a:pPr>
            <a:r>
              <a:rPr lang="es-AR" sz="1800" dirty="0"/>
              <a:t>En el supuesto que el empleador </a:t>
            </a:r>
            <a:r>
              <a:rPr lang="es-AR" sz="1800" b="1" dirty="0">
                <a:solidFill>
                  <a:srgbClr val="FFFF00"/>
                </a:solidFill>
              </a:rPr>
              <a:t>realice o hubiera realizado más de una actividad </a:t>
            </a:r>
            <a:r>
              <a:rPr lang="es-AR" sz="1800" dirty="0"/>
              <a:t>durante los períodos a informar, </a:t>
            </a:r>
            <a:r>
              <a:rPr lang="es-AR" sz="1800" b="1" dirty="0">
                <a:solidFill>
                  <a:srgbClr val="00FFCC"/>
                </a:solidFill>
              </a:rPr>
              <a:t>el referido detalle de los ingresos brutos deberá ser proporcionado en forma diferenciada por cada actividad desarrollada.</a:t>
            </a:r>
          </a:p>
          <a:p>
            <a:pPr marL="0" indent="0">
              <a:buNone/>
            </a:pPr>
            <a:endParaRPr lang="es-AR" sz="1800" dirty="0" smtClean="0"/>
          </a:p>
          <a:p>
            <a:pPr marL="0" indent="0">
              <a:buNone/>
            </a:pPr>
            <a:r>
              <a:rPr lang="es-AR" sz="1800" dirty="0" smtClean="0"/>
              <a:t>La </a:t>
            </a:r>
            <a:r>
              <a:rPr lang="es-AR" sz="1800" dirty="0"/>
              <a:t>Administración Federal de Ingresos </a:t>
            </a:r>
            <a:r>
              <a:rPr lang="es-AR" sz="1800" b="1" dirty="0"/>
              <a:t>Públicos </a:t>
            </a:r>
            <a:r>
              <a:rPr lang="es-AR" sz="1800" b="1" dirty="0">
                <a:solidFill>
                  <a:srgbClr val="FFFF00"/>
                </a:solidFill>
              </a:rPr>
              <a:t>podrá requerir al empleador, dentro del término de quince (15) días hábiles administrativos contados desde la fecha de la presentación efectuada, el aporte de otros elementos</a:t>
            </a:r>
            <a:r>
              <a:rPr lang="es-AR" sz="1800" b="1" dirty="0"/>
              <a:t> </a:t>
            </a:r>
            <a:r>
              <a:rPr lang="es-AR" sz="1800" dirty="0"/>
              <a:t>que considere necesarios a efectos de evaluar el carácter de la actividad principal declarada.</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944265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endParaRPr lang="es-AR" sz="1800" b="1" dirty="0" smtClean="0"/>
          </a:p>
          <a:p>
            <a:pPr marL="0" indent="0">
              <a:buNone/>
            </a:pPr>
            <a:r>
              <a:rPr lang="es-AR" sz="1800" b="1" dirty="0" smtClean="0">
                <a:solidFill>
                  <a:srgbClr val="FF9900"/>
                </a:solidFill>
              </a:rPr>
              <a:t>VERIFICACIÓN DE ACTIVIDAD PRINCIPAL Y APLICACIÓN DEL CODIGO</a:t>
            </a:r>
            <a:endParaRPr lang="es-AR" sz="1800" b="1" dirty="0">
              <a:solidFill>
                <a:srgbClr val="FF9900"/>
              </a:solidFill>
            </a:endParaRPr>
          </a:p>
          <a:p>
            <a:pPr marL="0" indent="0">
              <a:buNone/>
            </a:pPr>
            <a:endParaRPr lang="es-AR" sz="2000" b="1" dirty="0" smtClean="0">
              <a:solidFill>
                <a:srgbClr val="00FFFF"/>
              </a:solidFill>
            </a:endParaRPr>
          </a:p>
          <a:p>
            <a:pPr marL="0" indent="0">
              <a:buNone/>
            </a:pPr>
            <a:r>
              <a:rPr lang="es-AR" sz="2000" b="1" dirty="0" smtClean="0">
                <a:solidFill>
                  <a:srgbClr val="00FFFF"/>
                </a:solidFill>
              </a:rPr>
              <a:t>Art</a:t>
            </a:r>
            <a:r>
              <a:rPr lang="es-AR" sz="2000" b="1" dirty="0">
                <a:solidFill>
                  <a:srgbClr val="00FFFF"/>
                </a:solidFill>
              </a:rPr>
              <a:t>. 3 -</a:t>
            </a:r>
            <a:r>
              <a:rPr lang="es-AR" sz="2000" dirty="0"/>
              <a:t> Verificada la condición de actividad principal, la Administración Federal de Ingresos Públicos </a:t>
            </a:r>
            <a:r>
              <a:rPr lang="es-AR" sz="2000" b="1" dirty="0">
                <a:solidFill>
                  <a:srgbClr val="FFFF00"/>
                </a:solidFill>
              </a:rPr>
              <a:t>caracterizará al beneficiario con el código “422 </a:t>
            </a:r>
            <a:r>
              <a:rPr lang="es-AR" sz="2000" dirty="0"/>
              <a:t>- Beneficio decreto 128/19 - Sector primario agrícola e industrial” en el “Sistema Registral”.</a:t>
            </a:r>
          </a:p>
          <a:p>
            <a:pPr marL="0" indent="0">
              <a:buNone/>
            </a:pPr>
            <a:endParaRPr lang="es-AR" sz="2000" b="1" dirty="0" smtClean="0"/>
          </a:p>
          <a:p>
            <a:pPr marL="0" indent="0">
              <a:buNone/>
            </a:pPr>
            <a:endParaRPr lang="es-AR" sz="20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04535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6572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066800"/>
            <a:ext cx="8377238" cy="54344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endParaRPr lang="es-AR" sz="1800" b="1" dirty="0" smtClean="0">
              <a:effectLst>
                <a:outerShdw blurRad="38100" dist="38100" dir="2700000" algn="tl">
                  <a:srgbClr val="000000">
                    <a:alpha val="43137"/>
                  </a:srgbClr>
                </a:outerShdw>
              </a:effectLst>
            </a:endParaRPr>
          </a:p>
          <a:p>
            <a:pPr marL="0" indent="0">
              <a:buNone/>
            </a:pPr>
            <a:r>
              <a:rPr lang="es-AR" sz="1800" b="1" dirty="0" smtClean="0">
                <a:solidFill>
                  <a:srgbClr val="00FF00"/>
                </a:solidFill>
                <a:effectLst>
                  <a:outerShdw blurRad="38100" dist="38100" dir="2700000" algn="tl">
                    <a:srgbClr val="000000">
                      <a:alpha val="43137"/>
                    </a:srgbClr>
                  </a:outerShdw>
                </a:effectLst>
              </a:rPr>
              <a:t>DECLARACIÓN DE ACTIVIDAD EN FORMA POSTERIOR CON CARÁCTER RETROACTIVO</a:t>
            </a:r>
            <a:endParaRPr lang="es-AR" sz="1800" b="1" dirty="0">
              <a:solidFill>
                <a:srgbClr val="00FF00"/>
              </a:solidFill>
              <a:effectLst>
                <a:outerShdw blurRad="38100" dist="38100" dir="2700000" algn="tl">
                  <a:srgbClr val="000000">
                    <a:alpha val="43137"/>
                  </a:srgbClr>
                </a:outerShdw>
              </a:effectLst>
            </a:endParaRPr>
          </a:p>
          <a:p>
            <a:pPr marL="0" indent="0">
              <a:buNone/>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4 -</a:t>
            </a:r>
            <a:r>
              <a:rPr lang="es-AR" sz="1800" dirty="0">
                <a:effectLst>
                  <a:outerShdw blurRad="38100" dist="38100" dir="2700000" algn="tl">
                    <a:srgbClr val="000000">
                      <a:alpha val="43137"/>
                    </a:srgbClr>
                  </a:outerShdw>
                </a:effectLst>
              </a:rPr>
              <a:t> En el caso de empleadores que </a:t>
            </a:r>
            <a:r>
              <a:rPr lang="es-AR" sz="1800" b="1" dirty="0">
                <a:solidFill>
                  <a:srgbClr val="FFFF00"/>
                </a:solidFill>
                <a:effectLst>
                  <a:outerShdw blurRad="38100" dist="38100" dir="2700000" algn="tl">
                    <a:srgbClr val="000000">
                      <a:alpha val="43137"/>
                    </a:srgbClr>
                  </a:outerShdw>
                </a:effectLst>
              </a:rPr>
              <a:t>declaren con carácter retroactivo al 31 de diciembre de 2018 el inicio o la modificación de la actividad principal</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siendo alguna de las comprendidas en el Anexo </a:t>
            </a:r>
            <a:r>
              <a:rPr lang="es-AR" sz="1800" dirty="0" smtClean="0">
                <a:effectLst>
                  <a:outerShdw blurRad="38100" dist="38100" dir="2700000" algn="tl">
                    <a:srgbClr val="000000">
                      <a:alpha val="43137"/>
                    </a:srgbClr>
                  </a:outerShdw>
                </a:effectLst>
              </a:rPr>
              <a:t>del decreto </a:t>
            </a:r>
            <a:r>
              <a:rPr lang="es-AR" sz="1800" dirty="0">
                <a:effectLst>
                  <a:outerShdw blurRad="38100" dist="38100" dir="2700000" algn="tl">
                    <a:srgbClr val="000000">
                      <a:alpha val="43137"/>
                    </a:srgbClr>
                  </a:outerShdw>
                </a:effectLst>
              </a:rPr>
              <a:t>128/2019, resultarán de aplicación las disposiciones de los artículos precedentes, a cuyo efecto, </a:t>
            </a:r>
            <a:r>
              <a:rPr lang="es-AR" sz="1800" b="1" dirty="0">
                <a:solidFill>
                  <a:srgbClr val="FF9900"/>
                </a:solidFill>
                <a:effectLst>
                  <a:outerShdw blurRad="38100" dist="38100" dir="2700000" algn="tl">
                    <a:srgbClr val="000000">
                      <a:alpha val="43137"/>
                    </a:srgbClr>
                  </a:outerShdw>
                </a:effectLst>
              </a:rPr>
              <a:t>la presentación de los elementos previstos en el artículo 2 deberá efectuarse hasta el último día hábil del segundo mes inmediato siguiente al de la entrada en vigencia de la presente</a:t>
            </a:r>
            <a:r>
              <a:rPr lang="es-AR" sz="1800" b="1" dirty="0" smtClean="0">
                <a:solidFill>
                  <a:srgbClr val="FF9900"/>
                </a:solidFill>
                <a:effectLst>
                  <a:outerShdw blurRad="38100" dist="38100" dir="2700000" algn="tl">
                    <a:srgbClr val="000000">
                      <a:alpha val="43137"/>
                    </a:srgbClr>
                  </a:outerShdw>
                </a:effectLst>
              </a:rPr>
              <a:t>. </a:t>
            </a:r>
            <a:r>
              <a:rPr lang="es-AR" sz="1800" b="1" dirty="0" smtClean="0">
                <a:solidFill>
                  <a:srgbClr val="FFFF00"/>
                </a:solidFill>
                <a:effectLst>
                  <a:outerShdw blurRad="38100" dist="38100" dir="2700000" algn="tl">
                    <a:srgbClr val="000000">
                      <a:alpha val="43137"/>
                    </a:srgbClr>
                  </a:outerShdw>
                </a:effectLst>
              </a:rPr>
              <a:t>(31 de julio de 2019)</a:t>
            </a:r>
            <a:endParaRPr lang="es-AR" sz="1800" b="1" dirty="0">
              <a:solidFill>
                <a:srgbClr val="FFFF00"/>
              </a:solidFill>
              <a:effectLst>
                <a:outerShdw blurRad="38100" dist="38100" dir="2700000" algn="tl">
                  <a:srgbClr val="000000">
                    <a:alpha val="43137"/>
                  </a:srgbClr>
                </a:outerShdw>
              </a:effectLst>
            </a:endParaRPr>
          </a:p>
          <a:p>
            <a:pPr marL="0" indent="0">
              <a:buNone/>
            </a:pPr>
            <a:r>
              <a:rPr lang="es-AR" sz="1800" dirty="0">
                <a:effectLst>
                  <a:outerShdw blurRad="38100" dist="38100" dir="2700000" algn="tl">
                    <a:srgbClr val="000000">
                      <a:alpha val="43137"/>
                    </a:srgbClr>
                  </a:outerShdw>
                </a:effectLst>
              </a:rPr>
              <a:t>De caracterizarse al beneficiario con el código indicado </a:t>
            </a:r>
            <a:r>
              <a:rPr lang="es-AR" sz="1800" b="1" dirty="0">
                <a:solidFill>
                  <a:srgbClr val="FFFF00"/>
                </a:solidFill>
                <a:effectLst>
                  <a:outerShdw blurRad="38100" dist="38100" dir="2700000" algn="tl">
                    <a:srgbClr val="000000">
                      <a:alpha val="43137"/>
                    </a:srgbClr>
                  </a:outerShdw>
                </a:effectLst>
              </a:rPr>
              <a:t>en el artículo 3 con fecha retroactiva, podrá rectificar las declaraciones juradas determinativas y nominativas de aportes y contribucione</a:t>
            </a:r>
            <a:r>
              <a:rPr lang="es-AR" sz="1800" dirty="0">
                <a:effectLst>
                  <a:outerShdw blurRad="38100" dist="38100" dir="2700000" algn="tl">
                    <a:srgbClr val="000000">
                      <a:alpha val="43137"/>
                    </a:srgbClr>
                  </a:outerShdw>
                </a:effectLst>
              </a:rPr>
              <a:t>s con destino a la seguridad social, correspondientes a los períodos devengados</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1454035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endParaRPr lang="es-AR" sz="1800" b="1" dirty="0">
              <a:effectLst>
                <a:outerShdw blurRad="38100" dist="38100" dir="2700000" algn="tl">
                  <a:srgbClr val="000000">
                    <a:alpha val="43137"/>
                  </a:srgbClr>
                </a:outerShdw>
              </a:effectLst>
            </a:endParaRPr>
          </a:p>
          <a:p>
            <a:pPr marL="0" indent="0">
              <a:buNone/>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5 -</a:t>
            </a:r>
            <a:r>
              <a:rPr lang="es-AR" sz="1800" dirty="0">
                <a:effectLst>
                  <a:outerShdw blurRad="38100" dist="38100" dir="2700000" algn="tl">
                    <a:srgbClr val="000000">
                      <a:alpha val="43137"/>
                    </a:srgbClr>
                  </a:outerShdw>
                </a:effectLst>
              </a:rPr>
              <a:t> Lo establecido en esta resolución general conjunta </a:t>
            </a:r>
            <a:r>
              <a:rPr lang="es-AR" sz="1800" b="1" dirty="0">
                <a:solidFill>
                  <a:srgbClr val="00FF00"/>
                </a:solidFill>
                <a:effectLst>
                  <a:outerShdw blurRad="38100" dist="38100" dir="2700000" algn="tl">
                    <a:srgbClr val="000000">
                      <a:alpha val="43137"/>
                    </a:srgbClr>
                  </a:outerShdw>
                </a:effectLst>
              </a:rPr>
              <a:t>no obsta la verificación y fiscalización posterior por parte de la Administración Federal de Ingresos Públicos, </a:t>
            </a:r>
            <a:r>
              <a:rPr lang="es-AR" sz="1800" dirty="0">
                <a:effectLst>
                  <a:outerShdw blurRad="38100" dist="38100" dir="2700000" algn="tl">
                    <a:srgbClr val="000000">
                      <a:alpha val="43137"/>
                    </a:srgbClr>
                  </a:outerShdw>
                </a:effectLst>
              </a:rPr>
              <a:t>respecto del cumplimiento de las condiciones establecidas en el decreto 128/2019 y, en su caso, la aplicación de las sanciones que pudieran corresponder.</a:t>
            </a:r>
          </a:p>
          <a:p>
            <a:pPr marL="0" indent="0">
              <a:buNone/>
            </a:pPr>
            <a:endParaRPr lang="es-AR" sz="1800" b="1" dirty="0" smtClean="0">
              <a:effectLst>
                <a:outerShdw blurRad="38100" dist="38100" dir="2700000" algn="tl">
                  <a:srgbClr val="000000">
                    <a:alpha val="43137"/>
                  </a:srgbClr>
                </a:outerShdw>
              </a:effectLst>
            </a:endParaRPr>
          </a:p>
          <a:p>
            <a:pPr marL="0" indent="0">
              <a:buNone/>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6 -</a:t>
            </a:r>
            <a:r>
              <a:rPr lang="es-AR" sz="1800" dirty="0">
                <a:solidFill>
                  <a:srgbClr val="00FFFF"/>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Las disposiciones de esta resolución general </a:t>
            </a:r>
            <a:r>
              <a:rPr lang="es-AR" sz="1800" b="1" dirty="0">
                <a:solidFill>
                  <a:srgbClr val="FFFF19"/>
                </a:solidFill>
                <a:effectLst>
                  <a:outerShdw blurRad="38100" dist="38100" dir="2700000" algn="tl">
                    <a:srgbClr val="000000">
                      <a:alpha val="43137"/>
                    </a:srgbClr>
                  </a:outerShdw>
                </a:effectLst>
              </a:rPr>
              <a:t>conjunta entrarán en vigencia a los diez (10) días hábiles</a:t>
            </a:r>
            <a:r>
              <a:rPr lang="es-AR" sz="1800" dirty="0">
                <a:effectLst>
                  <a:outerShdw blurRad="38100" dist="38100" dir="2700000" algn="tl">
                    <a:srgbClr val="000000">
                      <a:alpha val="43137"/>
                    </a:srgbClr>
                  </a:outerShdw>
                </a:effectLst>
              </a:rPr>
              <a:t> contados a partir de su publicación en el Boletín Oficial.</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292584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962025"/>
          </a:xfrm>
        </p:spPr>
        <p:txBody>
          <a:bodyPr>
            <a:noAutofit/>
          </a:bodyPr>
          <a:lstStyle/>
          <a:p>
            <a:pPr algn="r">
              <a:defRPr/>
            </a:pPr>
            <a:r>
              <a:rPr lang="es-AR" sz="2000" b="1" dirty="0">
                <a:solidFill>
                  <a:srgbClr val="FF9900"/>
                </a:solidFill>
                <a:effectLst>
                  <a:outerShdw blurRad="38100" dist="38100" dir="2700000" algn="tl">
                    <a:srgbClr val="000000">
                      <a:alpha val="43137"/>
                    </a:srgbClr>
                  </a:outerShdw>
                </a:effectLst>
              </a:rPr>
              <a:t>DETRACCIÓN </a:t>
            </a:r>
            <a:r>
              <a:rPr lang="es-AR" sz="2000" b="1" dirty="0" smtClean="0">
                <a:solidFill>
                  <a:srgbClr val="FF9900"/>
                </a:solidFill>
                <a:effectLst>
                  <a:outerShdw blurRad="38100" dist="38100" dir="2700000" algn="tl">
                    <a:srgbClr val="000000">
                      <a:alpha val="43137"/>
                    </a:srgbClr>
                  </a:outerShdw>
                </a:effectLst>
              </a:rPr>
              <a:t>APLICACIÓN </a:t>
            </a:r>
            <a:r>
              <a:rPr lang="es-AR" sz="2000" b="1" dirty="0">
                <a:solidFill>
                  <a:srgbClr val="FF9900"/>
                </a:solidFill>
                <a:effectLst>
                  <a:outerShdw blurRad="38100" dist="38100" dir="2700000" algn="tl">
                    <a:srgbClr val="000000">
                      <a:alpha val="43137"/>
                    </a:srgbClr>
                  </a:outerShdw>
                </a:effectLst>
              </a:rPr>
              <a:t>COMPLETA</a:t>
            </a:r>
            <a:br>
              <a:rPr lang="es-AR" sz="2000" b="1" dirty="0">
                <a:solidFill>
                  <a:srgbClr val="FF9900"/>
                </a:solidFill>
                <a:effectLst>
                  <a:outerShdw blurRad="38100" dist="38100" dir="2700000" algn="tl">
                    <a:srgbClr val="000000">
                      <a:alpha val="43137"/>
                    </a:srgbClr>
                  </a:outerShdw>
                </a:effectLst>
              </a:rPr>
            </a:br>
            <a:r>
              <a:rPr lang="es-AR" sz="2000" b="1" dirty="0" smtClean="0">
                <a:solidFill>
                  <a:srgbClr val="FF9900"/>
                </a:solidFill>
                <a:effectLst>
                  <a:outerShdw blurRad="38100" dist="38100" dir="2700000" algn="tl">
                    <a:srgbClr val="000000">
                      <a:alpha val="43137"/>
                    </a:srgbClr>
                  </a:outerShdw>
                </a:effectLst>
              </a:rPr>
              <a:t>ACTIVIDADES</a:t>
            </a:r>
            <a:r>
              <a:rPr lang="es-AR" sz="2000" b="1" dirty="0">
                <a:solidFill>
                  <a:srgbClr val="FF9900"/>
                </a:solidFill>
                <a:effectLst>
                  <a:outerShdw blurRad="38100" dist="38100" dir="2700000" algn="tl">
                    <a:srgbClr val="000000">
                      <a:alpha val="43137"/>
                    </a:srgbClr>
                  </a:outerShdw>
                </a:effectLst>
              </a:rPr>
              <a:t>, REQUISITOS Y PROCEDIMIENTO</a:t>
            </a:r>
            <a:endParaRPr lang="en-US" sz="2000" b="1" dirty="0">
              <a:solidFill>
                <a:srgbClr val="FF99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27674" y="1371600"/>
            <a:ext cx="8377238" cy="5129678"/>
          </a:xfrm>
        </p:spPr>
        <p:txBody>
          <a:bodyPr>
            <a:normAutofit/>
          </a:bodyPr>
          <a:lstStyle/>
          <a:p>
            <a:pPr marL="0" indent="0">
              <a:buNone/>
            </a:pPr>
            <a:r>
              <a:rPr lang="es-AR" sz="2000" b="1" dirty="0" smtClean="0">
                <a:solidFill>
                  <a:srgbClr val="FFFF00"/>
                </a:solidFill>
                <a:effectLst>
                  <a:outerShdw blurRad="38100" dist="38100" dir="2700000" algn="tl">
                    <a:srgbClr val="000000">
                      <a:alpha val="43137"/>
                    </a:srgbClr>
                  </a:outerShdw>
                </a:effectLst>
              </a:rPr>
              <a:t>INICIO O CAMBIO DE ACTIVIDAD EN FORMA POSTERIOR</a:t>
            </a:r>
          </a:p>
          <a:p>
            <a:pPr marL="0" indent="0">
              <a:buNone/>
            </a:pPr>
            <a:r>
              <a:rPr lang="es-AR" sz="2000" b="1" dirty="0" smtClean="0">
                <a:solidFill>
                  <a:srgbClr val="FFFF00"/>
                </a:solidFill>
                <a:effectLst>
                  <a:outerShdw blurRad="38100" dist="38100" dir="2700000" algn="tl">
                    <a:srgbClr val="000000">
                      <a:alpha val="43137"/>
                    </a:srgbClr>
                  </a:outerShdw>
                </a:effectLst>
              </a:rPr>
              <a:t>RGC (AFIP-MTYP) 4469</a:t>
            </a:r>
            <a:endParaRPr lang="es-AR" sz="2400" b="1" dirty="0">
              <a:solidFill>
                <a:srgbClr val="00FFFF"/>
              </a:solidFill>
              <a:effectLst>
                <a:outerShdw blurRad="38100" dist="38100" dir="2700000" algn="tl">
                  <a:srgbClr val="000000">
                    <a:alpha val="43137"/>
                  </a:srgbClr>
                </a:outerShdw>
              </a:effectLst>
            </a:endParaRPr>
          </a:p>
          <a:p>
            <a:pPr marL="0" indent="0">
              <a:buNone/>
            </a:pPr>
            <a:endParaRPr lang="es-AR" sz="1800" dirty="0">
              <a:solidFill>
                <a:srgbClr val="00FFFF"/>
              </a:solidFill>
              <a:effectLst>
                <a:outerShdw blurRad="38100" dist="38100" dir="2700000" algn="tl">
                  <a:srgbClr val="000000">
                    <a:alpha val="43137"/>
                  </a:srgbClr>
                </a:outerShdw>
              </a:effectLst>
            </a:endParaRPr>
          </a:p>
          <a:p>
            <a:pPr marL="0" indent="0">
              <a:buNone/>
            </a:pPr>
            <a:r>
              <a:rPr lang="es-AR" sz="2000" b="1" dirty="0">
                <a:solidFill>
                  <a:srgbClr val="00FFFF"/>
                </a:solidFill>
                <a:effectLst>
                  <a:outerShdw blurRad="38100" dist="38100" dir="2700000" algn="tl">
                    <a:srgbClr val="000000">
                      <a:alpha val="43137"/>
                    </a:srgbClr>
                  </a:outerShdw>
                </a:effectLst>
              </a:rPr>
              <a:t>Vigencia: </a:t>
            </a:r>
            <a:r>
              <a:rPr lang="es-AR" sz="2000" dirty="0">
                <a:effectLst>
                  <a:outerShdw blurRad="38100" dist="38100" dir="2700000" algn="tl">
                    <a:srgbClr val="000000">
                      <a:alpha val="43137"/>
                    </a:srgbClr>
                  </a:outerShdw>
                </a:effectLst>
              </a:rPr>
              <a:t>29/4/2019</a:t>
            </a:r>
          </a:p>
          <a:p>
            <a:pPr marL="0" indent="0">
              <a:buNone/>
            </a:pPr>
            <a:r>
              <a:rPr lang="es-AR" sz="2000" b="1" dirty="0">
                <a:solidFill>
                  <a:srgbClr val="FF9900"/>
                </a:solidFill>
                <a:effectLst>
                  <a:outerShdw blurRad="38100" dist="38100" dir="2700000" algn="tl">
                    <a:srgbClr val="000000">
                      <a:alpha val="43137"/>
                    </a:srgbClr>
                  </a:outerShdw>
                </a:effectLst>
              </a:rPr>
              <a:t>Aplicación: </a:t>
            </a:r>
            <a:r>
              <a:rPr lang="es-AR" sz="2000" dirty="0">
                <a:effectLst>
                  <a:outerShdw blurRad="38100" dist="38100" dir="2700000" algn="tl">
                    <a:srgbClr val="000000">
                      <a:alpha val="43137"/>
                    </a:srgbClr>
                  </a:outerShdw>
                </a:effectLst>
              </a:rPr>
              <a:t>desde el 13/5/2019</a:t>
            </a:r>
          </a:p>
          <a:p>
            <a:pPr marL="0" indent="0">
              <a:buNone/>
            </a:pPr>
            <a:endParaRPr lang="es-AR" sz="1800" dirty="0">
              <a:solidFill>
                <a:srgbClr val="FFFF00"/>
              </a:solidFill>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5230925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sz="3600" b="1" dirty="0" smtClean="0">
              <a:solidFill>
                <a:schemeClr val="tx2"/>
              </a:solidFill>
              <a:effectLst>
                <a:outerShdw blurRad="38100" dist="38100" dir="2700000" algn="tl">
                  <a:srgbClr val="000000">
                    <a:alpha val="43137"/>
                  </a:srgbClr>
                </a:outerShdw>
              </a:effectLst>
              <a:latin typeface="Papyrus" panose="03070502060502030205" pitchFamily="66" charset="0"/>
            </a:endParaRPr>
          </a:p>
          <a:p>
            <a:pPr>
              <a:defRPr/>
            </a:pPr>
            <a:r>
              <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rPr>
              <a:t>PRESTADORES DE SERVICIOS</a:t>
            </a:r>
          </a:p>
          <a:p>
            <a:pPr>
              <a:defRPr/>
            </a:pPr>
            <a:r>
              <a:rPr lang="es-AR" sz="2800" b="1" dirty="0" smtClean="0">
                <a:solidFill>
                  <a:srgbClr val="FFFF19"/>
                </a:solidFill>
                <a:effectLst>
                  <a:outerShdw blurRad="38100" dist="38100" dir="2700000" algn="tl">
                    <a:srgbClr val="000000">
                      <a:alpha val="43137"/>
                    </a:srgbClr>
                  </a:outerShdw>
                </a:effectLst>
                <a:latin typeface="Papyrus" panose="03070502060502030205" pitchFamily="66" charset="0"/>
              </a:rPr>
              <a:t>RADIODIFUSIÓN TELEVISIVA ABIERTA, </a:t>
            </a:r>
            <a:r>
              <a:rPr lang="es-AR" sz="2800" b="1" dirty="0" smtClean="0">
                <a:solidFill>
                  <a:srgbClr val="FF9900"/>
                </a:solidFill>
                <a:effectLst>
                  <a:outerShdw blurRad="38100" dist="38100" dir="2700000" algn="tl">
                    <a:srgbClr val="000000">
                      <a:alpha val="43137"/>
                    </a:srgbClr>
                  </a:outerShdw>
                </a:effectLst>
                <a:latin typeface="Papyrus" panose="03070502060502030205" pitchFamily="66" charset="0"/>
              </a:rPr>
              <a:t>SONORA,</a:t>
            </a:r>
            <a:r>
              <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rPr>
              <a:t> </a:t>
            </a:r>
          </a:p>
          <a:p>
            <a:pPr>
              <a:defRPr/>
            </a:pPr>
            <a:r>
              <a:rPr lang="es-AR" sz="2800" b="1" dirty="0" smtClean="0">
                <a:solidFill>
                  <a:srgbClr val="00FF00"/>
                </a:solidFill>
                <a:effectLst>
                  <a:outerShdw blurRad="38100" dist="38100" dir="2700000" algn="tl">
                    <a:srgbClr val="000000">
                      <a:alpha val="43137"/>
                    </a:srgbClr>
                  </a:outerShdw>
                </a:effectLst>
                <a:latin typeface="Papyrus" panose="03070502060502030205" pitchFamily="66" charset="0"/>
              </a:rPr>
              <a:t>SEÑALES CERRADAS DE TELEVISIÓN, </a:t>
            </a:r>
            <a:r>
              <a:rPr lang="es-AR" sz="2800" b="1" dirty="0" smtClean="0">
                <a:solidFill>
                  <a:srgbClr val="FF9900"/>
                </a:solidFill>
                <a:effectLst>
                  <a:outerShdw blurRad="38100" dist="38100" dir="2700000" algn="tl">
                    <a:srgbClr val="000000">
                      <a:alpha val="43137"/>
                    </a:srgbClr>
                  </a:outerShdw>
                </a:effectLst>
                <a:latin typeface="Papyrus" panose="03070502060502030205" pitchFamily="66" charset="0"/>
              </a:rPr>
              <a:t>EDITORES DE DIARIOS Y REVISTAS,</a:t>
            </a:r>
            <a:r>
              <a:rPr lang="es-AR" sz="2800" b="1" dirty="0" smtClean="0">
                <a:solidFill>
                  <a:srgbClr val="00FFFF"/>
                </a:solidFill>
                <a:effectLst>
                  <a:outerShdw blurRad="38100" dist="38100" dir="2700000" algn="tl">
                    <a:srgbClr val="000000">
                      <a:alpha val="43137"/>
                    </a:srgbClr>
                  </a:outerShdw>
                </a:effectLst>
                <a:latin typeface="Papyrus" panose="03070502060502030205" pitchFamily="66" charset="0"/>
              </a:rPr>
              <a:t> ETC</a:t>
            </a:r>
          </a:p>
          <a:p>
            <a:pPr>
              <a:defRPr/>
            </a:pPr>
            <a:r>
              <a:rPr lang="es-AR" sz="2800" b="1" dirty="0" smtClean="0">
                <a:solidFill>
                  <a:srgbClr val="FFFF00"/>
                </a:solidFill>
                <a:effectLst>
                  <a:outerShdw blurRad="38100" dist="38100" dir="2700000" algn="tl">
                    <a:srgbClr val="000000">
                      <a:alpha val="43137"/>
                    </a:srgbClr>
                  </a:outerShdw>
                </a:effectLst>
                <a:latin typeface="Papyrus" panose="03070502060502030205" pitchFamily="66" charset="0"/>
              </a:rPr>
              <a:t>LEY  27467 DE PRESUPUESTO 2019</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866813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791546" y="304800"/>
            <a:ext cx="7772400" cy="685800"/>
          </a:xfrm>
        </p:spPr>
        <p:txBody>
          <a:bodyPr>
            <a:noAutofit/>
          </a:bodyPr>
          <a:lstStyle/>
          <a:p>
            <a:pPr eaLnBrk="1" hangingPunct="1">
              <a:defRPr/>
            </a:pPr>
            <a:r>
              <a:rPr lang="en-US" sz="2800" dirty="0" smtClean="0">
                <a:solidFill>
                  <a:srgbClr val="FFFF00"/>
                </a:solidFill>
                <a:effectLst>
                  <a:outerShdw blurRad="38100" dist="38100" dir="2700000" algn="tl">
                    <a:srgbClr val="000000">
                      <a:alpha val="43137"/>
                    </a:srgbClr>
                  </a:outerShdw>
                </a:effectLst>
              </a:rPr>
              <a:t>LEY DE PRESUPUESTO</a:t>
            </a:r>
            <a:endParaRPr lang="en-US" sz="2800" dirty="0" smtClean="0">
              <a:solidFill>
                <a:srgbClr val="00FFFF"/>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381000" y="1066800"/>
            <a:ext cx="8182946" cy="5611156"/>
          </a:xfrm>
        </p:spPr>
        <p:txBody>
          <a:bodyPr>
            <a:normAutofit lnSpcReduction="10000"/>
          </a:bodyPr>
          <a:lstStyle/>
          <a:p>
            <a:pPr algn="l"/>
            <a:r>
              <a:rPr lang="es-AR" sz="1800" b="1" dirty="0">
                <a:solidFill>
                  <a:srgbClr val="00FFFF"/>
                </a:solidFill>
                <a:effectLst>
                  <a:outerShdw blurRad="38100" dist="38100" dir="2700000" algn="tl">
                    <a:srgbClr val="000000">
                      <a:alpha val="43137"/>
                    </a:srgbClr>
                  </a:outerShdw>
                </a:effectLst>
              </a:rPr>
              <a:t>Art. 91 -</a:t>
            </a:r>
            <a:r>
              <a:rPr lang="es-AR" sz="1800" dirty="0">
                <a:effectLst>
                  <a:outerShdw blurRad="38100" dist="38100" dir="2700000" algn="tl">
                    <a:srgbClr val="000000">
                      <a:alpha val="43137"/>
                    </a:srgbClr>
                  </a:outerShdw>
                </a:effectLst>
              </a:rPr>
              <a:t> </a:t>
            </a:r>
            <a:r>
              <a:rPr lang="es-AR" sz="1800" dirty="0" err="1">
                <a:effectLst>
                  <a:outerShdw blurRad="38100" dist="38100" dir="2700000" algn="tl">
                    <a:srgbClr val="000000">
                      <a:alpha val="43137"/>
                    </a:srgbClr>
                  </a:outerShdw>
                </a:effectLst>
              </a:rPr>
              <a:t>Incorpórase</a:t>
            </a:r>
            <a:r>
              <a:rPr lang="es-AR" sz="1800" dirty="0">
                <a:effectLst>
                  <a:outerShdw blurRad="38100" dist="38100" dir="2700000" algn="tl">
                    <a:srgbClr val="000000">
                      <a:alpha val="43137"/>
                    </a:srgbClr>
                  </a:outerShdw>
                </a:effectLst>
              </a:rPr>
              <a:t>, con efecto para los importes cuyo derecho a cómputo se genere a partir del 1 de enero de 2019, inclusive, </a:t>
            </a:r>
            <a:r>
              <a:rPr lang="es-AR" sz="1800" b="1" dirty="0">
                <a:solidFill>
                  <a:srgbClr val="00FFFF"/>
                </a:solidFill>
                <a:effectLst>
                  <a:outerShdw blurRad="38100" dist="38100" dir="2700000" algn="tl">
                    <a:srgbClr val="000000">
                      <a:alpha val="43137"/>
                    </a:srgbClr>
                  </a:outerShdw>
                </a:effectLst>
              </a:rPr>
              <a:t>como tercer artículo sin número a continuación del artículo 24 de la ley de impuesto al valor agregado</a:t>
            </a:r>
            <a:r>
              <a:rPr lang="es-AR" sz="1800" dirty="0">
                <a:effectLst>
                  <a:outerShdw blurRad="38100" dist="38100" dir="2700000" algn="tl">
                    <a:srgbClr val="000000">
                      <a:alpha val="43137"/>
                    </a:srgbClr>
                  </a:outerShdw>
                </a:effectLst>
              </a:rPr>
              <a:t> (</a:t>
            </a:r>
            <a:r>
              <a:rPr lang="es-AR" sz="1800" dirty="0" err="1">
                <a:effectLst>
                  <a:outerShdw blurRad="38100" dist="38100" dir="2700000" algn="tl">
                    <a:srgbClr val="000000">
                      <a:alpha val="43137"/>
                    </a:srgbClr>
                  </a:outerShdw>
                </a:effectLst>
              </a:rPr>
              <a:t>t.o</a:t>
            </a:r>
            <a:r>
              <a:rPr lang="es-AR" sz="1800" dirty="0">
                <a:effectLst>
                  <a:outerShdw blurRad="38100" dist="38100" dir="2700000" algn="tl">
                    <a:srgbClr val="000000">
                      <a:alpha val="43137"/>
                    </a:srgbClr>
                  </a:outerShdw>
                </a:effectLst>
              </a:rPr>
              <a:t>. 1997) y sus modificaciones, el siguiente:</a:t>
            </a:r>
          </a:p>
          <a:p>
            <a:pPr algn="l"/>
            <a:r>
              <a:rPr lang="es-AR" sz="1800" dirty="0">
                <a:effectLst>
                  <a:outerShdw blurRad="38100" dist="38100" dir="2700000" algn="tl">
                    <a:srgbClr val="000000">
                      <a:alpha val="43137"/>
                    </a:srgbClr>
                  </a:outerShdw>
                </a:effectLst>
              </a:rPr>
              <a:t>Art. ... - Los sujetos cuya actividad sea la </a:t>
            </a:r>
            <a:r>
              <a:rPr lang="es-AR" sz="1800" b="1" dirty="0">
                <a:solidFill>
                  <a:srgbClr val="FFFF00"/>
                </a:solidFill>
                <a:effectLst>
                  <a:outerShdw blurRad="38100" dist="38100" dir="2700000" algn="tl">
                    <a:srgbClr val="000000">
                      <a:alpha val="43137"/>
                    </a:srgbClr>
                  </a:outerShdw>
                </a:effectLst>
              </a:rPr>
              <a:t>prestación de servicios de radiodifusión televisiva abierta o por suscripción mediante vínculo físico y/o radioeléctrico</a:t>
            </a:r>
            <a:r>
              <a:rPr lang="es-AR" sz="1800" b="1" dirty="0">
                <a:solidFill>
                  <a:srgbClr val="FF9900"/>
                </a:solidFill>
                <a:effectLst>
                  <a:outerShdw blurRad="38100" dist="38100" dir="2700000" algn="tl">
                    <a:srgbClr val="000000">
                      <a:alpha val="43137"/>
                    </a:srgbClr>
                  </a:outerShdw>
                </a:effectLst>
              </a:rPr>
              <a:t>, de radiodifusión sonora</a:t>
            </a:r>
            <a:r>
              <a:rPr lang="es-AR" sz="1800" b="1" dirty="0">
                <a:solidFill>
                  <a:srgbClr val="FFFF00"/>
                </a:solidFill>
                <a:effectLst>
                  <a:outerShdw blurRad="38100" dist="38100" dir="2700000" algn="tl">
                    <a:srgbClr val="000000">
                      <a:alpha val="43137"/>
                    </a:srgbClr>
                  </a:outerShdw>
                </a:effectLst>
              </a:rPr>
              <a:t>, </a:t>
            </a:r>
            <a:r>
              <a:rPr lang="es-AR" sz="1800" b="1" dirty="0">
                <a:solidFill>
                  <a:srgbClr val="00FF00"/>
                </a:solidFill>
                <a:effectLst>
                  <a:outerShdw blurRad="38100" dist="38100" dir="2700000" algn="tl">
                    <a:srgbClr val="000000">
                      <a:alpha val="43137"/>
                    </a:srgbClr>
                  </a:outerShdw>
                </a:effectLst>
              </a:rPr>
              <a:t>señales cerradas de televisión, </a:t>
            </a:r>
            <a:r>
              <a:rPr lang="es-AR" sz="1800" b="1" dirty="0">
                <a:solidFill>
                  <a:srgbClr val="00FFCC"/>
                </a:solidFill>
                <a:effectLst>
                  <a:outerShdw blurRad="38100" dist="38100" dir="2700000" algn="tl">
                    <a:srgbClr val="000000">
                      <a:alpha val="43137"/>
                    </a:srgbClr>
                  </a:outerShdw>
                </a:effectLst>
              </a:rPr>
              <a:t>las empresas editoras de diarios, revistas, publicaciones periódicas o ediciones periodísticas digitales de información en línea y </a:t>
            </a:r>
            <a:r>
              <a:rPr lang="es-AR" sz="1800" b="1" dirty="0">
                <a:solidFill>
                  <a:srgbClr val="FFFF19"/>
                </a:solidFill>
                <a:effectLst>
                  <a:outerShdw blurRad="38100" dist="38100" dir="2700000" algn="tl">
                    <a:srgbClr val="000000">
                      <a:alpha val="43137"/>
                    </a:srgbClr>
                  </a:outerShdw>
                </a:effectLst>
              </a:rPr>
              <a:t>los distribuidores de </a:t>
            </a:r>
            <a:r>
              <a:rPr lang="es-AR" sz="1800" b="1" dirty="0">
                <a:solidFill>
                  <a:srgbClr val="00FFFF"/>
                </a:solidFill>
                <a:effectLst>
                  <a:outerShdw blurRad="38100" dist="38100" dir="2700000" algn="tl">
                    <a:srgbClr val="000000">
                      <a:alpha val="43137"/>
                    </a:srgbClr>
                  </a:outerShdw>
                </a:effectLst>
              </a:rPr>
              <a:t>computar como crédito fiscal del gravamen, las contribuciones patronales sobre la nómina salarial del personal afectado </a:t>
            </a:r>
            <a:r>
              <a:rPr lang="es-AR" sz="1800" b="1" dirty="0" smtClean="0">
                <a:solidFill>
                  <a:srgbClr val="FFFF19"/>
                </a:solidFill>
                <a:effectLst>
                  <a:outerShdw blurRad="38100" dist="38100" dir="2700000" algn="tl">
                    <a:srgbClr val="000000">
                      <a:alpha val="43137"/>
                    </a:srgbClr>
                  </a:outerShdw>
                </a:effectLst>
              </a:rPr>
              <a:t>esas </a:t>
            </a:r>
            <a:r>
              <a:rPr lang="es-AR" sz="1800" b="1" dirty="0">
                <a:solidFill>
                  <a:srgbClr val="FFFF19"/>
                </a:solidFill>
                <a:effectLst>
                  <a:outerShdw blurRad="38100" dist="38100" dir="2700000" algn="tl">
                    <a:srgbClr val="000000">
                      <a:alpha val="43137"/>
                    </a:srgbClr>
                  </a:outerShdw>
                </a:effectLst>
              </a:rPr>
              <a:t>empresas editoras</a:t>
            </a:r>
            <a:r>
              <a:rPr lang="es-AR" sz="1800" dirty="0">
                <a:solidFill>
                  <a:srgbClr val="FFFF00"/>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podrán </a:t>
            </a:r>
            <a:r>
              <a:rPr lang="es-AR" sz="1800" dirty="0" smtClean="0">
                <a:solidFill>
                  <a:srgbClr val="FF9900"/>
                </a:solidFill>
                <a:effectLst>
                  <a:outerShdw blurRad="38100" dist="38100" dir="2700000" algn="tl">
                    <a:srgbClr val="000000">
                      <a:alpha val="43137"/>
                    </a:srgbClr>
                  </a:outerShdw>
                </a:effectLst>
              </a:rPr>
              <a:t>a </a:t>
            </a:r>
            <a:r>
              <a:rPr lang="es-AR" sz="1800" dirty="0">
                <a:solidFill>
                  <a:srgbClr val="FF9900"/>
                </a:solidFill>
                <a:effectLst>
                  <a:outerShdw blurRad="38100" dist="38100" dir="2700000" algn="tl">
                    <a:srgbClr val="000000">
                      <a:alpha val="43137"/>
                    </a:srgbClr>
                  </a:outerShdw>
                </a:effectLst>
              </a:rPr>
              <a:t>dichas actividades, devengadas en el período fiscal y efectivamente abonadas al momento de presentación de la declaración jurada del tributo, establecidas en el artículo 2 del decreto 814 del 20 de junio de 2001 y sus modificaciones, </a:t>
            </a:r>
            <a:r>
              <a:rPr lang="es-AR" sz="1800" dirty="0">
                <a:solidFill>
                  <a:srgbClr val="00FF99"/>
                </a:solidFill>
                <a:effectLst>
                  <a:outerShdw blurRad="38100" dist="38100" dir="2700000" algn="tl">
                    <a:srgbClr val="000000">
                      <a:alpha val="43137"/>
                    </a:srgbClr>
                  </a:outerShdw>
                </a:effectLst>
              </a:rPr>
              <a:t>en el monto que exceda al que corresponda computar de acuerdo con lo dispuesto en el segundo párrafo del inciso d) del artículo 173 de la ley 27430.</a:t>
            </a:r>
            <a:r>
              <a:rPr lang="es-AR" sz="1800" dirty="0">
                <a:solidFill>
                  <a:srgbClr val="FF9900"/>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En el supuesto que el ingreso de ese monto se realice con posterioridad al momento indicado, se podrá computar en la declaración jurada correspondiente al período fiscal en que se hubiera efectuado el pago de las contribuciones.</a:t>
            </a:r>
          </a:p>
          <a:p>
            <a:pPr marL="609600" indent="-609600" algn="l" eaLnBrk="1" hangingPunct="1">
              <a:defRPr/>
            </a:pP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079448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791546" y="304800"/>
            <a:ext cx="7772400" cy="685800"/>
          </a:xfrm>
        </p:spPr>
        <p:txBody>
          <a:bodyPr>
            <a:noAutofit/>
          </a:bodyPr>
          <a:lstStyle/>
          <a:p>
            <a:pPr eaLnBrk="1" hangingPunct="1">
              <a:defRPr/>
            </a:pPr>
            <a:r>
              <a:rPr lang="en-US" sz="2800" dirty="0" smtClean="0">
                <a:solidFill>
                  <a:srgbClr val="FFFF00"/>
                </a:solidFill>
                <a:effectLst>
                  <a:outerShdw blurRad="38100" dist="38100" dir="2700000" algn="tl">
                    <a:srgbClr val="000000">
                      <a:alpha val="43137"/>
                    </a:srgbClr>
                  </a:outerShdw>
                </a:effectLst>
              </a:rPr>
              <a:t>LEY DE PRESUPUESTO</a:t>
            </a:r>
            <a:endParaRPr lang="en-US" sz="2800" dirty="0" smtClean="0">
              <a:solidFill>
                <a:srgbClr val="00FFFF"/>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381000" y="1066800"/>
            <a:ext cx="8182946" cy="5611156"/>
          </a:xfrm>
        </p:spPr>
        <p:txBody>
          <a:bodyPr>
            <a:normAutofit lnSpcReduction="10000"/>
          </a:bodyPr>
          <a:lstStyle/>
          <a:p>
            <a:pPr algn="l"/>
            <a:r>
              <a:rPr lang="es-AR" sz="2000" b="1" dirty="0" smtClean="0">
                <a:solidFill>
                  <a:srgbClr val="00FFFF"/>
                </a:solidFill>
              </a:rPr>
              <a:t>Art. 91.- </a:t>
            </a:r>
          </a:p>
          <a:p>
            <a:pPr algn="l"/>
            <a:r>
              <a:rPr lang="es-AR" sz="2000" dirty="0" smtClean="0"/>
              <a:t>(…)</a:t>
            </a:r>
          </a:p>
          <a:p>
            <a:pPr algn="l"/>
            <a:r>
              <a:rPr lang="es-AR" sz="2000" dirty="0" smtClean="0"/>
              <a:t>A </a:t>
            </a:r>
            <a:r>
              <a:rPr lang="es-AR" sz="2000" dirty="0"/>
              <a:t>los efectos previstos en este artículo, no resultará de aplicación lo dispuesto en el artículo 13 de esta ley. No obstante, cuando las remuneraciones que originen las contribuciones patronales susceptibles de ser computadas como crédito fiscal, en virtud de lo establecido precedentemente, se relacionen en forma indistinta con otras actividades no comprendidas en el párrafo anterior, los importes de tales contribuciones estarán sujetos al procedimiento indicado en el artículo 13, al solo efecto de determinar la proporción atribuible a las comprendidas en este artículo.</a:t>
            </a:r>
          </a:p>
          <a:p>
            <a:pPr algn="l"/>
            <a:r>
              <a:rPr lang="es-AR" sz="2000" dirty="0"/>
              <a:t>Los montos de las referidas contribuciones patronales deberán computarse como crédito fiscal en el impuesto al valor agregado hasta el monto del débito fiscal del período de que se trate, antes de computar los restantes créditos fiscales que correspondieren, no pudiendo generar saldo a favor del contribuyente a que se refiere el primer párrafo del artículo 24 de esta ley. Tampoco serán deducibles a los efectos de la determinación del impuesto a las ganancias</a:t>
            </a:r>
            <a:r>
              <a:rPr lang="es-AR" sz="2000" dirty="0" smtClean="0"/>
              <a:t>.</a:t>
            </a:r>
            <a:endParaRPr lang="en-US"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855741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609600"/>
            <a:ext cx="7772400" cy="5638800"/>
          </a:xfrm>
        </p:spPr>
        <p:txBody>
          <a:bodyPr>
            <a:normAutofit/>
          </a:bodyPr>
          <a:lstStyle/>
          <a:p>
            <a:pPr eaLnBrk="1" hangingPunct="1">
              <a:defRPr/>
            </a:pPr>
            <a:endParaRPr lang="es-AR" b="1" dirty="0" smtClean="0">
              <a:effectLst>
                <a:outerShdw blurRad="38100" dist="38100" dir="2700000" algn="tl">
                  <a:srgbClr val="000000">
                    <a:alpha val="43137"/>
                  </a:srgbClr>
                </a:outerShdw>
              </a:effectLst>
            </a:endParaRPr>
          </a:p>
          <a:p>
            <a:pPr algn="ctr" eaLnBrk="1" hangingPunct="1">
              <a:defRPr/>
            </a:pPr>
            <a:endParaRPr lang="es-AR" sz="2800" b="1" dirty="0" smtClean="0">
              <a:solidFill>
                <a:srgbClr val="00FFFF"/>
              </a:solidFill>
              <a:effectLst>
                <a:outerShdw blurRad="38100" dist="38100" dir="2700000" algn="tl">
                  <a:srgbClr val="000000">
                    <a:alpha val="43137"/>
                  </a:srgbClr>
                </a:outerShdw>
              </a:effectLst>
              <a:latin typeface="Papyrus" pitchFamily="66" charset="0"/>
            </a:endParaRPr>
          </a:p>
          <a:p>
            <a:pPr algn="ctr" eaLnBrk="1" hangingPunct="1">
              <a:defRPr/>
            </a:pPr>
            <a:r>
              <a:rPr lang="es-AR" sz="2800" b="1" dirty="0" smtClean="0">
                <a:solidFill>
                  <a:srgbClr val="00FFFF"/>
                </a:solidFill>
                <a:effectLst>
                  <a:outerShdw blurRad="38100" dist="38100" dir="2700000" algn="tl">
                    <a:srgbClr val="000000">
                      <a:alpha val="43137"/>
                    </a:srgbClr>
                  </a:outerShdw>
                </a:effectLst>
                <a:latin typeface="Papyrus" pitchFamily="66" charset="0"/>
              </a:rPr>
              <a:t>COSTO LABORAL EN CONTEXTO DE CRISIS</a:t>
            </a:r>
          </a:p>
          <a:p>
            <a:pPr algn="ctr" eaLnBrk="1" hangingPunct="1">
              <a:defRPr/>
            </a:pPr>
            <a:endParaRPr lang="es-AR" sz="3600" b="1" dirty="0">
              <a:solidFill>
                <a:srgbClr val="FFFF00"/>
              </a:solidFill>
              <a:effectLst>
                <a:outerShdw blurRad="38100" dist="38100" dir="2700000" algn="tl">
                  <a:srgbClr val="000000">
                    <a:alpha val="43137"/>
                  </a:srgbClr>
                </a:outerShdw>
              </a:effectLst>
              <a:latin typeface="Papyrus" pitchFamily="66" charset="0"/>
            </a:endParaRPr>
          </a:p>
          <a:p>
            <a:pPr algn="ctr">
              <a:defRPr/>
            </a:pPr>
            <a:r>
              <a:rPr lang="es-AR" sz="2800" b="1" dirty="0">
                <a:solidFill>
                  <a:srgbClr val="00FF00"/>
                </a:solidFill>
                <a:latin typeface="Papyrus" panose="03070502060502030205" pitchFamily="66" charset="0"/>
              </a:rPr>
              <a:t>LAS MODALIDADES DE CONTRATO DE TRABAJO </a:t>
            </a:r>
            <a:endParaRPr lang="es-AR" sz="2800" b="1" dirty="0" smtClean="0">
              <a:solidFill>
                <a:srgbClr val="00FF00"/>
              </a:solidFill>
              <a:latin typeface="Papyrus" panose="03070502060502030205" pitchFamily="66" charset="0"/>
            </a:endParaRPr>
          </a:p>
          <a:p>
            <a:pPr algn="ctr">
              <a:defRPr/>
            </a:pPr>
            <a:r>
              <a:rPr lang="es-AR" sz="2800" b="1" dirty="0" smtClean="0">
                <a:solidFill>
                  <a:srgbClr val="00FF00"/>
                </a:solidFill>
                <a:latin typeface="Papyrus" panose="03070502060502030205" pitchFamily="66" charset="0"/>
              </a:rPr>
              <a:t>Y</a:t>
            </a:r>
          </a:p>
          <a:p>
            <a:pPr algn="ctr">
              <a:defRPr/>
            </a:pPr>
            <a:r>
              <a:rPr lang="es-AR" sz="2800" b="1" dirty="0" smtClean="0">
                <a:solidFill>
                  <a:srgbClr val="FF9900"/>
                </a:solidFill>
                <a:latin typeface="Papyrus" panose="03070502060502030205" pitchFamily="66" charset="0"/>
              </a:rPr>
              <a:t> </a:t>
            </a:r>
            <a:r>
              <a:rPr lang="es-AR" sz="2800" b="1" dirty="0">
                <a:solidFill>
                  <a:srgbClr val="FF9900"/>
                </a:solidFill>
                <a:latin typeface="Papyrus" panose="03070502060502030205" pitchFamily="66" charset="0"/>
              </a:rPr>
              <a:t>EL COSTO LABORAL DE LA </a:t>
            </a:r>
            <a:r>
              <a:rPr lang="es-AR" sz="2800" b="1" dirty="0" smtClean="0">
                <a:solidFill>
                  <a:srgbClr val="FF9900"/>
                </a:solidFill>
                <a:latin typeface="Papyrus" panose="03070502060502030205" pitchFamily="66" charset="0"/>
              </a:rPr>
              <a:t>DESVINCULACIÓN</a:t>
            </a:r>
            <a:endParaRPr lang="en-US" sz="2800" b="1" dirty="0" smtClean="0">
              <a:solidFill>
                <a:srgbClr val="FF9900"/>
              </a:solidFill>
              <a:effectLst>
                <a:outerShdw blurRad="38100" dist="38100" dir="2700000" algn="tl">
                  <a:srgbClr val="000000">
                    <a:alpha val="43137"/>
                  </a:srgbClr>
                </a:outerShdw>
              </a:effectLst>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11990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5897</TotalTime>
  <Words>16035</Words>
  <Application>Microsoft Office PowerPoint</Application>
  <PresentationFormat>Presentación en pantalla (4:3)</PresentationFormat>
  <Paragraphs>2214</Paragraphs>
  <Slides>220</Slides>
  <Notes>2</Notes>
  <HiddenSlides>0</HiddenSlides>
  <MMClips>0</MMClips>
  <ScaleCrop>false</ScaleCrop>
  <HeadingPairs>
    <vt:vector size="4" baseType="variant">
      <vt:variant>
        <vt:lpstr>Tema</vt:lpstr>
      </vt:variant>
      <vt:variant>
        <vt:i4>1</vt:i4>
      </vt:variant>
      <vt:variant>
        <vt:lpstr>Títulos de diapositiva</vt:lpstr>
      </vt:variant>
      <vt:variant>
        <vt:i4>220</vt:i4>
      </vt:variant>
    </vt:vector>
  </HeadingPairs>
  <TitlesOfParts>
    <vt:vector size="221" baseType="lpstr">
      <vt:lpstr>Flujo</vt:lpstr>
      <vt:lpstr>Presentación de PowerPoint</vt:lpstr>
      <vt:lpstr>Presentación de PowerPoint</vt:lpstr>
      <vt:lpstr>Presentación de PowerPoint</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CCT 130/1975 – ACUERDO 2019</vt:lpstr>
      <vt:lpstr> </vt:lpstr>
      <vt:lpstr> </vt:lpstr>
      <vt:lpstr>Presentación de PowerPoint</vt:lpstr>
      <vt:lpstr>ESQUEMA VIGENTE PARA EL AÑO 2019 – D. 814/2001</vt:lpstr>
      <vt:lpstr>ESQUEMA VIGENTE PARA EL AÑO 2019 – D. 814/2001</vt:lpstr>
      <vt:lpstr>ESQUEMA VIGENTE PARA EL AÑO 2019 – D. 814/2001</vt:lpstr>
      <vt:lpstr>ESQUEMA VIGENTE PARA EL AÑO 2019 – D. 814/2001</vt:lpstr>
      <vt:lpstr>ESQUEMA VIGENTE PARA EL AÑO 2019 – D. 814/2001</vt:lpstr>
      <vt:lpstr>Presentación de PowerPoint</vt:lpstr>
      <vt:lpstr>ESQUEMA VIGENTE PARA EL AÑO 2019 – D. 814/2001</vt:lpstr>
      <vt:lpstr>ESQUEMA VIGENTE PARA EL AÑO 2019 – D. 814/2001</vt:lpstr>
      <vt:lpstr>ESQUEMA VIGENTE PARA EL AÑO 2019 – D. 814/2001</vt:lpstr>
      <vt:lpstr>ESQUEMA VIGENTE PARA EL AÑO 2019 – D. 814/2001</vt:lpstr>
      <vt:lpstr>ESQUEMA VIGENTE PARA EL AÑO 2019 – D. 814/2001</vt:lpstr>
      <vt:lpstr>ESQUEMA VIGENTE PARA EL AÑO 2019 – D. 814/2001</vt:lpstr>
      <vt:lpstr>ESQUEMA VIGENTE PARA EL AÑO 2019 – D. 814/2001</vt:lpstr>
      <vt:lpstr>Presentación de PowerPoint</vt:lpstr>
      <vt:lpstr>LEY 27430 - REFORMA TRIBUTARIA - REGLAMENTACIÓN</vt:lpstr>
      <vt:lpstr>LEY 27430 - REFORMA TRIBUTARIA - REGLAMENTACIÓN</vt:lpstr>
      <vt:lpstr>LEY 27430 - REFORMA TRIBUTARIA - REGLAMENTACIÓN</vt:lpstr>
      <vt:lpstr>LEY 27430 - REFORMA TRIBUTARIA - REGLAMENTACIÓN</vt:lpstr>
      <vt:lpstr>LEY 27430 - REFORMA TRIBUTARIA - REGLAMENTACIÓN</vt:lpstr>
      <vt:lpstr>LEY 27430 - REFORMA TRIBUTARIA - REGLAMENTACIÓN</vt:lpstr>
      <vt:lpstr>LEY 27430 - REFORMA TRIBUTARIA - REGLAMENTACIÓN</vt:lpstr>
      <vt:lpstr> </vt:lpstr>
      <vt:lpstr> </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 </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DETRACCIÓN APLICACIÓN COMPLETA ACTIVIDADES, REQUISITOS Y PROCEDIMIENTO</vt:lpstr>
      <vt:lpstr> </vt:lpstr>
      <vt:lpstr>LEY DE PRESUPUESTO</vt:lpstr>
      <vt:lpstr>LEY DE PRESUPUESTO</vt:lpstr>
      <vt:lpstr> </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DESVINCULACIÓNTRABAJO</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Presentación de PowerPoint</vt:lpstr>
      <vt:lpstr>COSTO LABORAL EN CONTEXTO DE CRISIS   CONTRATACIÓN Y DESVINCULACIÓN</vt:lpstr>
      <vt:lpstr>COSTO LABORAL EN CONTEXTO DE CRISIS   CONTRATACIÓN Y DESVINCULACIÓN</vt:lpstr>
      <vt:lpstr> </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COSTO LABORAL EN CONTEXTO DE CRISIS   CONTRATACIÓN Y DESVINCULACIÓN</vt:lpstr>
      <vt:lpstr>        LAS  MODIFICACIONES  EN  LAS CONDICIONES  ORIGINALES DEL  CONTRATO  DE  TRABAJO   SUS  POSIBILIDADES  EN TIEMPOS DE CRISIS  IUS VARIANDI </vt:lpstr>
      <vt:lpstr>IUS VARIANDI</vt:lpstr>
      <vt:lpstr>IUS VARIANDI</vt:lpstr>
      <vt:lpstr>IUS VARIANDI</vt:lpstr>
      <vt:lpstr>IUS VARIANDI</vt:lpstr>
      <vt:lpstr>IUS VARIANDI</vt:lpstr>
      <vt:lpstr>IUS VARIANDI</vt:lpstr>
      <vt:lpstr>IUS VARIANDI</vt:lpstr>
      <vt:lpstr>IUS VARIANDI</vt:lpstr>
      <vt:lpstr>IUS VARIANDI</vt:lpstr>
      <vt:lpstr> </vt:lpstr>
      <vt:lpstr>PRINCIPIO DE IRRENUNCIABILIDAD Y LAS MODIFICACIONES EN EL CONTRATO</vt:lpstr>
      <vt:lpstr>PRINCIPIO DE IRRENUNCIABILIDAD Y LAS MODIFICACIONES EN EL CONTRATO</vt:lpstr>
      <vt:lpstr>PRINCIPIO DE IRRENUNCIABILIDAD Y LAS MODIFICACIONES EN EL CONTRATO</vt:lpstr>
      <vt:lpstr>PRINCIPIO DE IRRENUNCIABILIDAD Y LAS MODIFICACIONES EN EL CONTRATO</vt:lpstr>
      <vt:lpstr>PRINCIPIO DE IRRENUNCIABILIDAD Y LAS MODIFICACIONES EN EL CONTRATO</vt:lpstr>
      <vt:lpstr> </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lpstr>TEMAS DE JORNADA DE TRABAJO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Gengis Kan</dc:creator>
  <cp:lastModifiedBy>Gustavo Raúl Segu</cp:lastModifiedBy>
  <cp:revision>2001</cp:revision>
  <cp:lastPrinted>1601-01-01T00:00:00Z</cp:lastPrinted>
  <dcterms:created xsi:type="dcterms:W3CDTF">1601-01-01T00:00:00Z</dcterms:created>
  <dcterms:modified xsi:type="dcterms:W3CDTF">2019-06-21T16:14:12Z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