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notesMasterIdLst>
    <p:notesMasterId r:id="rId85"/>
  </p:notesMasterIdLst>
  <p:handoutMasterIdLst>
    <p:handoutMasterId r:id="rId86"/>
  </p:handoutMasterIdLst>
  <p:sldIdLst>
    <p:sldId id="1442" r:id="rId2"/>
    <p:sldId id="2261" r:id="rId3"/>
    <p:sldId id="2262" r:id="rId4"/>
    <p:sldId id="2263" r:id="rId5"/>
    <p:sldId id="2280" r:id="rId6"/>
    <p:sldId id="2264" r:id="rId7"/>
    <p:sldId id="2266" r:id="rId8"/>
    <p:sldId id="2281" r:id="rId9"/>
    <p:sldId id="2267" r:id="rId10"/>
    <p:sldId id="2268" r:id="rId11"/>
    <p:sldId id="2282" r:id="rId12"/>
    <p:sldId id="2283" r:id="rId13"/>
    <p:sldId id="2269" r:id="rId14"/>
    <p:sldId id="2273" r:id="rId15"/>
    <p:sldId id="2274" r:id="rId16"/>
    <p:sldId id="2284" r:id="rId17"/>
    <p:sldId id="2275" r:id="rId18"/>
    <p:sldId id="2276" r:id="rId19"/>
    <p:sldId id="2277" r:id="rId20"/>
    <p:sldId id="2278" r:id="rId21"/>
    <p:sldId id="2279" r:id="rId22"/>
    <p:sldId id="2285" r:id="rId23"/>
    <p:sldId id="2286" r:id="rId24"/>
    <p:sldId id="2287" r:id="rId25"/>
    <p:sldId id="2288" r:id="rId26"/>
    <p:sldId id="2289" r:id="rId27"/>
    <p:sldId id="2290" r:id="rId28"/>
    <p:sldId id="2291" r:id="rId29"/>
    <p:sldId id="2292" r:id="rId30"/>
    <p:sldId id="2293" r:id="rId31"/>
    <p:sldId id="2294" r:id="rId32"/>
    <p:sldId id="2295" r:id="rId33"/>
    <p:sldId id="2296" r:id="rId34"/>
    <p:sldId id="2297" r:id="rId35"/>
    <p:sldId id="2299" r:id="rId36"/>
    <p:sldId id="2301" r:id="rId37"/>
    <p:sldId id="2300" r:id="rId38"/>
    <p:sldId id="2302" r:id="rId39"/>
    <p:sldId id="2696" r:id="rId40"/>
    <p:sldId id="2697" r:id="rId41"/>
    <p:sldId id="2698" r:id="rId42"/>
    <p:sldId id="2700" r:id="rId43"/>
    <p:sldId id="2701" r:id="rId44"/>
    <p:sldId id="2702" r:id="rId45"/>
    <p:sldId id="2703" r:id="rId46"/>
    <p:sldId id="2692" r:id="rId47"/>
    <p:sldId id="2693" r:id="rId48"/>
    <p:sldId id="2694" r:id="rId49"/>
    <p:sldId id="2308" r:id="rId50"/>
    <p:sldId id="2309" r:id="rId51"/>
    <p:sldId id="2577" r:id="rId52"/>
    <p:sldId id="2578" r:id="rId53"/>
    <p:sldId id="2579" r:id="rId54"/>
    <p:sldId id="2580" r:id="rId55"/>
    <p:sldId id="2581" r:id="rId56"/>
    <p:sldId id="2582" r:id="rId57"/>
    <p:sldId id="2583" r:id="rId58"/>
    <p:sldId id="2584" r:id="rId59"/>
    <p:sldId id="2585" r:id="rId60"/>
    <p:sldId id="2728" r:id="rId61"/>
    <p:sldId id="2729" r:id="rId62"/>
    <p:sldId id="2730" r:id="rId63"/>
    <p:sldId id="2731" r:id="rId64"/>
    <p:sldId id="2732" r:id="rId65"/>
    <p:sldId id="2733" r:id="rId66"/>
    <p:sldId id="2734" r:id="rId67"/>
    <p:sldId id="2735" r:id="rId68"/>
    <p:sldId id="2736" r:id="rId69"/>
    <p:sldId id="2737" r:id="rId70"/>
    <p:sldId id="2738" r:id="rId71"/>
    <p:sldId id="2739" r:id="rId72"/>
    <p:sldId id="2716" r:id="rId73"/>
    <p:sldId id="2717" r:id="rId74"/>
    <p:sldId id="2718" r:id="rId75"/>
    <p:sldId id="2719" r:id="rId76"/>
    <p:sldId id="2720" r:id="rId77"/>
    <p:sldId id="2721" r:id="rId78"/>
    <p:sldId id="2722" r:id="rId79"/>
    <p:sldId id="2723" r:id="rId80"/>
    <p:sldId id="2724" r:id="rId81"/>
    <p:sldId id="2725" r:id="rId82"/>
    <p:sldId id="2726" r:id="rId83"/>
    <p:sldId id="2727" r:id="rId84"/>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FFFF"/>
    <a:srgbClr val="00FF00"/>
    <a:srgbClr val="FFFF01"/>
    <a:srgbClr val="00FFCC"/>
    <a:srgbClr val="FFFF00"/>
    <a:srgbClr val="00FF99"/>
    <a:srgbClr val="FFFF19"/>
    <a:srgbClr val="00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1" autoAdjust="0"/>
    <p:restoredTop sz="94595" autoAdjust="0"/>
  </p:normalViewPr>
  <p:slideViewPr>
    <p:cSldViewPr>
      <p:cViewPr>
        <p:scale>
          <a:sx n="76" d="100"/>
          <a:sy n="76" d="100"/>
        </p:scale>
        <p:origin x="-118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A2ABA5-3C7B-4076-9E51-A497D5BA2414}" type="datetimeFigureOut">
              <a:rPr lang="es-AR" smtClean="0"/>
              <a:t>12/09/2019</a:t>
            </a:fld>
            <a:endParaRPr lang="es-A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516A05-8A43-4F53-B408-BC50747559BC}" type="slidenum">
              <a:rPr lang="es-AR" smtClean="0"/>
              <a:t>‹Nº›</a:t>
            </a:fld>
            <a:endParaRPr lang="es-AR"/>
          </a:p>
        </p:txBody>
      </p:sp>
    </p:spTree>
    <p:extLst>
      <p:ext uri="{BB962C8B-B14F-4D97-AF65-F5344CB8AC3E}">
        <p14:creationId xmlns:p14="http://schemas.microsoft.com/office/powerpoint/2010/main" val="2990775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7A32106-5937-4DBD-BDE5-32E624E9708E}" type="datetimeFigureOut">
              <a:rPr lang="es-AR"/>
              <a:pPr>
                <a:defRPr/>
              </a:pPr>
              <a:t>12/09/2019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29A0-01A3-4D3F-AC22-A065173CAA6A}" type="slidenum">
              <a:rPr lang="es-AR"/>
              <a:pPr>
                <a:defRPr/>
              </a:pPr>
              <a:t>‹Nº›</a:t>
            </a:fld>
            <a:endParaRPr lang="es-AR"/>
          </a:p>
        </p:txBody>
      </p:sp>
    </p:spTree>
    <p:extLst>
      <p:ext uri="{BB962C8B-B14F-4D97-AF65-F5344CB8AC3E}">
        <p14:creationId xmlns:p14="http://schemas.microsoft.com/office/powerpoint/2010/main" val="3394637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1</a:t>
            </a:fld>
            <a:endParaRPr lang="es-AR" smtClean="0"/>
          </a:p>
        </p:txBody>
      </p:sp>
    </p:spTree>
    <p:extLst>
      <p:ext uri="{BB962C8B-B14F-4D97-AF65-F5344CB8AC3E}">
        <p14:creationId xmlns:p14="http://schemas.microsoft.com/office/powerpoint/2010/main" val="317691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n-US"/>
          </a:p>
        </p:txBody>
      </p:sp>
      <p:sp>
        <p:nvSpPr>
          <p:cNvPr id="19" name="18 Marcador de pie de página"/>
          <p:cNvSpPr>
            <a:spLocks noGrp="1"/>
          </p:cNvSpPr>
          <p:nvPr>
            <p:ph type="ftr" sz="quarter" idx="11"/>
          </p:nvPr>
        </p:nvSpPr>
        <p:spPr/>
        <p:txBody>
          <a:bodyPr/>
          <a:lstStyle/>
          <a:p>
            <a:pPr>
              <a:defRPr/>
            </a:pPr>
            <a:endParaRPr lang="en-US"/>
          </a:p>
        </p:txBody>
      </p:sp>
      <p:sp>
        <p:nvSpPr>
          <p:cNvPr id="27" name="26 Marcador de número de diapositiva"/>
          <p:cNvSpPr>
            <a:spLocks noGrp="1"/>
          </p:cNvSpPr>
          <p:nvPr>
            <p:ph type="sldNum" sz="quarter" idx="12"/>
          </p:nvPr>
        </p:nvSpPr>
        <p:spPr/>
        <p:txBody>
          <a:bodyPr/>
          <a:lstStyle/>
          <a:p>
            <a:pPr>
              <a:defRPr/>
            </a:pPr>
            <a:fld id="{A46ABF49-ED71-43E2-B6D7-EAFCC5375C7E}"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FFE335E6-DEE1-496A-866A-9F094806BCF7}"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561AA9EE-29F7-4C4A-B4F9-32F76C1835A5}" type="slidenum">
              <a:rPr lang="en-US" smtClean="0"/>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78F1083D-C195-403E-95C5-C7B40929957F}"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63638346-A9F7-4BA9-A7A0-6F276B08D6DB}" type="slidenum">
              <a:rPr lang="en-US" smtClean="0"/>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2543CDA7-BB76-4C8F-89F6-65816F576B3F}"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n-US"/>
          </a:p>
        </p:txBody>
      </p:sp>
      <p:sp>
        <p:nvSpPr>
          <p:cNvPr id="8" name="7 Marcador de pie de página"/>
          <p:cNvSpPr>
            <a:spLocks noGrp="1"/>
          </p:cNvSpPr>
          <p:nvPr>
            <p:ph type="ftr" sz="quarter" idx="11"/>
          </p:nvPr>
        </p:nvSpPr>
        <p:spPr/>
        <p:txBody>
          <a:bodyPr/>
          <a:lstStyle/>
          <a:p>
            <a:pPr>
              <a:defRPr/>
            </a:pPr>
            <a:endParaRPr lang="en-US"/>
          </a:p>
        </p:txBody>
      </p:sp>
      <p:sp>
        <p:nvSpPr>
          <p:cNvPr id="9" name="8 Marcador de número de diapositiva"/>
          <p:cNvSpPr>
            <a:spLocks noGrp="1"/>
          </p:cNvSpPr>
          <p:nvPr>
            <p:ph type="sldNum" sz="quarter" idx="12"/>
          </p:nvPr>
        </p:nvSpPr>
        <p:spPr/>
        <p:txBody>
          <a:bodyPr/>
          <a:lstStyle/>
          <a:p>
            <a:pPr>
              <a:defRPr/>
            </a:pPr>
            <a:fld id="{9D5DC71A-46B7-4480-A78B-86A0AE227C74}"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n-US"/>
          </a:p>
        </p:txBody>
      </p:sp>
      <p:sp>
        <p:nvSpPr>
          <p:cNvPr id="4" name="3 Marcador de pie de página"/>
          <p:cNvSpPr>
            <a:spLocks noGrp="1"/>
          </p:cNvSpPr>
          <p:nvPr>
            <p:ph type="ftr" sz="quarter" idx="11"/>
          </p:nvPr>
        </p:nvSpPr>
        <p:spPr/>
        <p:txBody>
          <a:bodyPr/>
          <a:lstStyle/>
          <a:p>
            <a:pPr>
              <a:defRPr/>
            </a:pPr>
            <a:endParaRPr lang="en-US"/>
          </a:p>
        </p:txBody>
      </p:sp>
      <p:sp>
        <p:nvSpPr>
          <p:cNvPr id="5" name="4 Marcador de número de diapositiva"/>
          <p:cNvSpPr>
            <a:spLocks noGrp="1"/>
          </p:cNvSpPr>
          <p:nvPr>
            <p:ph type="sldNum" sz="quarter" idx="12"/>
          </p:nvPr>
        </p:nvSpPr>
        <p:spPr/>
        <p:txBody>
          <a:bodyPr/>
          <a:lstStyle/>
          <a:p>
            <a:pPr>
              <a:defRPr/>
            </a:pPr>
            <a:fld id="{D0992CCE-CC27-43AC-8C4C-C7B77DA85024}"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n-US"/>
          </a:p>
        </p:txBody>
      </p:sp>
      <p:sp>
        <p:nvSpPr>
          <p:cNvPr id="3" name="2 Marcador de pie de página"/>
          <p:cNvSpPr>
            <a:spLocks noGrp="1"/>
          </p:cNvSpPr>
          <p:nvPr>
            <p:ph type="ftr" sz="quarter" idx="11"/>
          </p:nvPr>
        </p:nvSpPr>
        <p:spPr/>
        <p:txBody>
          <a:bodyPr/>
          <a:lstStyle/>
          <a:p>
            <a:pPr>
              <a:defRPr/>
            </a:pPr>
            <a:endParaRPr lang="en-US"/>
          </a:p>
        </p:txBody>
      </p:sp>
      <p:sp>
        <p:nvSpPr>
          <p:cNvPr id="4" name="3 Marcador de número de diapositiva"/>
          <p:cNvSpPr>
            <a:spLocks noGrp="1"/>
          </p:cNvSpPr>
          <p:nvPr>
            <p:ph type="sldNum" sz="quarter" idx="12"/>
          </p:nvPr>
        </p:nvSpPr>
        <p:spPr/>
        <p:txBody>
          <a:bodyPr/>
          <a:lstStyle/>
          <a:p>
            <a:pPr>
              <a:defRPr/>
            </a:pPr>
            <a:fld id="{6D1907C8-254B-4588-ABA5-5794C4193B62}"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7289C5A1-EF53-4327-8286-AB9B05421B36}"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BB70C32E-D400-4171-9346-177B11FFDFC8}" type="slidenum">
              <a:rPr lang="en-US" smtClean="0"/>
              <a:pPr>
                <a:defRPr/>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6C"/>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C45953-7826-409E-8D46-B8B1306219A2}" type="slidenum">
              <a:rPr lang="en-US" smtClean="0"/>
              <a:pPr>
                <a:defRPr/>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eolgestion.errepar.com/sitios/eolgestion/Legislacion/20150630070908907.docxhtml" TargetMode="External"/><Relationship Id="rId2" Type="http://schemas.openxmlformats.org/officeDocument/2006/relationships/hyperlink" Target="http://eolgestion.errepar.com/sitios/eolgestion/Legislacion/20110807090628541.docxhtml" TargetMode="External"/><Relationship Id="rId1" Type="http://schemas.openxmlformats.org/officeDocument/2006/relationships/slideLayout" Target="../slideLayouts/slideLayout1.xml"/><Relationship Id="rId5" Type="http://schemas.openxmlformats.org/officeDocument/2006/relationships/image" Target="../media/image5.tiff"/><Relationship Id="rId4" Type="http://schemas.openxmlformats.org/officeDocument/2006/relationships/image" Target="../media/image4.tiff"/></Relationships>
</file>

<file path=ppt/slides/_rels/slide1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4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4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4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609600"/>
            <a:ext cx="7772400" cy="5638800"/>
          </a:xfrm>
        </p:spPr>
        <p:txBody>
          <a:bodyPr>
            <a:normAutofit lnSpcReduction="10000"/>
          </a:bodyPr>
          <a:lstStyle/>
          <a:p>
            <a:pPr marR="0" algn="ctr">
              <a:defRPr/>
            </a:pPr>
            <a:r>
              <a:rPr lang="es-MX" sz="4000" b="1" dirty="0" smtClean="0">
                <a:solidFill>
                  <a:srgbClr val="00FFFF"/>
                </a:solidFill>
                <a:effectLst>
                  <a:outerShdw blurRad="38100" dist="38100" dir="2700000" algn="tl">
                    <a:srgbClr val="000000"/>
                  </a:outerShdw>
                </a:effectLst>
                <a:latin typeface="Papyrus" pitchFamily="66" charset="0"/>
              </a:rPr>
              <a:t>Consejo Profesional de Ciencias Económicas de la Provincia de </a:t>
            </a:r>
            <a:endParaRPr lang="es-MX" sz="4000" b="1" dirty="0" smtClean="0">
              <a:solidFill>
                <a:srgbClr val="00FFFF"/>
              </a:solidFill>
              <a:effectLst>
                <a:outerShdw blurRad="38100" dist="38100" dir="2700000" algn="tl">
                  <a:srgbClr val="000000"/>
                </a:outerShdw>
              </a:effectLst>
              <a:latin typeface="Papyrus" pitchFamily="66" charset="0"/>
            </a:endParaRPr>
          </a:p>
          <a:p>
            <a:pPr marR="0" algn="ctr">
              <a:defRPr/>
            </a:pPr>
            <a:r>
              <a:rPr lang="es-MX" sz="4000" b="1" dirty="0" smtClean="0">
                <a:solidFill>
                  <a:srgbClr val="00FFFF"/>
                </a:solidFill>
                <a:effectLst>
                  <a:outerShdw blurRad="38100" dist="38100" dir="2700000" algn="tl">
                    <a:srgbClr val="000000"/>
                  </a:outerShdw>
                </a:effectLst>
                <a:latin typeface="Papyrus" pitchFamily="66" charset="0"/>
              </a:rPr>
              <a:t>La Pampa</a:t>
            </a:r>
            <a:endParaRPr lang="es-MX" sz="4000" b="1" dirty="0" smtClean="0">
              <a:solidFill>
                <a:srgbClr val="00FFFF"/>
              </a:solidFill>
              <a:effectLst>
                <a:outerShdw blurRad="38100" dist="38100" dir="2700000" algn="tl">
                  <a:srgbClr val="000000"/>
                </a:outerShdw>
              </a:effectLst>
              <a:latin typeface="Papyrus" pitchFamily="66" charset="0"/>
            </a:endParaRPr>
          </a:p>
          <a:p>
            <a:pPr marR="0" algn="ctr">
              <a:defRPr/>
            </a:pPr>
            <a:endParaRPr lang="es-AR" sz="4000" b="1" dirty="0" smtClean="0">
              <a:solidFill>
                <a:srgbClr val="FFFF00"/>
              </a:solidFill>
              <a:effectLst>
                <a:outerShdw blurRad="38100" dist="38100" dir="2700000" algn="tl">
                  <a:srgbClr val="000000">
                    <a:alpha val="43137"/>
                  </a:srgbClr>
                </a:outerShdw>
              </a:effectLst>
              <a:latin typeface="Papyrus" pitchFamily="66" charset="0"/>
            </a:endParaRPr>
          </a:p>
          <a:p>
            <a:pPr marR="0" algn="ctr">
              <a:defRPr/>
            </a:pPr>
            <a:r>
              <a:rPr lang="es-AR" sz="4000" b="1" dirty="0" smtClean="0">
                <a:solidFill>
                  <a:srgbClr val="FFFF00"/>
                </a:solidFill>
                <a:effectLst>
                  <a:outerShdw blurRad="38100" dist="38100" dir="2700000" algn="tl">
                    <a:srgbClr val="000000">
                      <a:alpha val="43137"/>
                    </a:srgbClr>
                  </a:outerShdw>
                </a:effectLst>
                <a:latin typeface="Papyrus" pitchFamily="66" charset="0"/>
              </a:rPr>
              <a:t>GRAL PICO Y SANTA ROSA</a:t>
            </a:r>
            <a:endParaRPr lang="es-AR" sz="4000" b="1" dirty="0">
              <a:solidFill>
                <a:srgbClr val="FFFF00"/>
              </a:solidFill>
              <a:effectLst>
                <a:outerShdw blurRad="38100" dist="38100" dir="2700000" algn="tl">
                  <a:srgbClr val="000000">
                    <a:alpha val="43137"/>
                  </a:srgbClr>
                </a:outerShdw>
              </a:effectLst>
              <a:latin typeface="Papyrus" pitchFamily="66" charset="0"/>
            </a:endParaRPr>
          </a:p>
          <a:p>
            <a:pPr marR="0" algn="ctr">
              <a:defRPr/>
            </a:pPr>
            <a:endParaRPr lang="es-AR" sz="4000" b="1" dirty="0" smtClean="0">
              <a:solidFill>
                <a:srgbClr val="FFFF00"/>
              </a:solidFill>
              <a:effectLst>
                <a:outerShdw blurRad="38100" dist="38100" dir="2700000" algn="tl">
                  <a:srgbClr val="000000">
                    <a:alpha val="43137"/>
                  </a:srgbClr>
                </a:outerShdw>
              </a:effectLst>
              <a:latin typeface="Papyrus" pitchFamily="66" charset="0"/>
            </a:endParaRPr>
          </a:p>
          <a:p>
            <a:pPr marR="0" algn="ctr">
              <a:defRPr/>
            </a:pPr>
            <a:r>
              <a:rPr lang="es-MX" sz="4800" b="1" dirty="0" smtClean="0">
                <a:solidFill>
                  <a:srgbClr val="FF9900"/>
                </a:solidFill>
                <a:effectLst>
                  <a:outerShdw blurRad="38100" dist="38100" dir="2700000" algn="tl">
                    <a:srgbClr val="000000"/>
                  </a:outerShdw>
                </a:effectLst>
                <a:latin typeface="Papyrus" pitchFamily="66" charset="0"/>
              </a:rPr>
              <a:t>16 </a:t>
            </a:r>
            <a:r>
              <a:rPr lang="es-MX" sz="4800" b="1" dirty="0" smtClean="0">
                <a:solidFill>
                  <a:srgbClr val="FF9900"/>
                </a:solidFill>
                <a:effectLst>
                  <a:outerShdw blurRad="38100" dist="38100" dir="2700000" algn="tl">
                    <a:srgbClr val="000000"/>
                  </a:outerShdw>
                </a:effectLst>
                <a:latin typeface="Papyrus" pitchFamily="66" charset="0"/>
              </a:rPr>
              <a:t>de septiembre de 2019</a:t>
            </a:r>
            <a:endParaRPr lang="en-US" sz="4800" b="1" dirty="0" smtClean="0">
              <a:solidFill>
                <a:srgbClr val="FF9900"/>
              </a:solidFill>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330934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fontScale="92500"/>
          </a:bodyPr>
          <a:lstStyle/>
          <a:p>
            <a:pPr algn="l"/>
            <a:r>
              <a:rPr lang="es-AR" sz="1800" b="1" dirty="0">
                <a:solidFill>
                  <a:srgbClr val="FFFF19"/>
                </a:solidFill>
                <a:effectLst>
                  <a:outerShdw blurRad="38100" dist="38100" dir="2700000" algn="tl">
                    <a:srgbClr val="000000">
                      <a:alpha val="43137"/>
                    </a:srgbClr>
                  </a:outerShdw>
                </a:effectLst>
              </a:rPr>
              <a:t>RESOLUCIÓN GENERAL (AFIP) 3781 </a:t>
            </a:r>
          </a:p>
          <a:p>
            <a:pPr algn="l"/>
            <a:r>
              <a:rPr lang="es-AR" sz="1800" b="1" dirty="0" smtClean="0">
                <a:solidFill>
                  <a:srgbClr val="00FFCC"/>
                </a:solidFill>
                <a:effectLst>
                  <a:outerShdw blurRad="38100" dist="38100" dir="2700000" algn="tl">
                    <a:srgbClr val="000000">
                      <a:alpha val="43137"/>
                    </a:srgbClr>
                  </a:outerShdw>
                </a:effectLst>
              </a:rPr>
              <a:t>Libro de sueldos digital. Emisión vía internet. Sistema informático. Aprobación</a:t>
            </a:r>
          </a:p>
          <a:p>
            <a:pPr algn="l"/>
            <a:r>
              <a:rPr lang="es-AR" sz="1800" b="1" dirty="0" smtClean="0">
                <a:solidFill>
                  <a:srgbClr val="FFFF00"/>
                </a:solidFill>
                <a:effectLst>
                  <a:outerShdw blurRad="38100" dist="38100" dir="2700000" algn="tl">
                    <a:srgbClr val="000000">
                      <a:alpha val="43137"/>
                    </a:srgbClr>
                  </a:outerShdw>
                </a:effectLst>
              </a:rPr>
              <a:t>PROCEDIMIENTO</a:t>
            </a: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4 -</a:t>
            </a:r>
            <a:r>
              <a:rPr lang="es-AR" sz="1800" dirty="0">
                <a:effectLst>
                  <a:outerShdw blurRad="38100" dist="38100" dir="2700000" algn="tl">
                    <a:srgbClr val="000000">
                      <a:alpha val="43137"/>
                    </a:srgbClr>
                  </a:outerShdw>
                </a:effectLst>
              </a:rPr>
              <a:t> Los sujetos obligados a utilizar el sistema deberán cumplir con el siguiente procedimiento:</a:t>
            </a:r>
          </a:p>
          <a:p>
            <a:pPr algn="l"/>
            <a:r>
              <a:rPr lang="es-AR" sz="1800" dirty="0">
                <a:solidFill>
                  <a:srgbClr val="FFFF00"/>
                </a:solidFill>
                <a:effectLst>
                  <a:outerShdw blurRad="38100" dist="38100" dir="2700000" algn="tl">
                    <a:srgbClr val="000000">
                      <a:alpha val="43137"/>
                    </a:srgbClr>
                  </a:outerShdw>
                </a:effectLst>
              </a:rPr>
              <a:t>a) Declarar en el sistema “Simplificación registral” la jurisdicción </a:t>
            </a:r>
            <a:r>
              <a:rPr lang="es-AR" sz="1800" dirty="0">
                <a:effectLst>
                  <a:outerShdw blurRad="38100" dist="38100" dir="2700000" algn="tl">
                    <a:srgbClr val="000000">
                      <a:alpha val="43137"/>
                    </a:srgbClr>
                  </a:outerShdw>
                </a:effectLst>
              </a:rPr>
              <a:t>que corresponda a la autoridad administrativa local en materia del trabajo”.</a:t>
            </a:r>
          </a:p>
          <a:p>
            <a:pPr algn="l"/>
            <a:r>
              <a:rPr lang="es-AR" sz="1800" dirty="0">
                <a:solidFill>
                  <a:srgbClr val="00FF00"/>
                </a:solidFill>
                <a:effectLst>
                  <a:outerShdw blurRad="38100" dist="38100" dir="2700000" algn="tl">
                    <a:srgbClr val="000000">
                      <a:alpha val="43137"/>
                    </a:srgbClr>
                  </a:outerShdw>
                </a:effectLst>
              </a:rPr>
              <a:t>b) Ingresar al servicio “Libro de Sueldos Digital” y configurar los parámetros </a:t>
            </a:r>
            <a:r>
              <a:rPr lang="es-AR" sz="1800" dirty="0">
                <a:effectLst>
                  <a:outerShdw blurRad="38100" dist="38100" dir="2700000" algn="tl">
                    <a:srgbClr val="000000">
                      <a:alpha val="43137"/>
                    </a:srgbClr>
                  </a:outerShdw>
                </a:effectLst>
              </a:rPr>
              <a:t>a partir del menú inicial que posee el sistema, registrando todos los conceptos que se utilicen para la liquidación de los sueldos y jornales, asociando cada uno de ellos con los de la grilla universal predefinida por esta Administración Federal e indicando a qué subsistema de la seguridad social se vincula cada uno. Esta acción se realizará </a:t>
            </a:r>
            <a:r>
              <a:rPr lang="es-AR" sz="1800" dirty="0">
                <a:solidFill>
                  <a:srgbClr val="FF9900"/>
                </a:solidFill>
                <a:effectLst>
                  <a:outerShdw blurRad="38100" dist="38100" dir="2700000" algn="tl">
                    <a:srgbClr val="000000">
                      <a:alpha val="43137"/>
                    </a:srgbClr>
                  </a:outerShdw>
                </a:effectLst>
              </a:rPr>
              <a:t>al utilizar por primera vez el sistema o cuando exista una modificación</a:t>
            </a:r>
            <a:r>
              <a:rPr lang="es-AR" sz="1800" dirty="0">
                <a:effectLst>
                  <a:outerShdw blurRad="38100" dist="38100" dir="2700000" algn="tl">
                    <a:srgbClr val="000000">
                      <a:alpha val="43137"/>
                    </a:srgbClr>
                  </a:outerShdw>
                </a:effectLst>
              </a:rPr>
              <a:t> en los registros por la creación o baja de conceptos en la liquidación de sueldos y jornales.</a:t>
            </a:r>
          </a:p>
          <a:p>
            <a:pPr algn="l"/>
            <a:r>
              <a:rPr lang="es-AR" sz="1800" dirty="0">
                <a:effectLst>
                  <a:outerShdw blurRad="38100" dist="38100" dir="2700000" algn="tl">
                    <a:srgbClr val="000000">
                      <a:alpha val="43137"/>
                    </a:srgbClr>
                  </a:outerShdw>
                </a:effectLst>
              </a:rPr>
              <a:t>La configuración de parámetros aludida en el párrafo anterior, se podrá realizar </a:t>
            </a:r>
            <a:r>
              <a:rPr lang="es-AR" sz="1800" dirty="0">
                <a:solidFill>
                  <a:srgbClr val="00FFFF"/>
                </a:solidFill>
                <a:effectLst>
                  <a:outerShdw blurRad="38100" dist="38100" dir="2700000" algn="tl">
                    <a:srgbClr val="000000">
                      <a:alpha val="43137"/>
                    </a:srgbClr>
                  </a:outerShdw>
                </a:effectLst>
              </a:rPr>
              <a:t>en forma manual completando los campos requeridos por el sistema o por importación masiva </a:t>
            </a:r>
            <a:r>
              <a:rPr lang="es-AR" sz="1800" dirty="0">
                <a:effectLst>
                  <a:outerShdw blurRad="38100" dist="38100" dir="2700000" algn="tl">
                    <a:srgbClr val="000000">
                      <a:alpha val="43137"/>
                    </a:srgbClr>
                  </a:outerShdw>
                </a:effectLst>
              </a:rPr>
              <a:t>de datos mediante el envío de un archivo cuyo diseño de registros obra en el </a:t>
            </a:r>
            <a:r>
              <a:rPr lang="es-AR" sz="1800" dirty="0" err="1">
                <a:effectLst>
                  <a:outerShdw blurRad="38100" dist="38100" dir="2700000" algn="tl">
                    <a:srgbClr val="000000">
                      <a:alpha val="43137"/>
                    </a:srgbClr>
                  </a:outerShdw>
                </a:effectLst>
              </a:rPr>
              <a:t>micrositio</a:t>
            </a:r>
            <a:r>
              <a:rPr lang="es-AR" sz="1800" dirty="0">
                <a:effectLst>
                  <a:outerShdw blurRad="38100" dist="38100" dir="2700000" algn="tl">
                    <a:srgbClr val="000000">
                      <a:alpha val="43137"/>
                    </a:srgbClr>
                  </a:outerShdw>
                </a:effectLst>
              </a:rPr>
              <a:t> http://www.afip.gob.ar/LibrodeSueldosDigital/ dentro del sitio “web” institucional.</a:t>
            </a:r>
          </a:p>
          <a:p>
            <a:pPr algn="l"/>
            <a:endParaRPr lang="es-AR" sz="14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02524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fontScale="92500" lnSpcReduction="10000"/>
          </a:bodyPr>
          <a:lstStyle/>
          <a:p>
            <a:pPr algn="l"/>
            <a:r>
              <a:rPr lang="es-AR" sz="1600" b="1" dirty="0">
                <a:solidFill>
                  <a:srgbClr val="FFFF19"/>
                </a:solidFill>
                <a:effectLst>
                  <a:outerShdw blurRad="38100" dist="38100" dir="2700000" algn="tl">
                    <a:srgbClr val="000000">
                      <a:alpha val="43137"/>
                    </a:srgbClr>
                  </a:outerShdw>
                </a:effectLst>
              </a:rPr>
              <a:t>RESOLUCIÓN GENERAL (AFIP) 3781 </a:t>
            </a:r>
          </a:p>
          <a:p>
            <a:pPr algn="l"/>
            <a:r>
              <a:rPr lang="es-AR" sz="1600" b="1" dirty="0">
                <a:solidFill>
                  <a:srgbClr val="00FFCC"/>
                </a:solidFill>
                <a:effectLst>
                  <a:outerShdw blurRad="38100" dist="38100" dir="2700000" algn="tl">
                    <a:srgbClr val="000000">
                      <a:alpha val="43137"/>
                    </a:srgbClr>
                  </a:outerShdw>
                </a:effectLst>
              </a:rPr>
              <a:t>Libro de sueldos digital. Emisión vía Internet. Sistema Informático. Aprobación</a:t>
            </a:r>
          </a:p>
          <a:p>
            <a:pPr algn="l"/>
            <a:r>
              <a:rPr lang="es-AR" sz="1600" b="1" dirty="0" smtClean="0">
                <a:solidFill>
                  <a:srgbClr val="FFFF00"/>
                </a:solidFill>
                <a:effectLst>
                  <a:outerShdw blurRad="38100" dist="38100" dir="2700000" algn="tl">
                    <a:srgbClr val="000000">
                      <a:alpha val="43137"/>
                    </a:srgbClr>
                  </a:outerShdw>
                </a:effectLst>
              </a:rPr>
              <a:t>PROCEDIMIENTO</a:t>
            </a:r>
            <a:endParaRPr lang="es-AR" sz="1600" b="1" dirty="0" smtClean="0">
              <a:effectLst>
                <a:outerShdw blurRad="38100" dist="38100" dir="2700000" algn="tl">
                  <a:srgbClr val="000000">
                    <a:alpha val="43137"/>
                  </a:srgbClr>
                </a:outerShdw>
              </a:effectLst>
            </a:endParaRPr>
          </a:p>
          <a:p>
            <a:pPr algn="l"/>
            <a:r>
              <a:rPr lang="es-AR" sz="1600" b="1" dirty="0" smtClean="0">
                <a:solidFill>
                  <a:srgbClr val="00FFFF"/>
                </a:solidFill>
                <a:effectLst>
                  <a:outerShdw blurRad="38100" dist="38100" dir="2700000" algn="tl">
                    <a:srgbClr val="000000">
                      <a:alpha val="43137"/>
                    </a:srgbClr>
                  </a:outerShdw>
                </a:effectLst>
              </a:rPr>
              <a:t>Art. 4 – </a:t>
            </a:r>
          </a:p>
          <a:p>
            <a:pPr algn="l"/>
            <a:r>
              <a:rPr lang="es-AR" sz="1600" dirty="0" smtClean="0">
                <a:solidFill>
                  <a:srgbClr val="00FF00"/>
                </a:solidFill>
                <a:effectLst>
                  <a:outerShdw blurRad="38100" dist="38100" dir="2700000" algn="tl">
                    <a:srgbClr val="000000">
                      <a:alpha val="43137"/>
                    </a:srgbClr>
                  </a:outerShdw>
                </a:effectLst>
              </a:rPr>
              <a:t>c</a:t>
            </a:r>
            <a:r>
              <a:rPr lang="es-AR" sz="1600" dirty="0">
                <a:solidFill>
                  <a:srgbClr val="00FF00"/>
                </a:solidFill>
                <a:effectLst>
                  <a:outerShdw blurRad="38100" dist="38100" dir="2700000" algn="tl">
                    <a:srgbClr val="000000">
                      <a:alpha val="43137"/>
                    </a:srgbClr>
                  </a:outerShdw>
                </a:effectLst>
              </a:rPr>
              <a:t>) Cargar en el sistema los datos para la conformación del “Libro de Sueldos Digital” </a:t>
            </a:r>
            <a:r>
              <a:rPr lang="es-AR" sz="1600" dirty="0">
                <a:effectLst>
                  <a:outerShdw blurRad="38100" dist="38100" dir="2700000" algn="tl">
                    <a:srgbClr val="000000">
                      <a:alpha val="43137"/>
                    </a:srgbClr>
                  </a:outerShdw>
                </a:effectLst>
              </a:rPr>
              <a:t>mediante alguna de las siguientes modalidades:</a:t>
            </a:r>
          </a:p>
          <a:p>
            <a:pPr algn="l"/>
            <a:r>
              <a:rPr lang="es-AR" sz="1600" dirty="0">
                <a:solidFill>
                  <a:srgbClr val="00FFFF"/>
                </a:solidFill>
                <a:effectLst>
                  <a:outerShdw blurRad="38100" dist="38100" dir="2700000" algn="tl">
                    <a:srgbClr val="000000">
                      <a:alpha val="43137"/>
                    </a:srgbClr>
                  </a:outerShdw>
                </a:effectLst>
              </a:rPr>
              <a:t>1. Ingreso manual: </a:t>
            </a:r>
            <a:r>
              <a:rPr lang="es-AR" sz="1600" dirty="0">
                <a:effectLst>
                  <a:outerShdw blurRad="38100" dist="38100" dir="2700000" algn="tl">
                    <a:srgbClr val="000000">
                      <a:alpha val="43137"/>
                    </a:srgbClr>
                  </a:outerShdw>
                </a:effectLst>
              </a:rPr>
              <a:t>Completando los campos requeridos por el sistema.</a:t>
            </a:r>
          </a:p>
          <a:p>
            <a:pPr algn="l"/>
            <a:r>
              <a:rPr lang="es-AR" sz="1600" dirty="0">
                <a:solidFill>
                  <a:srgbClr val="00FFFF"/>
                </a:solidFill>
                <a:effectLst>
                  <a:outerShdw blurRad="38100" dist="38100" dir="2700000" algn="tl">
                    <a:srgbClr val="000000">
                      <a:alpha val="43137"/>
                    </a:srgbClr>
                  </a:outerShdw>
                </a:effectLst>
              </a:rPr>
              <a:t>2. Importación de archivos </a:t>
            </a:r>
            <a:r>
              <a:rPr lang="es-AR" sz="1600" dirty="0">
                <a:effectLst>
                  <a:outerShdw blurRad="38100" dist="38100" dir="2700000" algn="tl">
                    <a:srgbClr val="000000">
                      <a:alpha val="43137"/>
                    </a:srgbClr>
                  </a:outerShdw>
                </a:effectLst>
              </a:rPr>
              <a:t>estandarizados vía “web”, con clave fiscal, una vez finalizado el proceso de cada liquidación de sueldos y jornales, en cuyo caso se utilizará el diseño de registros que obra en el </a:t>
            </a:r>
            <a:r>
              <a:rPr lang="es-AR" sz="1600" dirty="0" err="1">
                <a:effectLst>
                  <a:outerShdw blurRad="38100" dist="38100" dir="2700000" algn="tl">
                    <a:srgbClr val="000000">
                      <a:alpha val="43137"/>
                    </a:srgbClr>
                  </a:outerShdw>
                </a:effectLst>
              </a:rPr>
              <a:t>micrositio</a:t>
            </a:r>
            <a:r>
              <a:rPr lang="es-AR" sz="1600" dirty="0">
                <a:effectLst>
                  <a:outerShdw blurRad="38100" dist="38100" dir="2700000" algn="tl">
                    <a:srgbClr val="000000">
                      <a:alpha val="43137"/>
                    </a:srgbClr>
                  </a:outerShdw>
                </a:effectLst>
              </a:rPr>
              <a:t> http://www.afip.gob.ar/LibrodeSueldosDigital/ dentro del sitio “web” institucional.</a:t>
            </a:r>
          </a:p>
          <a:p>
            <a:pPr algn="l"/>
            <a:r>
              <a:rPr lang="es-AR" sz="1600" dirty="0">
                <a:effectLst>
                  <a:outerShdw blurRad="38100" dist="38100" dir="2700000" algn="tl">
                    <a:srgbClr val="000000">
                      <a:alpha val="43137"/>
                    </a:srgbClr>
                  </a:outerShdw>
                </a:effectLst>
              </a:rPr>
              <a:t>Una vez cumplido lo indicado en los incisos precedentes, la información deberá ser transmitida electrónicamente. </a:t>
            </a:r>
            <a:r>
              <a:rPr lang="es-AR" sz="1600" dirty="0">
                <a:solidFill>
                  <a:srgbClr val="FF9900"/>
                </a:solidFill>
                <a:effectLst>
                  <a:outerShdw blurRad="38100" dist="38100" dir="2700000" algn="tl">
                    <a:srgbClr val="000000">
                      <a:alpha val="43137"/>
                    </a:srgbClr>
                  </a:outerShdw>
                </a:effectLst>
              </a:rPr>
              <a:t>De resultar aceptada dicha transmisión, el sistema emitirá un archivo estandarizado </a:t>
            </a:r>
            <a:r>
              <a:rPr lang="es-AR" sz="1600" dirty="0">
                <a:effectLst>
                  <a:outerShdw blurRad="38100" dist="38100" dir="2700000" algn="tl">
                    <a:srgbClr val="000000">
                      <a:alpha val="43137"/>
                    </a:srgbClr>
                  </a:outerShdw>
                </a:effectLst>
              </a:rPr>
              <a:t>conteniendo las </a:t>
            </a:r>
            <a:r>
              <a:rPr lang="es-AR" sz="1600" b="1" dirty="0">
                <a:solidFill>
                  <a:srgbClr val="FFFF19"/>
                </a:solidFill>
                <a:effectLst>
                  <a:outerShdw blurRad="38100" dist="38100" dir="2700000" algn="tl">
                    <a:srgbClr val="000000">
                      <a:alpha val="43137"/>
                    </a:srgbClr>
                  </a:outerShdw>
                </a:effectLst>
              </a:rPr>
              <a:t>hojas del libro en borrador,</a:t>
            </a:r>
            <a:r>
              <a:rPr lang="es-AR" sz="1600" dirty="0">
                <a:effectLst>
                  <a:outerShdw blurRad="38100" dist="38100" dir="2700000" algn="tl">
                    <a:srgbClr val="000000">
                      <a:alpha val="43137"/>
                    </a:srgbClr>
                  </a:outerShdw>
                </a:effectLst>
              </a:rPr>
              <a:t> el que será enviado al empleador para </a:t>
            </a:r>
            <a:r>
              <a:rPr lang="es-AR" sz="1600" b="1" dirty="0">
                <a:solidFill>
                  <a:srgbClr val="00FF00"/>
                </a:solidFill>
                <a:effectLst>
                  <a:outerShdw blurRad="38100" dist="38100" dir="2700000" algn="tl">
                    <a:srgbClr val="000000">
                      <a:alpha val="43137"/>
                    </a:srgbClr>
                  </a:outerShdw>
                </a:effectLst>
              </a:rPr>
              <a:t>su revisión y posterior conformidad.</a:t>
            </a:r>
          </a:p>
          <a:p>
            <a:pPr algn="l"/>
            <a:r>
              <a:rPr lang="es-AR" sz="1600" b="1" dirty="0">
                <a:solidFill>
                  <a:srgbClr val="FFFF19"/>
                </a:solidFill>
                <a:effectLst>
                  <a:outerShdw blurRad="38100" dist="38100" dir="2700000" algn="tl">
                    <a:srgbClr val="000000">
                      <a:alpha val="43137"/>
                    </a:srgbClr>
                  </a:outerShdw>
                </a:effectLst>
              </a:rPr>
              <a:t>La conformidad </a:t>
            </a:r>
            <a:r>
              <a:rPr lang="es-AR" sz="1600" dirty="0">
                <a:effectLst>
                  <a:outerShdw blurRad="38100" dist="38100" dir="2700000" algn="tl">
                    <a:srgbClr val="000000">
                      <a:alpha val="43137"/>
                    </a:srgbClr>
                  </a:outerShdw>
                </a:effectLst>
              </a:rPr>
              <a:t>por parte del empleador del contenido del libro a emitir por el sistema, </a:t>
            </a:r>
            <a:r>
              <a:rPr lang="es-AR" sz="1600" b="1" dirty="0">
                <a:solidFill>
                  <a:srgbClr val="00FFFF"/>
                </a:solidFill>
                <a:effectLst>
                  <a:outerShdw blurRad="38100" dist="38100" dir="2700000" algn="tl">
                    <a:srgbClr val="000000">
                      <a:alpha val="43137"/>
                    </a:srgbClr>
                  </a:outerShdw>
                </a:effectLst>
              </a:rPr>
              <a:t>se prestará mediante la transferencia electrónica del formulario de declaración jurada F. 8351 “Digesto Resumen Libro de Sueldos Digital”</a:t>
            </a:r>
            <a:r>
              <a:rPr lang="es-AR" sz="1600" dirty="0">
                <a:effectLst>
                  <a:outerShdw blurRad="38100" dist="38100" dir="2700000" algn="tl">
                    <a:srgbClr val="000000">
                      <a:alpha val="43137"/>
                    </a:srgbClr>
                  </a:outerShdw>
                </a:effectLst>
              </a:rPr>
              <a:t> -disponible en formato “</a:t>
            </a:r>
            <a:r>
              <a:rPr lang="es-AR" sz="1600" dirty="0" err="1">
                <a:effectLst>
                  <a:outerShdw blurRad="38100" dist="38100" dir="2700000" algn="tl">
                    <a:srgbClr val="000000">
                      <a:alpha val="43137"/>
                    </a:srgbClr>
                  </a:outerShdw>
                </a:effectLst>
              </a:rPr>
              <a:t>pdf</a:t>
            </a:r>
            <a:r>
              <a:rPr lang="es-AR" sz="1600" dirty="0">
                <a:effectLst>
                  <a:outerShdw blurRad="38100" dist="38100" dir="2700000" algn="tl">
                    <a:srgbClr val="000000">
                      <a:alpha val="43137"/>
                    </a:srgbClr>
                  </a:outerShdw>
                </a:effectLst>
              </a:rPr>
              <a:t>”-, </a:t>
            </a:r>
            <a:r>
              <a:rPr lang="es-AR" sz="1600" b="1" dirty="0">
                <a:solidFill>
                  <a:srgbClr val="FFFF19"/>
                </a:solidFill>
                <a:effectLst>
                  <a:outerShdw blurRad="38100" dist="38100" dir="2700000" algn="tl">
                    <a:srgbClr val="000000">
                      <a:alpha val="43137"/>
                    </a:srgbClr>
                  </a:outerShdw>
                </a:effectLst>
              </a:rPr>
              <a:t>el cual deberá contar con firma digital de acuerdo</a:t>
            </a:r>
            <a:r>
              <a:rPr lang="es-AR" sz="1600" dirty="0">
                <a:effectLst>
                  <a:outerShdw blurRad="38100" dist="38100" dir="2700000" algn="tl">
                    <a:srgbClr val="000000">
                      <a:alpha val="43137"/>
                    </a:srgbClr>
                  </a:outerShdw>
                </a:effectLst>
              </a:rPr>
              <a:t> con el procedimiento previsto en la resolución general 3380 y las especificaciones que se consignan en el Anexo I.</a:t>
            </a:r>
          </a:p>
          <a:p>
            <a:pPr algn="l"/>
            <a:r>
              <a:rPr lang="es-AR" sz="1600" dirty="0">
                <a:effectLst>
                  <a:outerShdw blurRad="38100" dist="38100" dir="2700000" algn="tl">
                    <a:srgbClr val="000000">
                      <a:alpha val="43137"/>
                    </a:srgbClr>
                  </a:outerShdw>
                </a:effectLst>
              </a:rPr>
              <a:t>Esta Administración Federal podrá establecer, para determinados empleadores, que el requisito de firma digital no sea exigible, a cuyo fin efectuará la publicación pertinente en el </a:t>
            </a:r>
            <a:r>
              <a:rPr lang="es-AR" sz="1600" dirty="0" err="1">
                <a:effectLst>
                  <a:outerShdw blurRad="38100" dist="38100" dir="2700000" algn="tl">
                    <a:srgbClr val="000000">
                      <a:alpha val="43137"/>
                    </a:srgbClr>
                  </a:outerShdw>
                </a:effectLst>
              </a:rPr>
              <a:t>micrositio</a:t>
            </a:r>
            <a:r>
              <a:rPr lang="es-AR" sz="1600" dirty="0">
                <a:effectLst>
                  <a:outerShdw blurRad="38100" dist="38100" dir="2700000" algn="tl">
                    <a:srgbClr val="000000">
                      <a:alpha val="43137"/>
                    </a:srgbClr>
                  </a:outerShdw>
                </a:effectLst>
              </a:rPr>
              <a:t> referido en el punto 2 del inciso c) precedente</a:t>
            </a: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46608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a:bodyPr>
          <a:lstStyle/>
          <a:p>
            <a:pPr algn="l"/>
            <a:r>
              <a:rPr lang="es-AR" sz="1600" b="1" dirty="0">
                <a:solidFill>
                  <a:srgbClr val="FFFF19"/>
                </a:solidFill>
                <a:effectLst>
                  <a:outerShdw blurRad="38100" dist="38100" dir="2700000" algn="tl">
                    <a:srgbClr val="000000">
                      <a:alpha val="43137"/>
                    </a:srgbClr>
                  </a:outerShdw>
                </a:effectLst>
              </a:rPr>
              <a:t>RESOLUCIÓN GENERAL (AFIP) 3781 </a:t>
            </a:r>
          </a:p>
          <a:p>
            <a:pPr algn="l"/>
            <a:r>
              <a:rPr lang="es-AR" sz="1600" b="1" dirty="0">
                <a:solidFill>
                  <a:srgbClr val="00FFCC"/>
                </a:solidFill>
                <a:effectLst>
                  <a:outerShdw blurRad="38100" dist="38100" dir="2700000" algn="tl">
                    <a:srgbClr val="000000">
                      <a:alpha val="43137"/>
                    </a:srgbClr>
                  </a:outerShdw>
                </a:effectLst>
              </a:rPr>
              <a:t>Libro de sueldos digital. Emisión vía Internet. Sistema Informático. Aprobación</a:t>
            </a:r>
          </a:p>
          <a:p>
            <a:pPr algn="l"/>
            <a:r>
              <a:rPr lang="es-AR" sz="1600" b="1" dirty="0">
                <a:solidFill>
                  <a:srgbClr val="FFFF00"/>
                </a:solidFill>
                <a:effectLst>
                  <a:outerShdw blurRad="38100" dist="38100" dir="2700000" algn="tl">
                    <a:srgbClr val="000000">
                      <a:alpha val="43137"/>
                    </a:srgbClr>
                  </a:outerShdw>
                </a:effectLst>
              </a:rPr>
              <a:t>PROCEDIMIENTO</a:t>
            </a:r>
            <a:endParaRPr lang="es-AR" sz="1600" b="1" dirty="0">
              <a:effectLst>
                <a:outerShdw blurRad="38100" dist="38100" dir="2700000" algn="tl">
                  <a:srgbClr val="000000">
                    <a:alpha val="43137"/>
                  </a:srgbClr>
                </a:outerShdw>
              </a:effectLst>
            </a:endParaRPr>
          </a:p>
          <a:p>
            <a:pPr algn="l"/>
            <a:r>
              <a:rPr lang="es-AR" sz="1600" b="1" dirty="0">
                <a:solidFill>
                  <a:srgbClr val="00FFFF"/>
                </a:solidFill>
                <a:effectLst>
                  <a:outerShdw blurRad="38100" dist="38100" dir="2700000" algn="tl">
                    <a:srgbClr val="000000">
                      <a:alpha val="43137"/>
                    </a:srgbClr>
                  </a:outerShdw>
                </a:effectLst>
              </a:rPr>
              <a:t>Art. 4 – </a:t>
            </a:r>
          </a:p>
          <a:p>
            <a:pPr algn="l"/>
            <a:r>
              <a:rPr lang="es-AR" sz="1600" dirty="0" smtClean="0">
                <a:solidFill>
                  <a:srgbClr val="FFFF19"/>
                </a:solidFill>
                <a:effectLst>
                  <a:outerShdw blurRad="38100" dist="38100" dir="2700000" algn="tl">
                    <a:srgbClr val="000000">
                      <a:alpha val="43137"/>
                    </a:srgbClr>
                  </a:outerShdw>
                </a:effectLst>
              </a:rPr>
              <a:t>Las </a:t>
            </a:r>
            <a:r>
              <a:rPr lang="es-AR" sz="1600" dirty="0">
                <a:solidFill>
                  <a:srgbClr val="FFFF19"/>
                </a:solidFill>
                <a:effectLst>
                  <a:outerShdw blurRad="38100" dist="38100" dir="2700000" algn="tl">
                    <a:srgbClr val="000000">
                      <a:alpha val="43137"/>
                    </a:srgbClr>
                  </a:outerShdw>
                </a:effectLst>
              </a:rPr>
              <a:t>rectificaciones </a:t>
            </a:r>
            <a:r>
              <a:rPr lang="es-AR" sz="1600" dirty="0">
                <a:effectLst>
                  <a:outerShdw blurRad="38100" dist="38100" dir="2700000" algn="tl">
                    <a:srgbClr val="000000">
                      <a:alpha val="43137"/>
                    </a:srgbClr>
                  </a:outerShdw>
                </a:effectLst>
              </a:rPr>
              <a:t>que pudieren corresponder se realizarán mediante el sistema establecido por el artículo 1, no obstante, las correspondientes declaraciones juradas -formulario F. 931- rectificativas deberán confeccionarse conforme se indica a continuación:</a:t>
            </a:r>
          </a:p>
          <a:p>
            <a:pPr algn="l"/>
            <a:r>
              <a:rPr lang="es-AR" sz="1600" b="1" dirty="0">
                <a:solidFill>
                  <a:srgbClr val="00FFFF"/>
                </a:solidFill>
                <a:effectLst>
                  <a:outerShdw blurRad="38100" dist="38100" dir="2700000" algn="tl">
                    <a:srgbClr val="000000">
                      <a:alpha val="43137"/>
                    </a:srgbClr>
                  </a:outerShdw>
                </a:effectLst>
              </a:rPr>
              <a:t>1. Por los períodos a partir de su incorporación </a:t>
            </a:r>
            <a:r>
              <a:rPr lang="es-AR" sz="1600" dirty="0">
                <a:effectLst>
                  <a:outerShdw blurRad="38100" dist="38100" dir="2700000" algn="tl">
                    <a:srgbClr val="000000">
                      <a:alpha val="43137"/>
                    </a:srgbClr>
                  </a:outerShdw>
                </a:effectLst>
              </a:rPr>
              <a:t>a la obligación de emisión de las hojas móviles mediante la utilización del sistema que se aprueba por la presente: </a:t>
            </a:r>
            <a:r>
              <a:rPr lang="es-AR" sz="1600" dirty="0">
                <a:solidFill>
                  <a:srgbClr val="FF9900"/>
                </a:solidFill>
                <a:effectLst>
                  <a:outerShdw blurRad="38100" dist="38100" dir="2700000" algn="tl">
                    <a:srgbClr val="000000">
                      <a:alpha val="43137"/>
                    </a:srgbClr>
                  </a:outerShdw>
                </a:effectLst>
              </a:rPr>
              <a:t>a través del sistema “Declaración en línea”.</a:t>
            </a:r>
          </a:p>
          <a:p>
            <a:pPr algn="l"/>
            <a:r>
              <a:rPr lang="es-AR" sz="1600" b="1" dirty="0">
                <a:solidFill>
                  <a:srgbClr val="00FFFF"/>
                </a:solidFill>
                <a:effectLst>
                  <a:outerShdw blurRad="38100" dist="38100" dir="2700000" algn="tl">
                    <a:srgbClr val="000000">
                      <a:alpha val="43137"/>
                    </a:srgbClr>
                  </a:outerShdw>
                </a:effectLst>
              </a:rPr>
              <a:t>2. Por los períodos anteriores a dicha incorporación:</a:t>
            </a:r>
            <a:r>
              <a:rPr lang="es-AR" sz="1600" dirty="0">
                <a:effectLst>
                  <a:outerShdw blurRad="38100" dist="38100" dir="2700000" algn="tl">
                    <a:srgbClr val="000000">
                      <a:alpha val="43137"/>
                    </a:srgbClr>
                  </a:outerShdw>
                </a:effectLst>
              </a:rPr>
              <a:t> mediante la modalidad de confección de las declaraciones juradas -“Sistema de Cálculo de Obligaciones de la Seguridad Social - SICOSS” o “Declaración en línea”, según corresponda- que el empleador utilizó para la confección de la declaración jurada original</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b="1" dirty="0">
                <a:solidFill>
                  <a:srgbClr val="FFFF19"/>
                </a:solidFill>
                <a:effectLst>
                  <a:outerShdw blurRad="38100" dist="38100" dir="2700000" algn="tl">
                    <a:srgbClr val="000000">
                      <a:alpha val="43137"/>
                    </a:srgbClr>
                  </a:outerShdw>
                </a:effectLst>
              </a:rPr>
              <a:t>d) Las hojas del “Libro de Sueldos Digital” se encontrarán disponibles en un archivo del sistema para cumplimentar los requerimientos de la autoridad jurisdiccional en materia del trabajo.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46608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lnSpcReduction="10000"/>
          </a:bodyPr>
          <a:lstStyle/>
          <a:p>
            <a:pPr algn="l"/>
            <a:r>
              <a:rPr lang="es-AR" sz="1600" b="1" dirty="0">
                <a:solidFill>
                  <a:srgbClr val="FFFF19"/>
                </a:solidFill>
                <a:effectLst>
                  <a:outerShdw blurRad="38100" dist="38100" dir="2700000" algn="tl">
                    <a:srgbClr val="000000">
                      <a:alpha val="43137"/>
                    </a:srgbClr>
                  </a:outerShdw>
                </a:effectLst>
              </a:rPr>
              <a:t>RESOLUCIÓN GENERAL (AFIP) 3781 </a:t>
            </a:r>
          </a:p>
          <a:p>
            <a:pPr algn="l"/>
            <a:r>
              <a:rPr lang="es-AR" sz="1600" b="1" dirty="0">
                <a:solidFill>
                  <a:srgbClr val="00FFCC"/>
                </a:solidFill>
                <a:effectLst>
                  <a:outerShdw blurRad="38100" dist="38100" dir="2700000" algn="tl">
                    <a:srgbClr val="000000">
                      <a:alpha val="43137"/>
                    </a:srgbClr>
                  </a:outerShdw>
                </a:effectLst>
              </a:rPr>
              <a:t>Libro de sueldos digital. Emisión vía Internet. Sistema Informático. Aprobación</a:t>
            </a:r>
          </a:p>
          <a:p>
            <a:pPr algn="l"/>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5 -</a:t>
            </a:r>
            <a:r>
              <a:rPr lang="es-AR" sz="1600" dirty="0">
                <a:effectLst>
                  <a:outerShdw blurRad="38100" dist="38100" dir="2700000" algn="tl">
                    <a:srgbClr val="000000">
                      <a:alpha val="43137"/>
                    </a:srgbClr>
                  </a:outerShdw>
                </a:effectLst>
              </a:rPr>
              <a:t> La veracidad de los datos impresos del “Libro de Sueldos Digital” podrá ser verificada por las autoridades de aplicación o por los trabajadores, accediendo a </a:t>
            </a:r>
            <a:r>
              <a:rPr lang="es-AR" sz="1600" b="1" dirty="0">
                <a:solidFill>
                  <a:srgbClr val="FFFF00"/>
                </a:solidFill>
                <a:effectLst>
                  <a:outerShdw blurRad="38100" dist="38100" dir="2700000" algn="tl">
                    <a:srgbClr val="000000">
                      <a:alpha val="43137"/>
                    </a:srgbClr>
                  </a:outerShdw>
                </a:effectLst>
              </a:rPr>
              <a:t>una consulta “en línea”</a:t>
            </a:r>
            <a:r>
              <a:rPr lang="es-AR" sz="1600" dirty="0">
                <a:effectLst>
                  <a:outerShdw blurRad="38100" dist="38100" dir="2700000" algn="tl">
                    <a:srgbClr val="000000">
                      <a:alpha val="43137"/>
                    </a:srgbClr>
                  </a:outerShdw>
                </a:effectLst>
              </a:rPr>
              <a:t> con este Organismo mediante la utilización de clave fiscal, a través de los servicios “web” habilitados a tal fin.</a:t>
            </a:r>
          </a:p>
          <a:p>
            <a:pPr algn="l"/>
            <a:r>
              <a:rPr lang="es-AR" sz="1600" dirty="0">
                <a:effectLst>
                  <a:outerShdw blurRad="38100" dist="38100" dir="2700000" algn="tl">
                    <a:srgbClr val="000000">
                      <a:alpha val="43137"/>
                    </a:srgbClr>
                  </a:outerShdw>
                </a:effectLst>
              </a:rPr>
              <a:t/>
            </a:r>
            <a:br>
              <a:rPr lang="es-AR" sz="1600" dirty="0">
                <a:effectLst>
                  <a:outerShdw blurRad="38100" dist="38100" dir="2700000" algn="tl">
                    <a:srgbClr val="000000">
                      <a:alpha val="43137"/>
                    </a:srgbClr>
                  </a:outerShdw>
                </a:effectLst>
              </a:rPr>
            </a:br>
            <a:r>
              <a:rPr lang="es-AR" sz="1600" b="1" dirty="0">
                <a:solidFill>
                  <a:srgbClr val="00FFFF"/>
                </a:solidFill>
                <a:effectLst>
                  <a:outerShdw blurRad="38100" dist="38100" dir="2700000" algn="tl">
                    <a:srgbClr val="000000">
                      <a:alpha val="43137"/>
                    </a:srgbClr>
                  </a:outerShdw>
                </a:effectLst>
              </a:rPr>
              <a:t>Art. 6 -</a:t>
            </a:r>
            <a:r>
              <a:rPr lang="es-AR" sz="1600" dirty="0">
                <a:effectLst>
                  <a:outerShdw blurRad="38100" dist="38100" dir="2700000" algn="tl">
                    <a:srgbClr val="000000">
                      <a:alpha val="43137"/>
                    </a:srgbClr>
                  </a:outerShdw>
                </a:effectLst>
              </a:rPr>
              <a:t> Las </a:t>
            </a:r>
            <a:r>
              <a:rPr lang="es-AR" sz="1600" b="1" dirty="0">
                <a:solidFill>
                  <a:srgbClr val="FF9900"/>
                </a:solidFill>
                <a:effectLst>
                  <a:outerShdw blurRad="38100" dist="38100" dir="2700000" algn="tl">
                    <a:srgbClr val="000000">
                      <a:alpha val="43137"/>
                    </a:srgbClr>
                  </a:outerShdw>
                </a:effectLst>
              </a:rPr>
              <a:t>autoridades administrativas locales en materia del trabajo podrán celebrar convenios con este Organismo, </a:t>
            </a:r>
            <a:r>
              <a:rPr lang="es-AR" sz="1600" dirty="0">
                <a:effectLst>
                  <a:outerShdw blurRad="38100" dist="38100" dir="2700000" algn="tl">
                    <a:srgbClr val="000000">
                      <a:alpha val="43137"/>
                    </a:srgbClr>
                  </a:outerShdw>
                </a:effectLst>
              </a:rPr>
              <a:t>en los términos generales del modelo que consta en el Anexo II y sin perjuicio de la intervención de las áreas competentes, </a:t>
            </a:r>
            <a:r>
              <a:rPr lang="es-AR" sz="1600" b="1" dirty="0">
                <a:solidFill>
                  <a:srgbClr val="00FF00"/>
                </a:solidFill>
                <a:effectLst>
                  <a:outerShdw blurRad="38100" dist="38100" dir="2700000" algn="tl">
                    <a:srgbClr val="000000">
                      <a:alpha val="43137"/>
                    </a:srgbClr>
                  </a:outerShdw>
                </a:effectLst>
              </a:rPr>
              <a:t>para instrumentar la rúbrica y facilitar la percepción de los aranceles</a:t>
            </a:r>
            <a:r>
              <a:rPr lang="es-AR" sz="1600" dirty="0">
                <a:effectLst>
                  <a:outerShdw blurRad="38100" dist="38100" dir="2700000" algn="tl">
                    <a:srgbClr val="000000">
                      <a:alpha val="43137"/>
                    </a:srgbClr>
                  </a:outerShdw>
                </a:effectLst>
              </a:rPr>
              <a:t> por la actividad de habilitación de las hojas móviles del “Libro de Sueldos Digital”.</a:t>
            </a:r>
          </a:p>
          <a:p>
            <a:pPr algn="l"/>
            <a:r>
              <a:rPr lang="es-AR" sz="1600" dirty="0">
                <a:effectLst>
                  <a:outerShdw blurRad="38100" dist="38100" dir="2700000" algn="tl">
                    <a:srgbClr val="000000">
                      <a:alpha val="43137"/>
                    </a:srgbClr>
                  </a:outerShdw>
                </a:effectLst>
              </a:rPr>
              <a:t>Celebrado el convenio, el ingreso de dichos aranceles será efectuado por los empleadores mediante la utilización del volante electrónico de pago (VEP), conforme lo dispuesto por la resolución general 1778 y sus modificatorias.</a:t>
            </a:r>
          </a:p>
          <a:p>
            <a:pPr algn="l"/>
            <a:endParaRPr lang="es-AR" sz="1600" dirty="0" smtClean="0">
              <a:effectLst>
                <a:outerShdw blurRad="38100" dist="38100" dir="2700000" algn="tl">
                  <a:srgbClr val="000000">
                    <a:alpha val="43137"/>
                  </a:srgbClr>
                </a:outerShdw>
              </a:effectLst>
            </a:endParaRPr>
          </a:p>
          <a:p>
            <a:pPr algn="l"/>
            <a:r>
              <a:rPr lang="es-AR" sz="1600" b="1" dirty="0">
                <a:solidFill>
                  <a:srgbClr val="00FFFF"/>
                </a:solidFill>
                <a:effectLst>
                  <a:outerShdw blurRad="38100" dist="38100" dir="2700000" algn="tl">
                    <a:srgbClr val="000000">
                      <a:alpha val="43137"/>
                    </a:srgbClr>
                  </a:outerShdw>
                </a:effectLst>
              </a:rPr>
              <a:t>Art. 7 -</a:t>
            </a:r>
            <a:r>
              <a:rPr lang="es-AR" sz="1600" dirty="0">
                <a:effectLst>
                  <a:outerShdw blurRad="38100" dist="38100" dir="2700000" algn="tl">
                    <a:srgbClr val="000000">
                      <a:alpha val="43137"/>
                    </a:srgbClr>
                  </a:outerShdw>
                </a:effectLst>
              </a:rPr>
              <a:t> Las </a:t>
            </a:r>
            <a:r>
              <a:rPr lang="es-AR" sz="1600" b="1" dirty="0">
                <a:solidFill>
                  <a:srgbClr val="00FFFF"/>
                </a:solidFill>
                <a:effectLst>
                  <a:outerShdw blurRad="38100" dist="38100" dir="2700000" algn="tl">
                    <a:srgbClr val="000000">
                      <a:alpha val="43137"/>
                    </a:srgbClr>
                  </a:outerShdw>
                </a:effectLst>
              </a:rPr>
              <a:t>autoridades locales que celebren los convenios tendrán acceso a la información -circunscripta al ámbito de su jurisdicción</a:t>
            </a:r>
            <a:r>
              <a:rPr lang="es-AR" sz="1600" dirty="0">
                <a:effectLst>
                  <a:outerShdw blurRad="38100" dist="38100" dir="2700000" algn="tl">
                    <a:srgbClr val="000000">
                      <a:alpha val="43137"/>
                    </a:srgbClr>
                  </a:outerShdw>
                </a:effectLst>
              </a:rPr>
              <a:t>- para la conformación de sus propias bases de datos y a una consulta “en línea” con esta Administración Federal.</a:t>
            </a:r>
          </a:p>
          <a:p>
            <a:pPr algn="l"/>
            <a:r>
              <a:rPr lang="es-AR" sz="1400" dirty="0">
                <a:effectLst>
                  <a:outerShdw blurRad="38100" dist="38100" dir="2700000" algn="tl">
                    <a:srgbClr val="000000">
                      <a:alpha val="43137"/>
                    </a:srgbClr>
                  </a:outerShdw>
                </a:effectLst>
              </a:rPr>
              <a:t/>
            </a:r>
            <a:br>
              <a:rPr lang="es-AR" sz="1400" dirty="0">
                <a:effectLst>
                  <a:outerShdw blurRad="38100" dist="38100" dir="2700000" algn="tl">
                    <a:srgbClr val="000000">
                      <a:alpha val="43137"/>
                    </a:srgbClr>
                  </a:outerShdw>
                </a:effectLst>
              </a:rPr>
            </a:br>
            <a:endParaRPr lang="es-AR" sz="14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64980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a:bodyPr>
          <a:lstStyle/>
          <a:p>
            <a:pPr algn="l"/>
            <a:r>
              <a:rPr lang="es-AR" sz="1600" b="1" dirty="0" smtClean="0">
                <a:solidFill>
                  <a:srgbClr val="FFFF00"/>
                </a:solidFill>
                <a:effectLst>
                  <a:outerShdw blurRad="38100" dist="38100" dir="2700000" algn="tl">
                    <a:srgbClr val="000000">
                      <a:alpha val="43137"/>
                    </a:srgbClr>
                  </a:outerShdw>
                </a:effectLst>
              </a:rPr>
              <a:t>PROVINCIA DE BUENOS AIRES</a:t>
            </a:r>
          </a:p>
          <a:p>
            <a:pPr algn="l"/>
            <a:r>
              <a:rPr lang="es-AR" sz="1600" b="1" dirty="0">
                <a:solidFill>
                  <a:srgbClr val="FFFF00"/>
                </a:solidFill>
                <a:effectLst>
                  <a:outerShdw blurRad="38100" dist="38100" dir="2700000" algn="tl">
                    <a:srgbClr val="000000">
                      <a:alpha val="43137"/>
                    </a:srgbClr>
                  </a:outerShdw>
                </a:effectLst>
              </a:rPr>
              <a:t>RESOLUCIÓN (MT Bs. As.) 139/2015 </a:t>
            </a:r>
          </a:p>
          <a:p>
            <a:pPr algn="l"/>
            <a:r>
              <a:rPr lang="es-AR" sz="1600" b="1" dirty="0">
                <a:solidFill>
                  <a:srgbClr val="00FFCC"/>
                </a:solidFill>
                <a:effectLst>
                  <a:outerShdw blurRad="38100" dist="38100" dir="2700000" algn="tl">
                    <a:srgbClr val="000000">
                      <a:alpha val="43137"/>
                    </a:srgbClr>
                  </a:outerShdw>
                </a:effectLst>
              </a:rPr>
              <a:t>Provincia de Buenos Aires. Contrato de trabajo. Libro de Sueldos Digital. Manual de procedimiento. Aprobación</a:t>
            </a:r>
          </a:p>
          <a:p>
            <a:pPr algn="l"/>
            <a:r>
              <a:rPr lang="es-AR" sz="1600" b="1" dirty="0">
                <a:effectLst>
                  <a:outerShdw blurRad="38100" dist="38100" dir="2700000" algn="tl">
                    <a:srgbClr val="000000">
                      <a:alpha val="43137"/>
                    </a:srgbClr>
                  </a:outerShdw>
                </a:effectLst>
              </a:rPr>
              <a:t>Art. 1</a:t>
            </a:r>
            <a:r>
              <a:rPr lang="es-AR" sz="1600" dirty="0">
                <a:effectLst>
                  <a:outerShdw blurRad="38100" dist="38100" dir="2700000" algn="tl">
                    <a:srgbClr val="000000">
                      <a:alpha val="43137"/>
                    </a:srgbClr>
                  </a:outerShdw>
                </a:effectLst>
              </a:rPr>
              <a:t> - Aprobar el “Manual de procedimiento” -que, como Anexo Único, forma parte integrante de la presente-, a observar en el trámite de cierre del Libro Especial dispuesto por el </a:t>
            </a:r>
            <a:r>
              <a:rPr lang="es-AR" sz="1600" u="sng" dirty="0">
                <a:effectLst>
                  <a:outerShdw blurRad="38100" dist="38100" dir="2700000" algn="tl">
                    <a:srgbClr val="000000">
                      <a:alpha val="43137"/>
                    </a:srgbClr>
                  </a:outerShdw>
                </a:effectLst>
                <a:hlinkClick r:id="rId2"/>
              </a:rPr>
              <a:t>artículo 52 de la ley 20744</a:t>
            </a:r>
            <a:r>
              <a:rPr lang="es-AR" sz="1600" dirty="0">
                <a:effectLst>
                  <a:outerShdw blurRad="38100" dist="38100" dir="2700000" algn="tl">
                    <a:srgbClr val="000000">
                      <a:alpha val="43137"/>
                    </a:srgbClr>
                  </a:outerShdw>
                </a:effectLst>
              </a:rPr>
              <a:t>, en el marco de lo establecido por la </a:t>
            </a:r>
            <a:r>
              <a:rPr lang="es-AR" sz="1600" u="sng" dirty="0">
                <a:effectLst>
                  <a:outerShdw blurRad="38100" dist="38100" dir="2700000" algn="tl">
                    <a:srgbClr val="000000">
                      <a:alpha val="43137"/>
                    </a:srgbClr>
                  </a:outerShdw>
                </a:effectLst>
                <a:hlinkClick r:id="rId3"/>
              </a:rPr>
              <a:t>resolución general (AFIP) 3781</a:t>
            </a:r>
            <a:r>
              <a:rPr lang="es-AR" sz="1600" dirty="0">
                <a:effectLst>
                  <a:outerShdw blurRad="38100" dist="38100" dir="2700000" algn="tl">
                    <a:srgbClr val="000000">
                      <a:alpha val="43137"/>
                    </a:srgbClr>
                  </a:outerShdw>
                </a:effectLst>
              </a:rPr>
              <a:t> y de conformidad con lo determinado en el Convenio Marco de Colaboración e Intercambio de Información suscripto el 29 de junio de 2015 entre este Ministerio de Trabajo y la referida Administración.</a:t>
            </a:r>
          </a:p>
          <a:p>
            <a:pPr algn="l"/>
            <a:r>
              <a:rPr lang="es-AR" sz="1600" b="1" dirty="0">
                <a:effectLst>
                  <a:outerShdw blurRad="38100" dist="38100" dir="2700000" algn="tl">
                    <a:srgbClr val="000000">
                      <a:alpha val="43137"/>
                    </a:srgbClr>
                  </a:outerShdw>
                </a:effectLst>
              </a:rPr>
              <a:t>Art. 2</a:t>
            </a:r>
            <a:r>
              <a:rPr lang="es-AR" sz="1600" dirty="0">
                <a:effectLst>
                  <a:outerShdw blurRad="38100" dist="38100" dir="2700000" algn="tl">
                    <a:srgbClr val="000000">
                      <a:alpha val="43137"/>
                    </a:srgbClr>
                  </a:outerShdw>
                </a:effectLst>
              </a:rPr>
              <a:t> - La Dirección de Documentación Laboral y Registro determinará la cantidad y verificará la numeración de las hojas móviles sobrantes y sin utilizar entregadas por el empleador al momento de efectuar la solicitud de cierre del Libro Especial, ello a los efectos de proveer al cálculo del crédito correspondiente a favor del empleador.</a:t>
            </a:r>
          </a:p>
          <a:p>
            <a:pPr algn="l"/>
            <a:endParaRPr lang="es-AR" sz="105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4"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5"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92953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702733" y="1524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762000"/>
            <a:ext cx="8472972" cy="5407559"/>
          </a:xfrm>
        </p:spPr>
        <p:txBody>
          <a:bodyPr>
            <a:noAutofit/>
          </a:bodyPr>
          <a:lstStyle/>
          <a:p>
            <a:pPr algn="l"/>
            <a:r>
              <a:rPr lang="es-AR" sz="1600" b="1" dirty="0" smtClean="0">
                <a:solidFill>
                  <a:srgbClr val="FFFF00"/>
                </a:solidFill>
                <a:effectLst>
                  <a:outerShdw blurRad="38100" dist="38100" dir="2700000" algn="tl">
                    <a:srgbClr val="000000">
                      <a:alpha val="43137"/>
                    </a:srgbClr>
                  </a:outerShdw>
                </a:effectLst>
              </a:rPr>
              <a:t>RESOLUCIÓN </a:t>
            </a:r>
            <a:r>
              <a:rPr lang="es-AR" sz="1600" b="1" dirty="0">
                <a:solidFill>
                  <a:srgbClr val="FFFF00"/>
                </a:solidFill>
                <a:effectLst>
                  <a:outerShdw blurRad="38100" dist="38100" dir="2700000" algn="tl">
                    <a:srgbClr val="000000">
                      <a:alpha val="43137"/>
                    </a:srgbClr>
                  </a:outerShdw>
                </a:effectLst>
              </a:rPr>
              <a:t>(MT Bs. As.) 139/2015 </a:t>
            </a:r>
          </a:p>
          <a:p>
            <a:pPr algn="l"/>
            <a:r>
              <a:rPr lang="es-AR" sz="1600" b="1" dirty="0">
                <a:solidFill>
                  <a:srgbClr val="00FFCC"/>
                </a:solidFill>
                <a:effectLst>
                  <a:outerShdw blurRad="38100" dist="38100" dir="2700000" algn="tl">
                    <a:srgbClr val="000000">
                      <a:alpha val="43137"/>
                    </a:srgbClr>
                  </a:outerShdw>
                </a:effectLst>
              </a:rPr>
              <a:t>Provincia de Buenos Aires. Contrato de trabajo. Libro de Sueldos Digital. Manual de procedimiento. Aprobación</a:t>
            </a:r>
          </a:p>
          <a:p>
            <a:pPr algn="l"/>
            <a:r>
              <a:rPr lang="es-AR" sz="1600" b="1" dirty="0" smtClean="0">
                <a:solidFill>
                  <a:srgbClr val="00FF00"/>
                </a:solidFill>
                <a:effectLst>
                  <a:outerShdw blurRad="38100" dist="38100" dir="2700000" algn="tl">
                    <a:srgbClr val="000000">
                      <a:alpha val="43137"/>
                    </a:srgbClr>
                  </a:outerShdw>
                </a:effectLst>
              </a:rPr>
              <a:t>ANEXO ÚNICO - MANUAL </a:t>
            </a:r>
            <a:r>
              <a:rPr lang="es-AR" sz="1600" b="1" dirty="0">
                <a:solidFill>
                  <a:srgbClr val="00FF00"/>
                </a:solidFill>
                <a:effectLst>
                  <a:outerShdw blurRad="38100" dist="38100" dir="2700000" algn="tl">
                    <a:srgbClr val="000000">
                      <a:alpha val="43137"/>
                    </a:srgbClr>
                  </a:outerShdw>
                </a:effectLst>
              </a:rPr>
              <a:t>DE PROCEDIMIENTO</a:t>
            </a:r>
          </a:p>
          <a:p>
            <a:pPr algn="l"/>
            <a:r>
              <a:rPr lang="es-AR" sz="1600" dirty="0">
                <a:effectLst>
                  <a:outerShdw blurRad="38100" dist="38100" dir="2700000" algn="tl">
                    <a:srgbClr val="000000">
                      <a:alpha val="43137"/>
                    </a:srgbClr>
                  </a:outerShdw>
                </a:effectLst>
              </a:rPr>
              <a:t>A observar en el trámite de cierre del Libro Especial dispuesto por el artículo 52 de la ley 20744, en el marco de lo establecido por la resolución general (AFIP) 3781 y de conformidad con lo determinado en el Convenio Marco de Colaboración e Intercambio de Información suscripto el 29 de junio de 2015 entre el Ministerio de Trabajo y la referida Administración.</a:t>
            </a:r>
          </a:p>
          <a:p>
            <a:pPr algn="l"/>
            <a:r>
              <a:rPr lang="es-AR" sz="1600" b="1" dirty="0">
                <a:solidFill>
                  <a:srgbClr val="00FFFF"/>
                </a:solidFill>
                <a:effectLst>
                  <a:outerShdw blurRad="38100" dist="38100" dir="2700000" algn="tl">
                    <a:srgbClr val="000000">
                      <a:alpha val="43137"/>
                    </a:srgbClr>
                  </a:outerShdw>
                </a:effectLst>
              </a:rPr>
              <a:t>A.- Empleadores</a:t>
            </a:r>
          </a:p>
          <a:p>
            <a:pPr algn="l"/>
            <a:r>
              <a:rPr lang="es-AR" sz="1600" dirty="0">
                <a:effectLst>
                  <a:outerShdw blurRad="38100" dist="38100" dir="2700000" algn="tl">
                    <a:srgbClr val="000000">
                      <a:alpha val="43137"/>
                    </a:srgbClr>
                  </a:outerShdw>
                </a:effectLst>
              </a:rPr>
              <a:t>Los empleadores </a:t>
            </a:r>
            <a:r>
              <a:rPr lang="es-AR" sz="1600" dirty="0">
                <a:solidFill>
                  <a:srgbClr val="FFFF00"/>
                </a:solidFill>
                <a:effectLst>
                  <a:outerShdw blurRad="38100" dist="38100" dir="2700000" algn="tl">
                    <a:srgbClr val="000000">
                      <a:alpha val="43137"/>
                    </a:srgbClr>
                  </a:outerShdw>
                </a:effectLst>
              </a:rPr>
              <a:t>que resulten notificados por la Administración Federal de Ingresos Públicos </a:t>
            </a:r>
            <a:r>
              <a:rPr lang="es-AR" sz="1600" dirty="0">
                <a:effectLst>
                  <a:outerShdw blurRad="38100" dist="38100" dir="2700000" algn="tl">
                    <a:srgbClr val="000000">
                      <a:alpha val="43137"/>
                    </a:srgbClr>
                  </a:outerShdw>
                </a:effectLst>
              </a:rPr>
              <a:t>para la utilización obligatoria del sistema de “Libro de Sueldos Digital”, deberán:</a:t>
            </a:r>
          </a:p>
          <a:p>
            <a:pPr algn="l"/>
            <a:r>
              <a:rPr lang="es-AR" sz="1600" dirty="0">
                <a:effectLst>
                  <a:outerShdw blurRad="38100" dist="38100" dir="2700000" algn="tl">
                    <a:srgbClr val="000000">
                      <a:alpha val="43137"/>
                    </a:srgbClr>
                  </a:outerShdw>
                </a:effectLst>
              </a:rPr>
              <a:t>1. </a:t>
            </a:r>
            <a:r>
              <a:rPr lang="es-AR" sz="1600" dirty="0">
                <a:solidFill>
                  <a:srgbClr val="FF9900"/>
                </a:solidFill>
                <a:effectLst>
                  <a:outerShdw blurRad="38100" dist="38100" dir="2700000" algn="tl">
                    <a:srgbClr val="000000">
                      <a:alpha val="43137"/>
                    </a:srgbClr>
                  </a:outerShdw>
                </a:effectLst>
              </a:rPr>
              <a:t>Presentarse ante la Delegación Regional de Trabajo y Empleo donde efectúa habitualmente la rúbrica de la documentación laboral</a:t>
            </a:r>
            <a:r>
              <a:rPr lang="es-AR" sz="1600" dirty="0">
                <a:effectLst>
                  <a:outerShdw blurRad="38100" dist="38100" dir="2700000" algn="tl">
                    <a:srgbClr val="000000">
                      <a:alpha val="43137"/>
                    </a:srgbClr>
                  </a:outerShdw>
                </a:effectLst>
              </a:rPr>
              <a:t>, dentro del quinto día hábil del mes siguiente de recibida la notificación emitida por parte de la Administración Federal de Ingresos Públicos, </a:t>
            </a:r>
            <a:r>
              <a:rPr lang="es-AR" sz="1600" dirty="0">
                <a:solidFill>
                  <a:srgbClr val="FFFF19"/>
                </a:solidFill>
                <a:effectLst>
                  <a:outerShdw blurRad="38100" dist="38100" dir="2700000" algn="tl">
                    <a:srgbClr val="000000">
                      <a:alpha val="43137"/>
                    </a:srgbClr>
                  </a:outerShdw>
                </a:effectLst>
              </a:rPr>
              <a:t>solicitando el cierre del Libro Especial </a:t>
            </a:r>
            <a:r>
              <a:rPr lang="es-AR" sz="1600" dirty="0">
                <a:effectLst>
                  <a:outerShdw blurRad="38100" dist="38100" dir="2700000" algn="tl">
                    <a:srgbClr val="000000">
                      <a:alpha val="43137"/>
                    </a:srgbClr>
                  </a:outerShdw>
                </a:effectLst>
              </a:rPr>
              <a:t>dispuesto por el artículo 52 de la ley 20744 mediante una nota por duplicado. Dicha nota deberá estar suscripta por el titular o apoderado de la empresa, con la firma debidamente certificada por ante Escribano Público, Juez de Paz letrado, Entidad Bancaria, Registro Público de Comercio o Autoridad Administrativa. En la misma se deberá indicar, en su caso, el nombre de la persona autorizada a realizar el trámite. El titular o apoderado deberá acreditar debidamente su personería</a:t>
            </a: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77327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Autofit/>
          </a:bodyPr>
          <a:lstStyle/>
          <a:p>
            <a:pPr algn="l"/>
            <a:r>
              <a:rPr lang="es-AR" sz="1600" b="1" dirty="0">
                <a:solidFill>
                  <a:srgbClr val="FFFF00"/>
                </a:solidFill>
                <a:effectLst>
                  <a:outerShdw blurRad="38100" dist="38100" dir="2700000" algn="tl">
                    <a:srgbClr val="000000">
                      <a:alpha val="43137"/>
                    </a:srgbClr>
                  </a:outerShdw>
                </a:effectLst>
              </a:rPr>
              <a:t>PROVINCIA DE BUENOS </a:t>
            </a:r>
            <a:r>
              <a:rPr lang="es-AR" sz="1600" b="1" dirty="0" smtClean="0">
                <a:solidFill>
                  <a:srgbClr val="FFFF00"/>
                </a:solidFill>
                <a:effectLst>
                  <a:outerShdw blurRad="38100" dist="38100" dir="2700000" algn="tl">
                    <a:srgbClr val="000000">
                      <a:alpha val="43137"/>
                    </a:srgbClr>
                  </a:outerShdw>
                </a:effectLst>
              </a:rPr>
              <a:t>AIRES - RESOLUCIÓN </a:t>
            </a:r>
            <a:r>
              <a:rPr lang="es-AR" sz="1600" b="1" dirty="0">
                <a:solidFill>
                  <a:srgbClr val="FFFF00"/>
                </a:solidFill>
                <a:effectLst>
                  <a:outerShdw blurRad="38100" dist="38100" dir="2700000" algn="tl">
                    <a:srgbClr val="000000">
                      <a:alpha val="43137"/>
                    </a:srgbClr>
                  </a:outerShdw>
                </a:effectLst>
              </a:rPr>
              <a:t>(MT Bs. As.) 139/2015 </a:t>
            </a:r>
          </a:p>
          <a:p>
            <a:pPr algn="l"/>
            <a:r>
              <a:rPr lang="es-AR" sz="1600" b="1" dirty="0">
                <a:solidFill>
                  <a:srgbClr val="00FF00"/>
                </a:solidFill>
                <a:effectLst>
                  <a:outerShdw blurRad="38100" dist="38100" dir="2700000" algn="tl">
                    <a:srgbClr val="000000">
                      <a:alpha val="43137"/>
                    </a:srgbClr>
                  </a:outerShdw>
                </a:effectLst>
              </a:rPr>
              <a:t>ANEXO ÚNICO - MANUAL DE PROCEDIMIENTO</a:t>
            </a:r>
          </a:p>
          <a:p>
            <a:pPr algn="l"/>
            <a:r>
              <a:rPr lang="es-AR" sz="1600" dirty="0" smtClean="0">
                <a:solidFill>
                  <a:srgbClr val="00FFFF"/>
                </a:solidFill>
                <a:effectLst>
                  <a:outerShdw blurRad="38100" dist="38100" dir="2700000" algn="tl">
                    <a:srgbClr val="000000">
                      <a:alpha val="43137"/>
                    </a:srgbClr>
                  </a:outerShdw>
                </a:effectLst>
              </a:rPr>
              <a:t>2</a:t>
            </a:r>
            <a:r>
              <a:rPr lang="es-AR" sz="1600" dirty="0">
                <a:solidFill>
                  <a:srgbClr val="00FFFF"/>
                </a:solidFill>
                <a:effectLst>
                  <a:outerShdw blurRad="38100" dist="38100" dir="2700000" algn="tl">
                    <a:srgbClr val="000000">
                      <a:alpha val="43137"/>
                    </a:srgbClr>
                  </a:outerShdw>
                </a:effectLst>
              </a:rPr>
              <a:t>. Acompañar el Libro de Sueldos con las registraciones actualizadas </a:t>
            </a:r>
            <a:r>
              <a:rPr lang="es-AR" sz="1600" dirty="0">
                <a:effectLst>
                  <a:outerShdw blurRad="38100" dist="38100" dir="2700000" algn="tl">
                    <a:srgbClr val="000000">
                      <a:alpha val="43137"/>
                    </a:srgbClr>
                  </a:outerShdw>
                </a:effectLst>
              </a:rPr>
              <a:t>a la fecha de la solicitud referida en el punto 1.</a:t>
            </a:r>
          </a:p>
          <a:p>
            <a:pPr algn="l"/>
            <a:r>
              <a:rPr lang="es-AR" sz="1600" dirty="0">
                <a:solidFill>
                  <a:srgbClr val="FFC000"/>
                </a:solidFill>
                <a:effectLst>
                  <a:outerShdw blurRad="38100" dist="38100" dir="2700000" algn="tl">
                    <a:srgbClr val="000000">
                      <a:alpha val="43137"/>
                    </a:srgbClr>
                  </a:outerShdw>
                </a:effectLst>
              </a:rPr>
              <a:t>3. Acompañar asimismo en original y copia la notificación recibida por parte de la Administración Federal de Ingresos Públicos, </a:t>
            </a:r>
            <a:r>
              <a:rPr lang="es-AR" sz="1600" dirty="0">
                <a:effectLst>
                  <a:outerShdw blurRad="38100" dist="38100" dir="2700000" algn="tl">
                    <a:srgbClr val="000000">
                      <a:alpha val="43137"/>
                    </a:srgbClr>
                  </a:outerShdw>
                </a:effectLst>
              </a:rPr>
              <a:t>por la cual se lo intima a la utilización obligatoria del sistema de “Libro de Sueldos Digital”. Para el caso de que dicha notificación se hubiera efectuado mediante la “Ventanilla Electrónica”, deberá acompañar la impresión de dicha notificación.</a:t>
            </a:r>
          </a:p>
          <a:p>
            <a:pPr algn="l"/>
            <a:r>
              <a:rPr lang="es-AR" sz="1600" dirty="0">
                <a:solidFill>
                  <a:srgbClr val="00FF00"/>
                </a:solidFill>
                <a:effectLst>
                  <a:outerShdw blurRad="38100" dist="38100" dir="2700000" algn="tl">
                    <a:srgbClr val="000000">
                      <a:alpha val="43137"/>
                    </a:srgbClr>
                  </a:outerShdw>
                </a:effectLst>
              </a:rPr>
              <a:t>4. Acompañar, en su caso, las hojas móviles sobrantes </a:t>
            </a:r>
            <a:r>
              <a:rPr lang="es-AR" sz="1600" dirty="0">
                <a:effectLst>
                  <a:outerShdw blurRad="38100" dist="38100" dir="2700000" algn="tl">
                    <a:srgbClr val="000000">
                      <a:alpha val="43137"/>
                    </a:srgbClr>
                  </a:outerShdw>
                </a:effectLst>
              </a:rPr>
              <a:t>que tuviere sin utilizar a la fecha de efectuar la solicitud establecida en el punto 1.</a:t>
            </a:r>
          </a:p>
          <a:p>
            <a:pPr algn="l"/>
            <a:r>
              <a:rPr lang="es-AR" sz="1600" dirty="0">
                <a:solidFill>
                  <a:srgbClr val="FFFF19"/>
                </a:solidFill>
                <a:effectLst>
                  <a:outerShdw blurRad="38100" dist="38100" dir="2700000" algn="tl">
                    <a:srgbClr val="000000">
                      <a:alpha val="43137"/>
                    </a:srgbClr>
                  </a:outerShdw>
                </a:effectLst>
              </a:rPr>
              <a:t>5. A partir del período mensual indicado en la notificación efectuada por la Administración Federal de Ingresos Públicos, </a:t>
            </a:r>
            <a:r>
              <a:rPr lang="es-AR" sz="1600" dirty="0">
                <a:effectLst>
                  <a:outerShdw blurRad="38100" dist="38100" dir="2700000" algn="tl">
                    <a:srgbClr val="000000">
                      <a:alpha val="43137"/>
                    </a:srgbClr>
                  </a:outerShdw>
                </a:effectLst>
              </a:rPr>
              <a:t>el empleador deberá registrar los haberes correspondientes al referido período.</a:t>
            </a:r>
          </a:p>
          <a:p>
            <a:pPr algn="l"/>
            <a:r>
              <a:rPr lang="es-AR" sz="1600" dirty="0">
                <a:solidFill>
                  <a:srgbClr val="00FFFF"/>
                </a:solidFill>
                <a:effectLst>
                  <a:outerShdw blurRad="38100" dist="38100" dir="2700000" algn="tl">
                    <a:srgbClr val="000000">
                      <a:alpha val="43137"/>
                    </a:srgbClr>
                  </a:outerShdw>
                </a:effectLst>
              </a:rPr>
              <a:t>6. Aprobado que sea el cierre del Libro Especial, el empleador deberá confeccionar su Libro de Sueldos y Jornales mediante el Sistema Digital </a:t>
            </a:r>
            <a:r>
              <a:rPr lang="es-AR" sz="1600" dirty="0">
                <a:effectLst>
                  <a:outerShdw blurRad="38100" dist="38100" dir="2700000" algn="tl">
                    <a:srgbClr val="000000">
                      <a:alpha val="43137"/>
                    </a:srgbClr>
                  </a:outerShdw>
                </a:effectLst>
              </a:rPr>
              <a:t>establecido por la Administración Federal de Ingresos Públicos.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59503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Autofit/>
          </a:bodyPr>
          <a:lstStyle/>
          <a:p>
            <a:pPr algn="l"/>
            <a:r>
              <a:rPr lang="es-AR" sz="1600" b="1" dirty="0">
                <a:solidFill>
                  <a:srgbClr val="FFFF00"/>
                </a:solidFill>
                <a:effectLst>
                  <a:outerShdw blurRad="38100" dist="38100" dir="2700000" algn="tl">
                    <a:srgbClr val="000000">
                      <a:alpha val="43137"/>
                    </a:srgbClr>
                  </a:outerShdw>
                </a:effectLst>
              </a:rPr>
              <a:t>PROVINCIA DE BUENOS AIRES - RESOLUCIÓN (MT Bs. As.) 139/2015 </a:t>
            </a:r>
          </a:p>
          <a:p>
            <a:pPr algn="l"/>
            <a:r>
              <a:rPr lang="es-AR" sz="1600" b="1" dirty="0">
                <a:solidFill>
                  <a:srgbClr val="00FF00"/>
                </a:solidFill>
                <a:effectLst>
                  <a:outerShdw blurRad="38100" dist="38100" dir="2700000" algn="tl">
                    <a:srgbClr val="000000">
                      <a:alpha val="43137"/>
                    </a:srgbClr>
                  </a:outerShdw>
                </a:effectLst>
              </a:rPr>
              <a:t>ANEXO ÚNICO - MANUAL DE PROCEDIMIENTO</a:t>
            </a:r>
          </a:p>
          <a:p>
            <a:pPr algn="l"/>
            <a:endParaRPr lang="es-AR" sz="1600" b="1" dirty="0" smtClean="0">
              <a:solidFill>
                <a:srgbClr val="00FFFF"/>
              </a:solidFill>
              <a:effectLst>
                <a:outerShdw blurRad="38100" dist="38100" dir="2700000" algn="tl">
                  <a:srgbClr val="000000">
                    <a:alpha val="43137"/>
                  </a:srgbClr>
                </a:outerShdw>
              </a:effectLst>
            </a:endParaRPr>
          </a:p>
          <a:p>
            <a:pPr algn="l"/>
            <a:r>
              <a:rPr lang="es-AR" sz="1600" b="1" dirty="0" smtClean="0">
                <a:solidFill>
                  <a:srgbClr val="00FFFF"/>
                </a:solidFill>
                <a:effectLst>
                  <a:outerShdw blurRad="38100" dist="38100" dir="2700000" algn="tl">
                    <a:srgbClr val="000000">
                      <a:alpha val="43137"/>
                    </a:srgbClr>
                  </a:outerShdw>
                </a:effectLst>
              </a:rPr>
              <a:t>B</a:t>
            </a:r>
            <a:r>
              <a:rPr lang="es-AR" sz="1600" b="1" dirty="0">
                <a:solidFill>
                  <a:srgbClr val="00FFFF"/>
                </a:solidFill>
                <a:effectLst>
                  <a:outerShdw blurRad="38100" dist="38100" dir="2700000" algn="tl">
                    <a:srgbClr val="000000">
                      <a:alpha val="43137"/>
                    </a:srgbClr>
                  </a:outerShdw>
                </a:effectLst>
              </a:rPr>
              <a:t>.- Delegación Regional de Trabajo y Empleo</a:t>
            </a:r>
          </a:p>
          <a:p>
            <a:pPr algn="l"/>
            <a:r>
              <a:rPr lang="es-AR" sz="1600" dirty="0">
                <a:effectLst>
                  <a:outerShdw blurRad="38100" dist="38100" dir="2700000" algn="tl">
                    <a:srgbClr val="000000">
                      <a:alpha val="43137"/>
                    </a:srgbClr>
                  </a:outerShdw>
                </a:effectLst>
              </a:rPr>
              <a:t>A partir de la recepción de la solicitud de cierre del Libro Especial, presentada por el empleador, la Delegación Regional de Trabajo y Empleo interviniente deberá:</a:t>
            </a:r>
          </a:p>
          <a:p>
            <a:pPr algn="l"/>
            <a:r>
              <a:rPr lang="es-AR" sz="1600" dirty="0">
                <a:solidFill>
                  <a:srgbClr val="FFFF00"/>
                </a:solidFill>
                <a:effectLst>
                  <a:outerShdw blurRad="38100" dist="38100" dir="2700000" algn="tl">
                    <a:srgbClr val="000000">
                      <a:alpha val="43137"/>
                    </a:srgbClr>
                  </a:outerShdw>
                </a:effectLst>
              </a:rPr>
              <a:t>1. Controlar la documentación y verificar el debido cumplimiento </a:t>
            </a:r>
            <a:r>
              <a:rPr lang="es-AR" sz="1600" dirty="0">
                <a:effectLst>
                  <a:outerShdw blurRad="38100" dist="38100" dir="2700000" algn="tl">
                    <a:srgbClr val="000000">
                      <a:alpha val="43137"/>
                    </a:srgbClr>
                  </a:outerShdw>
                </a:effectLst>
              </a:rPr>
              <a:t>de la totalidad de los requisitos establecidos en el apartado 1 del punto A del presente.</a:t>
            </a:r>
          </a:p>
          <a:p>
            <a:pPr algn="l"/>
            <a:r>
              <a:rPr lang="es-AR" sz="1600" dirty="0">
                <a:solidFill>
                  <a:srgbClr val="00FF00"/>
                </a:solidFill>
                <a:effectLst>
                  <a:outerShdw blurRad="38100" dist="38100" dir="2700000" algn="tl">
                    <a:srgbClr val="000000">
                      <a:alpha val="43137"/>
                    </a:srgbClr>
                  </a:outerShdw>
                </a:effectLst>
              </a:rPr>
              <a:t>2. En su caso, proceder al cierre del Libro Especial</a:t>
            </a:r>
            <a:r>
              <a:rPr lang="es-AR" sz="1600" dirty="0">
                <a:effectLst>
                  <a:outerShdw blurRad="38100" dist="38100" dir="2700000" algn="tl">
                    <a:srgbClr val="000000">
                      <a:alpha val="43137"/>
                    </a:srgbClr>
                  </a:outerShdw>
                </a:effectLst>
              </a:rPr>
              <a:t>.</a:t>
            </a:r>
          </a:p>
          <a:p>
            <a:pPr algn="l"/>
            <a:r>
              <a:rPr lang="es-AR" sz="1600" dirty="0">
                <a:solidFill>
                  <a:srgbClr val="FF9900"/>
                </a:solidFill>
                <a:effectLst>
                  <a:outerShdw blurRad="38100" dist="38100" dir="2700000" algn="tl">
                    <a:srgbClr val="000000">
                      <a:alpha val="43137"/>
                    </a:srgbClr>
                  </a:outerShdw>
                </a:effectLst>
              </a:rPr>
              <a:t>3. Determinar la cantidad y verificar la numeración de las hojas móviles sobrantes </a:t>
            </a:r>
            <a:r>
              <a:rPr lang="es-AR" sz="1600" dirty="0">
                <a:effectLst>
                  <a:outerShdw blurRad="38100" dist="38100" dir="2700000" algn="tl">
                    <a:srgbClr val="000000">
                      <a:alpha val="43137"/>
                    </a:srgbClr>
                  </a:outerShdw>
                </a:effectLst>
              </a:rPr>
              <a:t>y sin utilizar a la fecha de la solicitud que el empleador hubiese presentado.</a:t>
            </a:r>
          </a:p>
          <a:p>
            <a:pPr algn="l"/>
            <a:r>
              <a:rPr lang="es-AR" sz="1600" dirty="0">
                <a:solidFill>
                  <a:srgbClr val="00FFFF"/>
                </a:solidFill>
                <a:effectLst>
                  <a:outerShdw blurRad="38100" dist="38100" dir="2700000" algn="tl">
                    <a:srgbClr val="000000">
                      <a:alpha val="43137"/>
                    </a:srgbClr>
                  </a:outerShdw>
                </a:effectLst>
              </a:rPr>
              <a:t>4. Completar los datos que resulten necesarios en </a:t>
            </a:r>
            <a:r>
              <a:rPr lang="es-AR" sz="1600" dirty="0">
                <a:effectLst>
                  <a:outerShdw blurRad="38100" dist="38100" dir="2700000" algn="tl">
                    <a:srgbClr val="000000">
                      <a:alpha val="43137"/>
                    </a:srgbClr>
                  </a:outerShdw>
                </a:effectLst>
              </a:rPr>
              <a:t>el “Sistema de tasas retributivas”, según la rúbrica que corresponda.</a:t>
            </a:r>
          </a:p>
          <a:p>
            <a:pPr algn="l"/>
            <a:r>
              <a:rPr lang="es-AR" sz="1600" dirty="0">
                <a:solidFill>
                  <a:srgbClr val="FFFF19"/>
                </a:solidFill>
                <a:effectLst>
                  <a:outerShdw blurRad="38100" dist="38100" dir="2700000" algn="tl">
                    <a:srgbClr val="000000">
                      <a:alpha val="43137"/>
                    </a:srgbClr>
                  </a:outerShdw>
                </a:effectLst>
              </a:rPr>
              <a:t>5. Incorporar la solicitud de cierre del Libro Especial al “Expediente de Rúbrica”, </a:t>
            </a:r>
            <a:r>
              <a:rPr lang="es-AR" sz="1600" dirty="0">
                <a:effectLst>
                  <a:outerShdw blurRad="38100" dist="38100" dir="2700000" algn="tl">
                    <a:srgbClr val="000000">
                      <a:alpha val="43137"/>
                    </a:srgbClr>
                  </a:outerShdw>
                </a:effectLst>
              </a:rPr>
              <a:t>y proceder al archivo del mismo.</a:t>
            </a:r>
          </a:p>
          <a:p>
            <a:pPr algn="l"/>
            <a:r>
              <a:rPr lang="es-AR" sz="1600" dirty="0">
                <a:solidFill>
                  <a:srgbClr val="FF9900"/>
                </a:solidFill>
                <a:effectLst>
                  <a:outerShdw blurRad="38100" dist="38100" dir="2700000" algn="tl">
                    <a:srgbClr val="000000">
                      <a:alpha val="43137"/>
                    </a:srgbClr>
                  </a:outerShdw>
                </a:effectLst>
              </a:rPr>
              <a:t>6. Remitir a la Dirección de Documentación Laboral y Registro, </a:t>
            </a:r>
            <a:r>
              <a:rPr lang="es-AR" sz="1600" dirty="0">
                <a:effectLst>
                  <a:outerShdw blurRad="38100" dist="38100" dir="2700000" algn="tl">
                    <a:srgbClr val="000000">
                      <a:alpha val="43137"/>
                    </a:srgbClr>
                  </a:outerShdw>
                </a:effectLst>
              </a:rPr>
              <a:t>para su verificación y control, las hojas móviles sobrantes y sin utilizar a la fecha de la solicitud que el empleador hubiese presentado.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99546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00FFFF"/>
                </a:solidFill>
                <a:effectLst>
                  <a:outerShdw blurRad="38100" dist="38100" dir="2700000" algn="tl">
                    <a:srgbClr val="000000">
                      <a:alpha val="43137"/>
                    </a:srgbClr>
                  </a:outerShdw>
                </a:effectLst>
              </a:rPr>
              <a:t>AFIP INFORMA</a:t>
            </a:r>
          </a:p>
          <a:p>
            <a:pPr algn="l"/>
            <a:r>
              <a:rPr lang="es-AR" sz="1800" dirty="0" smtClean="0">
                <a:effectLst>
                  <a:outerShdw blurRad="38100" dist="38100" dir="2700000" algn="tl">
                    <a:srgbClr val="000000">
                      <a:alpha val="43137"/>
                    </a:srgbClr>
                  </a:outerShdw>
                </a:effectLst>
              </a:rPr>
              <a:t>El sistema </a:t>
            </a:r>
            <a:r>
              <a:rPr lang="es-AR" sz="1800" b="1" dirty="0" smtClean="0">
                <a:solidFill>
                  <a:srgbClr val="FFFF00"/>
                </a:solidFill>
                <a:effectLst>
                  <a:outerShdw blurRad="38100" dist="38100" dir="2700000" algn="tl">
                    <a:srgbClr val="000000">
                      <a:alpha val="43137"/>
                    </a:srgbClr>
                  </a:outerShdw>
                </a:effectLst>
              </a:rPr>
              <a:t>“Libro Sueldos Digital” </a:t>
            </a:r>
            <a:r>
              <a:rPr lang="es-AR" sz="1800" dirty="0" smtClean="0">
                <a:effectLst>
                  <a:outerShdw blurRad="38100" dist="38100" dir="2700000" algn="tl">
                    <a:srgbClr val="000000">
                      <a:alpha val="43137"/>
                    </a:srgbClr>
                  </a:outerShdw>
                </a:effectLst>
              </a:rPr>
              <a:t>permite generar en un único trámite:</a:t>
            </a:r>
          </a:p>
          <a:p>
            <a:pPr algn="l"/>
            <a:r>
              <a:rPr lang="es-AR" sz="1800" dirty="0" smtClean="0">
                <a:solidFill>
                  <a:srgbClr val="00FF00"/>
                </a:solidFill>
                <a:effectLst>
                  <a:outerShdw blurRad="38100" dist="38100" dir="2700000" algn="tl">
                    <a:srgbClr val="000000">
                      <a:alpha val="43137"/>
                    </a:srgbClr>
                  </a:outerShdw>
                </a:effectLst>
              </a:rPr>
              <a:t>a) Generar el Libro de Sueldos y Jornales</a:t>
            </a:r>
          </a:p>
          <a:p>
            <a:pPr algn="l"/>
            <a:r>
              <a:rPr lang="es-AR" sz="1800" dirty="0" smtClean="0">
                <a:solidFill>
                  <a:srgbClr val="FF9900"/>
                </a:solidFill>
                <a:effectLst>
                  <a:outerShdw blurRad="38100" dist="38100" dir="2700000" algn="tl">
                    <a:srgbClr val="000000">
                      <a:alpha val="43137"/>
                    </a:srgbClr>
                  </a:outerShdw>
                </a:effectLst>
              </a:rPr>
              <a:t>b) Generar la Declaración Jurada Mensual (F. 931)</a:t>
            </a:r>
          </a:p>
          <a:p>
            <a:pPr algn="l"/>
            <a:endParaRPr lang="es-AR" sz="1800" dirty="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El empleador </a:t>
            </a:r>
            <a:r>
              <a:rPr lang="es-AR" sz="1800" dirty="0" smtClean="0">
                <a:solidFill>
                  <a:srgbClr val="FFFF19"/>
                </a:solidFill>
                <a:effectLst>
                  <a:outerShdw blurRad="38100" dist="38100" dir="2700000" algn="tl">
                    <a:srgbClr val="000000">
                      <a:alpha val="43137"/>
                    </a:srgbClr>
                  </a:outerShdw>
                </a:effectLst>
              </a:rPr>
              <a:t>deberá parametrizar los conceptos </a:t>
            </a:r>
            <a:r>
              <a:rPr lang="es-AR" sz="1800" dirty="0" smtClean="0">
                <a:effectLst>
                  <a:outerShdw blurRad="38100" dist="38100" dir="2700000" algn="tl">
                    <a:srgbClr val="000000">
                      <a:alpha val="43137"/>
                    </a:srgbClr>
                  </a:outerShdw>
                </a:effectLst>
              </a:rPr>
              <a:t>incluidos en la liquidación de sueldos con los del Sistema Universal de la AFIP, por única vez o ante la incorporación de un nuevo concepto en su sistema de haberes.</a:t>
            </a:r>
          </a:p>
          <a:p>
            <a:pPr algn="l"/>
            <a:endParaRPr lang="es-AR" sz="1800" dirty="0">
              <a:effectLst>
                <a:outerShdw blurRad="38100" dist="38100" dir="2700000" algn="tl">
                  <a:srgbClr val="000000">
                    <a:alpha val="43137"/>
                  </a:srgbClr>
                </a:outerShdw>
              </a:effectLst>
            </a:endParaRPr>
          </a:p>
          <a:p>
            <a:pPr algn="l"/>
            <a:r>
              <a:rPr lang="es-AR" sz="1800" b="1" dirty="0" smtClean="0">
                <a:solidFill>
                  <a:srgbClr val="00FF00"/>
                </a:solidFill>
                <a:effectLst>
                  <a:outerShdw blurRad="38100" dist="38100" dir="2700000" algn="tl">
                    <a:srgbClr val="000000">
                      <a:alpha val="43137"/>
                    </a:srgbClr>
                  </a:outerShdw>
                </a:effectLst>
              </a:rPr>
              <a:t>Incorporación:</a:t>
            </a:r>
          </a:p>
          <a:p>
            <a:pPr algn="l"/>
            <a:r>
              <a:rPr lang="es-AR" sz="1800" dirty="0" smtClean="0">
                <a:effectLst>
                  <a:outerShdw blurRad="38100" dist="38100" dir="2700000" algn="tl">
                    <a:srgbClr val="000000">
                      <a:alpha val="43137"/>
                    </a:srgbClr>
                  </a:outerShdw>
                </a:effectLst>
              </a:rPr>
              <a:t>Por </a:t>
            </a:r>
            <a:r>
              <a:rPr lang="es-AR" sz="1800" dirty="0">
                <a:effectLst>
                  <a:outerShdw blurRad="38100" dist="38100" dir="2700000" algn="tl">
                    <a:srgbClr val="000000">
                      <a:alpha val="43137"/>
                    </a:srgbClr>
                  </a:outerShdw>
                </a:effectLst>
              </a:rPr>
              <a:t>etapas, incorporando paulatinamente empleadores por ramas de actividad y/o jurisdicciones. En virtud de ello, los obligados serán especialmente notificados a incorporarse al mismo. </a:t>
            </a:r>
            <a:endParaRPr lang="es-AR" sz="1800" dirty="0" smtClean="0">
              <a:effectLst>
                <a:outerShdw blurRad="38100" dist="38100" dir="2700000" algn="tl">
                  <a:srgbClr val="000000">
                    <a:alpha val="43137"/>
                  </a:srgbClr>
                </a:outerShdw>
              </a:effectLst>
            </a:endParaRPr>
          </a:p>
          <a:p>
            <a:endParaRPr lang="es-AR" sz="105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00653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00FFFF"/>
                </a:solidFill>
                <a:effectLst>
                  <a:outerShdw blurRad="38100" dist="38100" dir="2700000" algn="tl">
                    <a:srgbClr val="000000">
                      <a:alpha val="43137"/>
                    </a:srgbClr>
                  </a:outerShdw>
                </a:effectLst>
              </a:rPr>
              <a:t>AFIP INFORMA</a:t>
            </a:r>
          </a:p>
          <a:p>
            <a:pPr algn="l"/>
            <a:r>
              <a:rPr lang="es-AR" sz="1800" b="1" dirty="0" smtClean="0">
                <a:solidFill>
                  <a:srgbClr val="FFFF19"/>
                </a:solidFill>
                <a:effectLst>
                  <a:outerShdw blurRad="38100" dist="38100" dir="2700000" algn="tl">
                    <a:srgbClr val="000000">
                      <a:alpha val="43137"/>
                    </a:srgbClr>
                  </a:outerShdw>
                </a:effectLst>
              </a:rPr>
              <a:t>Parametrización</a:t>
            </a:r>
          </a:p>
          <a:p>
            <a:pPr algn="l"/>
            <a:r>
              <a:rPr lang="es-AR" sz="1800" dirty="0">
                <a:effectLst>
                  <a:outerShdw blurRad="38100" dist="38100" dir="2700000" algn="tl">
                    <a:srgbClr val="000000">
                      <a:alpha val="43137"/>
                    </a:srgbClr>
                  </a:outerShdw>
                </a:effectLst>
              </a:rPr>
              <a:t>El empleador, al comenzar a utilizar el ‘Libro de Sueldos Digital’, </a:t>
            </a:r>
            <a:r>
              <a:rPr lang="es-AR" sz="1800" dirty="0">
                <a:solidFill>
                  <a:srgbClr val="FF9900"/>
                </a:solidFill>
                <a:effectLst>
                  <a:outerShdw blurRad="38100" dist="38100" dir="2700000" algn="tl">
                    <a:srgbClr val="000000">
                      <a:alpha val="43137"/>
                    </a:srgbClr>
                  </a:outerShdw>
                </a:effectLst>
              </a:rPr>
              <a:t>deberá efectuar una parametrización.</a:t>
            </a:r>
            <a:r>
              <a:rPr lang="es-AR" sz="1800" dirty="0">
                <a:effectLst>
                  <a:outerShdw blurRad="38100" dist="38100" dir="2700000" algn="tl">
                    <a:srgbClr val="000000">
                      <a:alpha val="43137"/>
                    </a:srgbClr>
                  </a:outerShdw>
                </a:effectLst>
              </a:rPr>
              <a:t> Esto significa, </a:t>
            </a:r>
            <a:r>
              <a:rPr lang="es-AR" sz="1800" dirty="0">
                <a:solidFill>
                  <a:srgbClr val="00FF00"/>
                </a:solidFill>
                <a:effectLst>
                  <a:outerShdw blurRad="38100" dist="38100" dir="2700000" algn="tl">
                    <a:srgbClr val="000000">
                      <a:alpha val="43137"/>
                    </a:srgbClr>
                  </a:outerShdw>
                </a:effectLst>
              </a:rPr>
              <a:t>registrar todos los conceptos utilizados en la liquidación de haberes y asociarlos con los conceptos predefinidos por la AFIP,</a:t>
            </a:r>
            <a:r>
              <a:rPr lang="es-AR" sz="1800" dirty="0">
                <a:effectLst>
                  <a:outerShdw blurRad="38100" dist="38100" dir="2700000" algn="tl">
                    <a:srgbClr val="000000">
                      <a:alpha val="43137"/>
                    </a:srgbClr>
                  </a:outerShdw>
                </a:effectLst>
              </a:rPr>
              <a:t> - grilla universal - indicando a qué subsistemas de la seguridad social se vincula cada uno</a:t>
            </a:r>
            <a:r>
              <a:rPr lang="es-AR" sz="1800" dirty="0" smtClean="0">
                <a:effectLst>
                  <a:outerShdw blurRad="38100" dist="38100" dir="2700000" algn="tl">
                    <a:srgbClr val="000000">
                      <a:alpha val="43137"/>
                    </a:srgbClr>
                  </a:outerShdw>
                </a:effectLst>
              </a:rPr>
              <a:t>.</a:t>
            </a:r>
          </a:p>
          <a:p>
            <a:pPr algn="l"/>
            <a:r>
              <a:rPr lang="es-AR" sz="1800" dirty="0" smtClean="0">
                <a:effectLst>
                  <a:outerShdw blurRad="38100" dist="38100" dir="2700000" algn="tl">
                    <a:srgbClr val="000000">
                      <a:alpha val="43137"/>
                    </a:srgbClr>
                  </a:outerShdw>
                </a:effectLst>
              </a:rPr>
              <a:t>Se </a:t>
            </a:r>
            <a:r>
              <a:rPr lang="es-AR" sz="1800" dirty="0">
                <a:effectLst>
                  <a:outerShdw blurRad="38100" dist="38100" dir="2700000" algn="tl">
                    <a:srgbClr val="000000">
                      <a:alpha val="43137"/>
                    </a:srgbClr>
                  </a:outerShdw>
                </a:effectLst>
              </a:rPr>
              <a:t>realizará </a:t>
            </a:r>
            <a:r>
              <a:rPr lang="es-AR" sz="1800" dirty="0">
                <a:solidFill>
                  <a:srgbClr val="FFFF19"/>
                </a:solidFill>
                <a:effectLst>
                  <a:outerShdw blurRad="38100" dist="38100" dir="2700000" algn="tl">
                    <a:srgbClr val="000000">
                      <a:alpha val="43137"/>
                    </a:srgbClr>
                  </a:outerShdw>
                </a:effectLst>
              </a:rPr>
              <a:t>al utilizar por primera vez el sistema o cuando exista una modificación </a:t>
            </a:r>
            <a:r>
              <a:rPr lang="es-AR" sz="1800" dirty="0">
                <a:effectLst>
                  <a:outerShdw blurRad="38100" dist="38100" dir="2700000" algn="tl">
                    <a:srgbClr val="000000">
                      <a:alpha val="43137"/>
                    </a:srgbClr>
                  </a:outerShdw>
                </a:effectLst>
              </a:rPr>
              <a:t>en los registros por la creación o baja de conceptos en la liquidación de sueldos y </a:t>
            </a:r>
            <a:r>
              <a:rPr lang="es-AR" sz="1800" dirty="0" smtClean="0">
                <a:effectLst>
                  <a:outerShdw blurRad="38100" dist="38100" dir="2700000" algn="tl">
                    <a:srgbClr val="000000">
                      <a:alpha val="43137"/>
                    </a:srgbClr>
                  </a:outerShdw>
                </a:effectLst>
              </a:rPr>
              <a:t>jornales.</a:t>
            </a:r>
          </a:p>
          <a:p>
            <a:pPr algn="l"/>
            <a:r>
              <a:rPr lang="es-AR" sz="1800" dirty="0" smtClean="0">
                <a:solidFill>
                  <a:srgbClr val="FF9900"/>
                </a:solidFill>
                <a:effectLst>
                  <a:outerShdw blurRad="38100" dist="38100" dir="2700000" algn="tl">
                    <a:srgbClr val="000000">
                      <a:alpha val="43137"/>
                    </a:srgbClr>
                  </a:outerShdw>
                </a:effectLst>
              </a:rPr>
              <a:t>Se </a:t>
            </a:r>
            <a:r>
              <a:rPr lang="es-AR" sz="1800" dirty="0">
                <a:solidFill>
                  <a:srgbClr val="FF9900"/>
                </a:solidFill>
                <a:effectLst>
                  <a:outerShdw blurRad="38100" dist="38100" dir="2700000" algn="tl">
                    <a:srgbClr val="000000">
                      <a:alpha val="43137"/>
                    </a:srgbClr>
                  </a:outerShdw>
                </a:effectLst>
              </a:rPr>
              <a:t>tomarán los datos de cada liquidación </a:t>
            </a:r>
            <a:r>
              <a:rPr lang="es-AR" sz="1800" dirty="0">
                <a:effectLst>
                  <a:outerShdw blurRad="38100" dist="38100" dir="2700000" algn="tl">
                    <a:srgbClr val="000000">
                      <a:alpha val="43137"/>
                    </a:srgbClr>
                  </a:outerShdw>
                </a:effectLst>
              </a:rPr>
              <a:t>de haberes efectuada, junto con los </a:t>
            </a:r>
            <a:r>
              <a:rPr lang="es-AR" sz="1800" dirty="0">
                <a:solidFill>
                  <a:srgbClr val="00FFFF"/>
                </a:solidFill>
                <a:effectLst>
                  <a:outerShdw blurRad="38100" dist="38100" dir="2700000" algn="tl">
                    <a:srgbClr val="000000">
                      <a:alpha val="43137"/>
                    </a:srgbClr>
                  </a:outerShdw>
                </a:effectLst>
              </a:rPr>
              <a:t>datos provenientes de los servicios Simplificación Registral y Sistema Registral. </a:t>
            </a:r>
            <a:r>
              <a:rPr lang="es-AR" sz="1800" dirty="0">
                <a:effectLst>
                  <a:outerShdw blurRad="38100" dist="38100" dir="2700000" algn="tl">
                    <a:srgbClr val="000000">
                      <a:alpha val="43137"/>
                    </a:srgbClr>
                  </a:outerShdw>
                </a:effectLst>
              </a:rPr>
              <a:t>Con ellos se conformará el ‘Libro de Sueldos Digital’, </a:t>
            </a:r>
            <a:r>
              <a:rPr lang="es-AR" sz="1800" dirty="0">
                <a:solidFill>
                  <a:srgbClr val="FFFF19"/>
                </a:solidFill>
                <a:effectLst>
                  <a:outerShdw blurRad="38100" dist="38100" dir="2700000" algn="tl">
                    <a:srgbClr val="000000">
                      <a:alpha val="43137"/>
                    </a:srgbClr>
                  </a:outerShdw>
                </a:effectLst>
              </a:rPr>
              <a:t>en borrador y definitivo, </a:t>
            </a:r>
            <a:r>
              <a:rPr lang="es-AR" sz="1800" dirty="0">
                <a:effectLst>
                  <a:outerShdw blurRad="38100" dist="38100" dir="2700000" algn="tl">
                    <a:srgbClr val="000000">
                      <a:alpha val="43137"/>
                    </a:srgbClr>
                  </a:outerShdw>
                </a:effectLst>
              </a:rPr>
              <a:t>a partir del cual, </a:t>
            </a:r>
            <a:r>
              <a:rPr lang="es-AR" sz="1800" b="1" u="sng" dirty="0">
                <a:solidFill>
                  <a:srgbClr val="FFFF00"/>
                </a:solidFill>
                <a:effectLst>
                  <a:outerShdw blurRad="38100" dist="38100" dir="2700000" algn="tl">
                    <a:srgbClr val="000000">
                      <a:alpha val="43137"/>
                    </a:srgbClr>
                  </a:outerShdw>
                </a:effectLst>
              </a:rPr>
              <a:t>podrá ser generada la Declaración Jurada F.931, mediante el servicio Declaración en Línea. </a:t>
            </a:r>
            <a:endParaRPr lang="es-AR" sz="1800" b="1" u="sng" dirty="0" smtClean="0">
              <a:solidFill>
                <a:srgbClr val="FFFF00"/>
              </a:solidFill>
              <a:effectLst>
                <a:outerShdw blurRad="38100" dist="38100" dir="2700000" algn="tl">
                  <a:srgbClr val="000000">
                    <a:alpha val="43137"/>
                  </a:srgbClr>
                </a:outerShdw>
              </a:effectLst>
            </a:endParaRPr>
          </a:p>
          <a:p>
            <a:pPr algn="l"/>
            <a:endParaRPr lang="es-AR" sz="1800" dirty="0"/>
          </a:p>
          <a:p>
            <a:pPr algn="l"/>
            <a:endParaRPr lang="es-AR" sz="1800" dirty="0" smtClean="0"/>
          </a:p>
          <a:p>
            <a:pPr algn="l"/>
            <a:endParaRPr lang="es-AR" sz="1800" dirty="0"/>
          </a:p>
          <a:p>
            <a:pPr algn="l"/>
            <a:endParaRPr lang="es-AR" sz="1800" dirty="0" smtClean="0"/>
          </a:p>
          <a:p>
            <a:pPr algn="l"/>
            <a:endParaRPr lang="es-AR" sz="1800" dirty="0"/>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61337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endParaRPr lang="es-AR" b="1" dirty="0" smtClean="0">
              <a:solidFill>
                <a:srgbClr val="00FF00"/>
              </a:solidFill>
              <a:effectLst>
                <a:outerShdw blurRad="38100" dist="38100" dir="2700000" algn="tl">
                  <a:srgbClr val="000000">
                    <a:alpha val="43137"/>
                  </a:srgbClr>
                </a:outerShdw>
              </a:effectLst>
              <a:latin typeface="Papyrus" pitchFamily="66" charset="0"/>
            </a:endParaRPr>
          </a:p>
          <a:p>
            <a:pPr eaLnBrk="1" hangingPunct="1">
              <a:defRPr/>
            </a:pPr>
            <a:r>
              <a:rPr lang="es-AR" sz="3600" b="1" dirty="0" smtClean="0">
                <a:solidFill>
                  <a:srgbClr val="00FF00"/>
                </a:solidFill>
                <a:effectLst>
                  <a:outerShdw blurRad="38100" dist="38100" dir="2700000" algn="tl">
                    <a:srgbClr val="000000">
                      <a:alpha val="43137"/>
                    </a:srgbClr>
                  </a:outerShdw>
                </a:effectLst>
                <a:latin typeface="Papyrus" pitchFamily="66" charset="0"/>
              </a:rPr>
              <a:t>LIBRO DE SUELDOS DIGITAL</a:t>
            </a:r>
          </a:p>
          <a:p>
            <a:pPr eaLnBrk="1" hangingPunct="1">
              <a:defRPr/>
            </a:pPr>
            <a:endParaRPr lang="es-AR" sz="3600" b="1" dirty="0" smtClean="0">
              <a:solidFill>
                <a:srgbClr val="FFFF00"/>
              </a:solidFill>
              <a:effectLst>
                <a:outerShdw blurRad="38100" dist="38100" dir="2700000" algn="tl">
                  <a:srgbClr val="000000">
                    <a:alpha val="43137"/>
                  </a:srgbClr>
                </a:outerShdw>
              </a:effectLst>
              <a:latin typeface="Papyrus" pitchFamily="66" charset="0"/>
            </a:endParaRPr>
          </a:p>
          <a:p>
            <a:pPr eaLnBrk="1" hangingPunct="1">
              <a:defRPr/>
            </a:pPr>
            <a:r>
              <a:rPr lang="es-AR" sz="3600" b="1" dirty="0" smtClean="0">
                <a:solidFill>
                  <a:srgbClr val="FFFF00"/>
                </a:solidFill>
                <a:effectLst>
                  <a:outerShdw blurRad="38100" dist="38100" dir="2700000" algn="tl">
                    <a:srgbClr val="000000">
                      <a:alpha val="43137"/>
                    </a:srgbClr>
                  </a:outerShdw>
                </a:effectLst>
                <a:latin typeface="Papyrus" pitchFamily="66" charset="0"/>
              </a:rPr>
              <a:t>AFIP</a:t>
            </a:r>
          </a:p>
        </p:txBody>
      </p:sp>
      <p:pic>
        <p:nvPicPr>
          <p:cNvPr id="3" name="2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57310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00FFFF"/>
                </a:solidFill>
                <a:effectLst>
                  <a:outerShdw blurRad="38100" dist="38100" dir="2700000" algn="tl">
                    <a:srgbClr val="000000">
                      <a:alpha val="43137"/>
                    </a:srgbClr>
                  </a:outerShdw>
                </a:effectLst>
              </a:rPr>
              <a:t>AFIP INFORMA</a:t>
            </a:r>
          </a:p>
          <a:p>
            <a:pPr algn="l"/>
            <a:r>
              <a:rPr lang="es-AR" sz="1800" b="1" dirty="0" smtClean="0">
                <a:solidFill>
                  <a:srgbClr val="FFFF00"/>
                </a:solidFill>
                <a:effectLst>
                  <a:outerShdw blurRad="38100" dist="38100" dir="2700000" algn="tl">
                    <a:srgbClr val="000000">
                      <a:alpha val="43137"/>
                    </a:srgbClr>
                  </a:outerShdw>
                </a:effectLst>
              </a:rPr>
              <a:t>Procedimiento</a:t>
            </a:r>
            <a:endParaRPr lang="es-AR" sz="1800" b="1" dirty="0">
              <a:solidFill>
                <a:srgbClr val="FFFF00"/>
              </a:solidFill>
              <a:effectLst>
                <a:outerShdw blurRad="38100" dist="38100" dir="2700000" algn="tl">
                  <a:srgbClr val="000000">
                    <a:alpha val="43137"/>
                  </a:srgbClr>
                </a:outerShdw>
              </a:effectLst>
            </a:endParaRPr>
          </a:p>
          <a:p>
            <a:pPr algn="l"/>
            <a:r>
              <a:rPr lang="es-AR" sz="1800" dirty="0" smtClean="0">
                <a:solidFill>
                  <a:srgbClr val="FF9900"/>
                </a:solidFill>
                <a:effectLst>
                  <a:outerShdw blurRad="38100" dist="38100" dir="2700000" algn="tl">
                    <a:srgbClr val="000000">
                      <a:alpha val="43137"/>
                    </a:srgbClr>
                  </a:outerShdw>
                </a:effectLst>
              </a:rPr>
              <a:t>- </a:t>
            </a:r>
            <a:r>
              <a:rPr lang="es-AR" sz="1800" dirty="0">
                <a:solidFill>
                  <a:srgbClr val="FF9900"/>
                </a:solidFill>
                <a:effectLst>
                  <a:outerShdw blurRad="38100" dist="38100" dir="2700000" algn="tl">
                    <a:srgbClr val="000000">
                      <a:alpha val="43137"/>
                    </a:srgbClr>
                  </a:outerShdw>
                </a:effectLst>
              </a:rPr>
              <a:t>Ingresar al servicio “Libro de Sueldos Digital”, </a:t>
            </a:r>
            <a:r>
              <a:rPr lang="es-AR" sz="1800" dirty="0">
                <a:effectLst>
                  <a:outerShdw blurRad="38100" dist="38100" dir="2700000" algn="tl">
                    <a:srgbClr val="000000">
                      <a:alpha val="43137"/>
                    </a:srgbClr>
                  </a:outerShdw>
                </a:effectLst>
              </a:rPr>
              <a:t>y por única vez, dar de alta los conceptos de liquidación de sueldo, asociando los propios con los fijados por la AFIP. Definir, por cada uno de esos conceptos, el/los subsistemas a los que esté obligado a realizar aportes y contribuciones. </a:t>
            </a:r>
            <a:endParaRPr lang="es-AR" sz="1800" dirty="0" smtClean="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r>
              <a:rPr lang="es-AR" sz="1800" dirty="0" smtClean="0">
                <a:solidFill>
                  <a:srgbClr val="00FF00"/>
                </a:solidFill>
                <a:effectLst>
                  <a:outerShdw blurRad="38100" dist="38100" dir="2700000" algn="tl">
                    <a:srgbClr val="000000">
                      <a:alpha val="43137"/>
                    </a:srgbClr>
                  </a:outerShdw>
                </a:effectLst>
              </a:rPr>
              <a:t>- </a:t>
            </a:r>
            <a:r>
              <a:rPr lang="es-AR" sz="1800" dirty="0">
                <a:solidFill>
                  <a:srgbClr val="00FF00"/>
                </a:solidFill>
                <a:effectLst>
                  <a:outerShdw blurRad="38100" dist="38100" dir="2700000" algn="tl">
                    <a:srgbClr val="000000">
                      <a:alpha val="43137"/>
                    </a:srgbClr>
                  </a:outerShdw>
                </a:effectLst>
              </a:rPr>
              <a:t>Efectuar las liquidaciones de haberes por cada trabajador, </a:t>
            </a:r>
            <a:r>
              <a:rPr lang="es-AR" sz="1800" dirty="0">
                <a:effectLst>
                  <a:outerShdw blurRad="38100" dist="38100" dir="2700000" algn="tl">
                    <a:srgbClr val="000000">
                      <a:alpha val="43137"/>
                    </a:srgbClr>
                  </a:outerShdw>
                </a:effectLst>
              </a:rPr>
              <a:t>del modo habitual, y cargar en el Sistema, la información de la liquidación de haberes y los datos necesarios para confeccionar la declaración jurada F.931. Una vez cumplidos estos pasos, se conformará las hojas del libro en borrador. </a:t>
            </a:r>
            <a:endParaRPr lang="es-AR" sz="1800" dirty="0" smtClean="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r>
              <a:rPr lang="es-AR" sz="1800" dirty="0" smtClean="0">
                <a:solidFill>
                  <a:srgbClr val="FFFF19"/>
                </a:solidFill>
                <a:effectLst>
                  <a:outerShdw blurRad="38100" dist="38100" dir="2700000" algn="tl">
                    <a:srgbClr val="000000">
                      <a:alpha val="43137"/>
                    </a:srgbClr>
                  </a:outerShdw>
                </a:effectLst>
              </a:rPr>
              <a:t>- </a:t>
            </a:r>
            <a:r>
              <a:rPr lang="es-AR" sz="1800" dirty="0">
                <a:solidFill>
                  <a:srgbClr val="FFFF19"/>
                </a:solidFill>
                <a:effectLst>
                  <a:outerShdw blurRad="38100" dist="38100" dir="2700000" algn="tl">
                    <a:srgbClr val="000000">
                      <a:alpha val="43137"/>
                    </a:srgbClr>
                  </a:outerShdw>
                </a:effectLst>
              </a:rPr>
              <a:t>Revisar y confirmar los datos. </a:t>
            </a:r>
            <a:r>
              <a:rPr lang="es-AR" sz="1800" dirty="0">
                <a:effectLst>
                  <a:outerShdw blurRad="38100" dist="38100" dir="2700000" algn="tl">
                    <a:srgbClr val="000000">
                      <a:alpha val="43137"/>
                    </a:srgbClr>
                  </a:outerShdw>
                </a:effectLst>
              </a:rPr>
              <a:t>Imprimir las hojas del “Libro de Sueldos Digital” correspondientes, disponibles a través del servicio “E-ventanilla”, ajustándose a los requerimientos de la autoridad jurisdiccional en materia del trabajo. </a:t>
            </a:r>
            <a:endParaRPr lang="es-AR" sz="1800" dirty="0" smtClean="0">
              <a:effectLst>
                <a:outerShdw blurRad="38100" dist="38100" dir="2700000" algn="tl">
                  <a:srgbClr val="000000">
                    <a:alpha val="43137"/>
                  </a:srgbClr>
                </a:outerShdw>
              </a:effectLst>
            </a:endParaRPr>
          </a:p>
          <a:p>
            <a:pPr algn="l"/>
            <a:endParaRPr lang="es-AR" sz="1800" dirty="0"/>
          </a:p>
          <a:p>
            <a:pPr algn="l"/>
            <a:endParaRPr lang="es-AR" sz="1800" dirty="0" smtClean="0"/>
          </a:p>
          <a:p>
            <a:pPr algn="l"/>
            <a:endParaRPr lang="es-AR" sz="1800" dirty="0"/>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40765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endParaRPr lang="es-AR" sz="2000" b="1" dirty="0" smtClean="0">
              <a:solidFill>
                <a:srgbClr val="00FFFF"/>
              </a:solidFill>
            </a:endParaRPr>
          </a:p>
          <a:p>
            <a:pPr algn="l"/>
            <a:r>
              <a:rPr lang="es-AR" sz="2000" b="1" dirty="0" smtClean="0">
                <a:solidFill>
                  <a:srgbClr val="00FFFF"/>
                </a:solidFill>
              </a:rPr>
              <a:t>AFIP INFORMA</a:t>
            </a:r>
          </a:p>
          <a:p>
            <a:pPr algn="l"/>
            <a:endParaRPr lang="es-AR" sz="1800" b="1" dirty="0" smtClean="0">
              <a:solidFill>
                <a:srgbClr val="FFFF19"/>
              </a:solidFill>
            </a:endParaRPr>
          </a:p>
          <a:p>
            <a:pPr algn="l"/>
            <a:r>
              <a:rPr lang="es-AR" sz="1800" b="1" dirty="0" smtClean="0">
                <a:solidFill>
                  <a:srgbClr val="FFFF19"/>
                </a:solidFill>
              </a:rPr>
              <a:t>Para </a:t>
            </a:r>
            <a:r>
              <a:rPr lang="es-AR" sz="1800" b="1" dirty="0">
                <a:solidFill>
                  <a:srgbClr val="FFFF19"/>
                </a:solidFill>
              </a:rPr>
              <a:t>generar la Declaración Jurada F.931 </a:t>
            </a:r>
            <a:endParaRPr lang="es-AR" sz="1800" b="1" dirty="0" smtClean="0">
              <a:solidFill>
                <a:srgbClr val="FFFF19"/>
              </a:solidFill>
            </a:endParaRPr>
          </a:p>
          <a:p>
            <a:pPr algn="l"/>
            <a:r>
              <a:rPr lang="es-AR" sz="1800" dirty="0" smtClean="0">
                <a:solidFill>
                  <a:srgbClr val="00FF00"/>
                </a:solidFill>
              </a:rPr>
              <a:t>-  </a:t>
            </a:r>
            <a:r>
              <a:rPr lang="es-AR" sz="1800" dirty="0">
                <a:solidFill>
                  <a:srgbClr val="00FF00"/>
                </a:solidFill>
              </a:rPr>
              <a:t>Ingresar al Servicio “Libro de Sueldos Digital”, desde donde se habilitará el acceso al Servicio “Declaración en Línea”</a:t>
            </a:r>
            <a:r>
              <a:rPr lang="es-AR" sz="1800" dirty="0"/>
              <a:t> para confeccionar la respectiva declaración jurada, siempre que se hubiera verificado la conformidad previa del Libro de Sueldos</a:t>
            </a:r>
            <a:r>
              <a:rPr lang="es-AR" sz="1800" dirty="0" smtClean="0"/>
              <a:t>.</a:t>
            </a:r>
          </a:p>
          <a:p>
            <a:pPr algn="l"/>
            <a:endParaRPr lang="es-AR" sz="1800" dirty="0"/>
          </a:p>
          <a:p>
            <a:pPr algn="l"/>
            <a:endParaRPr lang="es-AR" sz="1800" dirty="0"/>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60788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u="sng" dirty="0">
                <a:solidFill>
                  <a:srgbClr val="FFFF00"/>
                </a:solidFill>
                <a:effectLst>
                  <a:outerShdw blurRad="38100" dist="38100" dir="2700000" algn="tl">
                    <a:srgbClr val="000000">
                      <a:alpha val="43137"/>
                    </a:srgbClr>
                  </a:outerShdw>
                </a:effectLst>
              </a:rPr>
              <a:t>INTERCAMBIO DE INFORMACIÓN ENTRE LOS SISTEMAS DE AFIP</a:t>
            </a:r>
            <a:endParaRPr lang="es-AR" sz="1800" dirty="0">
              <a:solidFill>
                <a:srgbClr val="FFFF00"/>
              </a:solidFill>
              <a:effectLst>
                <a:outerShdw blurRad="38100" dist="38100" dir="2700000" algn="tl">
                  <a:srgbClr val="000000">
                    <a:alpha val="43137"/>
                  </a:srgbClr>
                </a:outerShdw>
              </a:effectLst>
            </a:endParaRPr>
          </a:p>
          <a:p>
            <a:pPr algn="l"/>
            <a:r>
              <a:rPr lang="es-AR" sz="1800" i="1" dirty="0" smtClean="0">
                <a:effectLst>
                  <a:outerShdw blurRad="38100" dist="38100" dir="2700000" algn="tl">
                    <a:srgbClr val="000000">
                      <a:alpha val="43137"/>
                    </a:srgbClr>
                  </a:outerShdw>
                </a:effectLst>
              </a:rPr>
              <a:t>Declarar </a:t>
            </a:r>
            <a:r>
              <a:rPr lang="es-AR" sz="1800" i="1" dirty="0">
                <a:effectLst>
                  <a:outerShdw blurRad="38100" dist="38100" dir="2700000" algn="tl">
                    <a:srgbClr val="000000">
                      <a:alpha val="43137"/>
                    </a:srgbClr>
                  </a:outerShdw>
                </a:effectLst>
              </a:rPr>
              <a:t>en “Simplificación registral” la jurisdicción que corresponda a la autoridad administrativa local en materia del trabajo</a:t>
            </a:r>
            <a:r>
              <a:rPr lang="es-AR" sz="1800" i="1" dirty="0" smtClean="0">
                <a:effectLst>
                  <a:outerShdw blurRad="38100" dist="38100" dir="2700000" algn="tl">
                    <a:srgbClr val="000000">
                      <a:alpha val="43137"/>
                    </a:srgbClr>
                  </a:outerShdw>
                </a:effectLst>
              </a:rPr>
              <a:t>”.</a:t>
            </a:r>
          </a:p>
          <a:p>
            <a:pPr algn="l"/>
            <a:endParaRPr lang="es-AR" sz="1800" i="1" dirty="0">
              <a:effectLst>
                <a:outerShdw blurRad="38100" dist="38100" dir="2700000" algn="tl">
                  <a:srgbClr val="000000">
                    <a:alpha val="43137"/>
                  </a:srgbClr>
                </a:outerShdw>
              </a:effectLst>
            </a:endParaRPr>
          </a:p>
          <a:p>
            <a:pPr algn="l"/>
            <a:r>
              <a:rPr lang="es-AR" sz="1800" dirty="0" smtClean="0">
                <a:solidFill>
                  <a:srgbClr val="FFFF00"/>
                </a:solidFill>
                <a:effectLst>
                  <a:outerShdw blurRad="38100" dist="38100" dir="2700000" algn="tl">
                    <a:srgbClr val="000000">
                      <a:alpha val="43137"/>
                    </a:srgbClr>
                  </a:outerShdw>
                </a:effectLst>
              </a:rPr>
              <a:t>1.- La </a:t>
            </a:r>
            <a:r>
              <a:rPr lang="es-AR" sz="1800" dirty="0">
                <a:solidFill>
                  <a:srgbClr val="FFFF00"/>
                </a:solidFill>
                <a:effectLst>
                  <a:outerShdw blurRad="38100" dist="38100" dir="2700000" algn="tl">
                    <a:srgbClr val="000000">
                      <a:alpha val="43137"/>
                    </a:srgbClr>
                  </a:outerShdw>
                </a:effectLst>
              </a:rPr>
              <a:t>información ingresada será validada en los distintos sistemas, evitando duplicidades e inconsistencias. </a:t>
            </a:r>
            <a:endParaRPr lang="es-AR" sz="1800" dirty="0" smtClean="0">
              <a:solidFill>
                <a:srgbClr val="FFFF00"/>
              </a:solidFill>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r>
              <a:rPr lang="es-AR" sz="1800" dirty="0" smtClean="0">
                <a:solidFill>
                  <a:srgbClr val="FF9900"/>
                </a:solidFill>
                <a:effectLst>
                  <a:outerShdw blurRad="38100" dist="38100" dir="2700000" algn="tl">
                    <a:srgbClr val="000000">
                      <a:alpha val="43137"/>
                    </a:srgbClr>
                  </a:outerShdw>
                </a:effectLst>
              </a:rPr>
              <a:t>2.- En </a:t>
            </a:r>
            <a:r>
              <a:rPr lang="es-AR" sz="1800" dirty="0">
                <a:solidFill>
                  <a:srgbClr val="FF9900"/>
                </a:solidFill>
                <a:effectLst>
                  <a:outerShdw blurRad="38100" dist="38100" dir="2700000" algn="tl">
                    <a:srgbClr val="000000">
                      <a:alpha val="43137"/>
                    </a:srgbClr>
                  </a:outerShdw>
                </a:effectLst>
              </a:rPr>
              <a:t>la </a:t>
            </a:r>
            <a:r>
              <a:rPr lang="es-AR" sz="1800" b="1" dirty="0">
                <a:solidFill>
                  <a:srgbClr val="00FF99"/>
                </a:solidFill>
                <a:effectLst>
                  <a:outerShdw blurRad="38100" dist="38100" dir="2700000" algn="tl">
                    <a:srgbClr val="000000">
                      <a:alpha val="43137"/>
                    </a:srgbClr>
                  </a:outerShdw>
                </a:effectLst>
              </a:rPr>
              <a:t>parametrización</a:t>
            </a:r>
            <a:r>
              <a:rPr lang="es-AR" sz="1800" b="1" dirty="0">
                <a:solidFill>
                  <a:srgbClr val="FF9900"/>
                </a:solidFill>
                <a:effectLst>
                  <a:outerShdw blurRad="38100" dist="38100" dir="2700000" algn="tl">
                    <a:srgbClr val="000000">
                      <a:alpha val="43137"/>
                    </a:srgbClr>
                  </a:outerShdw>
                </a:effectLst>
              </a:rPr>
              <a:t>, </a:t>
            </a:r>
            <a:r>
              <a:rPr lang="es-AR" sz="1800" dirty="0">
                <a:solidFill>
                  <a:srgbClr val="FF9900"/>
                </a:solidFill>
                <a:effectLst>
                  <a:outerShdw blurRad="38100" dist="38100" dir="2700000" algn="tl">
                    <a:srgbClr val="000000">
                      <a:alpha val="43137"/>
                    </a:srgbClr>
                  </a:outerShdw>
                </a:effectLst>
              </a:rPr>
              <a:t>el empleador  deberá registrar todos los conceptos utilizados en la liquidación de haberes y asociarlos con los conceptos predefinidos por la AFIP, indicando a qué subsistemas de la seguridad social se vincula cada uno. </a:t>
            </a: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00FFFF"/>
                </a:solidFill>
                <a:effectLst>
                  <a:outerShdw blurRad="38100" dist="38100" dir="2700000" algn="tl">
                    <a:srgbClr val="000000">
                      <a:alpha val="43137"/>
                    </a:srgbClr>
                  </a:outerShdw>
                </a:effectLst>
              </a:rPr>
              <a:t>3.- Se </a:t>
            </a:r>
            <a:r>
              <a:rPr lang="es-AR" sz="1800" dirty="0">
                <a:solidFill>
                  <a:srgbClr val="00FFFF"/>
                </a:solidFill>
                <a:effectLst>
                  <a:outerShdw blurRad="38100" dist="38100" dir="2700000" algn="tl">
                    <a:srgbClr val="000000">
                      <a:alpha val="43137"/>
                    </a:srgbClr>
                  </a:outerShdw>
                </a:effectLst>
              </a:rPr>
              <a:t>realizará al utilizar por primera vez el sistema o cuando exista una modificación en los registros por la creación o baja de conceptos en la liquidación de sueldos y jornales. </a:t>
            </a:r>
          </a:p>
          <a:p>
            <a:pPr algn="l"/>
            <a:endParaRPr lang="es-AR" sz="1800" dirty="0"/>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21177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lnSpcReduction="10000"/>
          </a:bodyPr>
          <a:lstStyle/>
          <a:p>
            <a:pPr algn="l"/>
            <a:r>
              <a:rPr lang="es-AR" sz="1800" b="1" u="sng" dirty="0">
                <a:solidFill>
                  <a:srgbClr val="FFFF00"/>
                </a:solidFill>
                <a:effectLst>
                  <a:outerShdw blurRad="38100" dist="38100" dir="2700000" algn="tl">
                    <a:srgbClr val="000000">
                      <a:alpha val="43137"/>
                    </a:srgbClr>
                  </a:outerShdw>
                </a:effectLst>
              </a:rPr>
              <a:t>INTERCAMBIO DE INFORMACIÓN ENTRE LOS SISTEMAS DE AFIP</a:t>
            </a:r>
            <a:endParaRPr lang="es-AR" sz="1800" dirty="0">
              <a:solidFill>
                <a:srgbClr val="FFFF00"/>
              </a:solidFill>
              <a:effectLst>
                <a:outerShdw blurRad="38100" dist="38100" dir="2700000" algn="tl">
                  <a:srgbClr val="000000">
                    <a:alpha val="43137"/>
                  </a:srgbClr>
                </a:outerShdw>
              </a:effectLst>
            </a:endParaRPr>
          </a:p>
          <a:p>
            <a:pPr algn="l"/>
            <a:r>
              <a:rPr lang="es-AR" sz="1800" i="1" dirty="0">
                <a:effectLst>
                  <a:outerShdw blurRad="38100" dist="38100" dir="2700000" algn="tl">
                    <a:srgbClr val="000000">
                      <a:alpha val="43137"/>
                    </a:srgbClr>
                  </a:outerShdw>
                </a:effectLst>
              </a:rPr>
              <a:t>* Declarar en “Simplificación registral” la jurisdicción que corresponda a la autoridad administrativa local en materia del trabajo”.</a:t>
            </a: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FFC000"/>
                </a:solidFill>
                <a:effectLst>
                  <a:outerShdw blurRad="38100" dist="38100" dir="2700000" algn="tl">
                    <a:srgbClr val="000000">
                      <a:alpha val="43137"/>
                    </a:srgbClr>
                  </a:outerShdw>
                </a:effectLst>
              </a:rPr>
              <a:t>4.- Se </a:t>
            </a:r>
            <a:r>
              <a:rPr lang="es-AR" sz="1800" dirty="0">
                <a:solidFill>
                  <a:srgbClr val="FFC000"/>
                </a:solidFill>
                <a:effectLst>
                  <a:outerShdw blurRad="38100" dist="38100" dir="2700000" algn="tl">
                    <a:srgbClr val="000000">
                      <a:alpha val="43137"/>
                    </a:srgbClr>
                  </a:outerShdw>
                </a:effectLst>
              </a:rPr>
              <a:t>tomarán los datos de cada liquidación de haberes efectuada, los  de Simplificación Registral y Sistema Registral.</a:t>
            </a: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00FF00"/>
                </a:solidFill>
                <a:effectLst>
                  <a:outerShdw blurRad="38100" dist="38100" dir="2700000" algn="tl">
                    <a:srgbClr val="000000">
                      <a:alpha val="43137"/>
                    </a:srgbClr>
                  </a:outerShdw>
                </a:effectLst>
              </a:rPr>
              <a:t>5.- Se </a:t>
            </a:r>
            <a:r>
              <a:rPr lang="es-AR" sz="1800" dirty="0">
                <a:solidFill>
                  <a:srgbClr val="00FF00"/>
                </a:solidFill>
                <a:effectLst>
                  <a:outerShdw blurRad="38100" dist="38100" dir="2700000" algn="tl">
                    <a:srgbClr val="000000">
                      <a:alpha val="43137"/>
                    </a:srgbClr>
                  </a:outerShdw>
                </a:effectLst>
              </a:rPr>
              <a:t>conformará el ‘Libro de Sueldos Digital’, en borrador y definitivo, a partir del cual, podrá ser generado el F.931, en Declaración en Línea.</a:t>
            </a: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00FFFF"/>
                </a:solidFill>
                <a:effectLst>
                  <a:outerShdw blurRad="38100" dist="38100" dir="2700000" algn="tl">
                    <a:srgbClr val="000000">
                      <a:alpha val="43137"/>
                    </a:srgbClr>
                  </a:outerShdw>
                </a:effectLst>
              </a:rPr>
              <a:t>6.- La </a:t>
            </a:r>
            <a:r>
              <a:rPr lang="es-AR" sz="1800" dirty="0">
                <a:solidFill>
                  <a:srgbClr val="00FFFF"/>
                </a:solidFill>
                <a:effectLst>
                  <a:outerShdw blurRad="38100" dist="38100" dir="2700000" algn="tl">
                    <a:srgbClr val="000000">
                      <a:alpha val="43137"/>
                    </a:srgbClr>
                  </a:outerShdw>
                </a:effectLst>
              </a:rPr>
              <a:t>conformidad por parte del empleador del contenido del libro a emitir por el sistema, se prestará mediante la presentación del  F. 8351 “Digesto Resumen Libro de Sueldos Digital” (en “</a:t>
            </a:r>
            <a:r>
              <a:rPr lang="es-AR" sz="1800" dirty="0" err="1">
                <a:solidFill>
                  <a:srgbClr val="00FFFF"/>
                </a:solidFill>
                <a:effectLst>
                  <a:outerShdw blurRad="38100" dist="38100" dir="2700000" algn="tl">
                    <a:srgbClr val="000000">
                      <a:alpha val="43137"/>
                    </a:srgbClr>
                  </a:outerShdw>
                </a:effectLst>
              </a:rPr>
              <a:t>pdf</a:t>
            </a:r>
            <a:r>
              <a:rPr lang="es-AR" sz="1800" dirty="0">
                <a:solidFill>
                  <a:srgbClr val="00FFFF"/>
                </a:solidFill>
                <a:effectLst>
                  <a:outerShdw blurRad="38100" dist="38100" dir="2700000" algn="tl">
                    <a:srgbClr val="000000">
                      <a:alpha val="43137"/>
                    </a:srgbClr>
                  </a:outerShdw>
                </a:effectLst>
              </a:rPr>
              <a:t>”), el cual </a:t>
            </a:r>
            <a:r>
              <a:rPr lang="es-AR" sz="1800" b="1" dirty="0">
                <a:solidFill>
                  <a:srgbClr val="FF9900"/>
                </a:solidFill>
                <a:effectLst>
                  <a:outerShdw blurRad="38100" dist="38100" dir="2700000" algn="tl">
                    <a:srgbClr val="000000">
                      <a:alpha val="43137"/>
                    </a:srgbClr>
                  </a:outerShdw>
                </a:effectLst>
              </a:rPr>
              <a:t>deberá contar con firma digital .</a:t>
            </a:r>
          </a:p>
          <a:p>
            <a:pPr algn="l"/>
            <a:endParaRPr lang="es-AR" sz="1800" dirty="0" smtClean="0">
              <a:effectLst>
                <a:outerShdw blurRad="38100" dist="38100" dir="2700000" algn="tl">
                  <a:srgbClr val="000000">
                    <a:alpha val="43137"/>
                  </a:srgbClr>
                </a:outerShdw>
              </a:effectLst>
            </a:endParaRPr>
          </a:p>
          <a:p>
            <a:pPr algn="l"/>
            <a:r>
              <a:rPr lang="es-AR" sz="1800" dirty="0" smtClean="0">
                <a:solidFill>
                  <a:srgbClr val="FFFF00"/>
                </a:solidFill>
                <a:effectLst>
                  <a:outerShdw blurRad="38100" dist="38100" dir="2700000" algn="tl">
                    <a:srgbClr val="000000">
                      <a:alpha val="43137"/>
                    </a:srgbClr>
                  </a:outerShdw>
                </a:effectLst>
              </a:rPr>
              <a:t>7.- Imprimir </a:t>
            </a:r>
            <a:r>
              <a:rPr lang="es-AR" sz="1800" dirty="0">
                <a:solidFill>
                  <a:srgbClr val="FFFF00"/>
                </a:solidFill>
                <a:effectLst>
                  <a:outerShdw blurRad="38100" dist="38100" dir="2700000" algn="tl">
                    <a:srgbClr val="000000">
                      <a:alpha val="43137"/>
                    </a:srgbClr>
                  </a:outerShdw>
                </a:effectLst>
              </a:rPr>
              <a:t>las hojas del “Libro de Sueldos Digital” correspondientes, disponibles en “E-ventanilla”, según los requerimientos de la autoridad jurisdiccional de trabajo. </a:t>
            </a:r>
          </a:p>
          <a:p>
            <a:pPr algn="l"/>
            <a:endParaRPr lang="es-AR" sz="1800" dirty="0"/>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701155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u="sng" dirty="0" smtClean="0">
                <a:solidFill>
                  <a:srgbClr val="FFFF00"/>
                </a:solidFill>
                <a:effectLst>
                  <a:outerShdw blurRad="38100" dist="38100" dir="2700000" algn="tl">
                    <a:srgbClr val="000000">
                      <a:alpha val="43137"/>
                    </a:srgbClr>
                  </a:outerShdw>
                </a:effectLst>
              </a:rPr>
              <a:t>PREVIO A LA IMPLEMENTACIÓN</a:t>
            </a:r>
            <a:endParaRPr lang="es-AR" sz="1800" dirty="0">
              <a:solidFill>
                <a:srgbClr val="FFFF00"/>
              </a:solidFill>
              <a:effectLst>
                <a:outerShdw blurRad="38100" dist="38100" dir="2700000" algn="tl">
                  <a:srgbClr val="000000">
                    <a:alpha val="43137"/>
                  </a:srgbClr>
                </a:outerShdw>
              </a:effectLst>
            </a:endParaRPr>
          </a:p>
          <a:p>
            <a:pPr algn="l"/>
            <a:r>
              <a:rPr lang="es-AR" sz="1800" dirty="0" smtClean="0"/>
              <a:t>Ajustar los sistemas que </a:t>
            </a:r>
            <a:r>
              <a:rPr lang="es-AR" sz="1800" dirty="0" err="1" smtClean="0"/>
              <a:t>interactuan</a:t>
            </a:r>
            <a:r>
              <a:rPr lang="es-AR" sz="1800" dirty="0" smtClean="0"/>
              <a:t> con el Libro de Sueldos Digital para evitar inconsistencias</a:t>
            </a:r>
          </a:p>
          <a:p>
            <a:pPr algn="l"/>
            <a:endParaRPr lang="es-AR" sz="1800" dirty="0"/>
          </a:p>
          <a:p>
            <a:pPr marL="285750" lvl="0" indent="-285750" algn="l">
              <a:buFont typeface="Arial" panose="020B0604020202020204" pitchFamily="34" charset="0"/>
              <a:buChar char="•"/>
            </a:pPr>
            <a:r>
              <a:rPr lang="es-ES" sz="1800" dirty="0"/>
              <a:t>Sistema Registral</a:t>
            </a:r>
            <a:endParaRPr lang="es-AR" sz="1800" dirty="0"/>
          </a:p>
          <a:p>
            <a:pPr marL="285750" lvl="0" indent="-285750" algn="l">
              <a:buFont typeface="Arial" panose="020B0604020202020204" pitchFamily="34" charset="0"/>
              <a:buChar char="•"/>
            </a:pPr>
            <a:r>
              <a:rPr lang="es-ES" sz="1800" dirty="0"/>
              <a:t>Simplificación Registral Empleadores</a:t>
            </a:r>
            <a:endParaRPr lang="es-AR" sz="1800" dirty="0"/>
          </a:p>
          <a:p>
            <a:pPr marL="285750" lvl="0" indent="-285750" algn="l">
              <a:buFont typeface="Arial" panose="020B0604020202020204" pitchFamily="34" charset="0"/>
              <a:buChar char="•"/>
            </a:pPr>
            <a:r>
              <a:rPr lang="es-ES" sz="1800" dirty="0"/>
              <a:t>Declaración en línea – Formulario 931 del Sistema Único de la Seguridad Social</a:t>
            </a:r>
            <a:endParaRPr lang="es-AR" sz="1800" dirty="0"/>
          </a:p>
          <a:p>
            <a:pPr marL="285750" indent="-285750" algn="l">
              <a:buFont typeface="Arial" panose="020B0604020202020204" pitchFamily="34" charset="0"/>
              <a:buChar char="•"/>
            </a:pPr>
            <a:endParaRPr lang="es-AR" sz="1800" dirty="0"/>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334484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u="sng" dirty="0" smtClean="0">
                <a:solidFill>
                  <a:srgbClr val="FFFF00"/>
                </a:solidFill>
                <a:effectLst>
                  <a:outerShdw blurRad="38100" dist="38100" dir="2700000" algn="tl">
                    <a:srgbClr val="000000">
                      <a:alpha val="43137"/>
                    </a:srgbClr>
                  </a:outerShdw>
                </a:effectLst>
              </a:rPr>
              <a:t>PREVIO A LA IMPLEMENTACIÓN</a:t>
            </a:r>
            <a:endParaRPr lang="es-AR" sz="1800" dirty="0">
              <a:solidFill>
                <a:srgbClr val="FFFF00"/>
              </a:solidFill>
              <a:effectLst>
                <a:outerShdw blurRad="38100" dist="38100" dir="2700000" algn="tl">
                  <a:srgbClr val="000000">
                    <a:alpha val="43137"/>
                  </a:srgbClr>
                </a:outerShdw>
              </a:effectLst>
            </a:endParaRPr>
          </a:p>
          <a:p>
            <a:pPr algn="l"/>
            <a:r>
              <a:rPr lang="es-ES" sz="1800" b="1" dirty="0">
                <a:solidFill>
                  <a:srgbClr val="FF9900"/>
                </a:solidFill>
                <a:effectLst>
                  <a:outerShdw blurRad="38100" dist="38100" dir="2700000" algn="tl">
                    <a:srgbClr val="000000">
                      <a:alpha val="43137"/>
                    </a:srgbClr>
                  </a:outerShdw>
                </a:effectLst>
              </a:rPr>
              <a:t>SISTEMA REGISTRAL</a:t>
            </a:r>
            <a:endParaRPr lang="es-AR" sz="1800" dirty="0">
              <a:solidFill>
                <a:srgbClr val="FF9900"/>
              </a:solidFill>
              <a:effectLst>
                <a:outerShdw blurRad="38100" dist="38100" dir="2700000" algn="tl">
                  <a:srgbClr val="000000">
                    <a:alpha val="43137"/>
                  </a:srgbClr>
                </a:outerShdw>
              </a:effectLst>
            </a:endParaRPr>
          </a:p>
          <a:p>
            <a:pPr algn="l"/>
            <a:r>
              <a:rPr lang="es-ES" sz="1800" dirty="0">
                <a:effectLst>
                  <a:outerShdw blurRad="38100" dist="38100" dir="2700000" algn="tl">
                    <a:srgbClr val="000000">
                      <a:alpha val="43137"/>
                    </a:srgbClr>
                  </a:outerShdw>
                </a:effectLst>
              </a:rPr>
              <a:t>Además de este sistema, </a:t>
            </a:r>
            <a:r>
              <a:rPr lang="es-ES" sz="1800" dirty="0" smtClean="0">
                <a:effectLst>
                  <a:outerShdw blurRad="38100" dist="38100" dir="2700000" algn="tl">
                    <a:srgbClr val="000000">
                      <a:alpha val="43137"/>
                    </a:srgbClr>
                  </a:outerShdw>
                </a:effectLst>
              </a:rPr>
              <a:t>el libro de sueldos digital toma </a:t>
            </a:r>
            <a:r>
              <a:rPr lang="es-ES" sz="1800" dirty="0">
                <a:effectLst>
                  <a:outerShdw blurRad="38100" dist="38100" dir="2700000" algn="tl">
                    <a:srgbClr val="000000">
                      <a:alpha val="43137"/>
                    </a:srgbClr>
                  </a:outerShdw>
                </a:effectLst>
              </a:rPr>
              <a:t>los datos de “individualización íntegra y actualizada del empleador”  - inc. a) art. 52 de la LCT - </a:t>
            </a:r>
            <a:endParaRPr lang="es-AR" sz="1800" dirty="0">
              <a:effectLst>
                <a:outerShdw blurRad="38100" dist="38100" dir="2700000" algn="tl">
                  <a:srgbClr val="000000">
                    <a:alpha val="43137"/>
                  </a:srgbClr>
                </a:outerShdw>
              </a:effectLst>
            </a:endParaRPr>
          </a:p>
          <a:p>
            <a:pPr algn="l"/>
            <a:endParaRPr lang="es-AR" sz="1800" b="1" dirty="0" smtClean="0">
              <a:solidFill>
                <a:srgbClr val="00FF00"/>
              </a:solidFill>
              <a:effectLst>
                <a:outerShdw blurRad="38100" dist="38100" dir="2700000" algn="tl">
                  <a:srgbClr val="000000">
                    <a:alpha val="43137"/>
                  </a:srgbClr>
                </a:outerShdw>
              </a:effectLst>
            </a:endParaRPr>
          </a:p>
          <a:p>
            <a:pPr algn="l"/>
            <a:r>
              <a:rPr lang="es-AR" sz="1800" b="1" dirty="0">
                <a:solidFill>
                  <a:srgbClr val="FF9900"/>
                </a:solidFill>
                <a:effectLst>
                  <a:outerShdw blurRad="38100" dist="38100" dir="2700000" algn="tl">
                    <a:srgbClr val="000000">
                      <a:alpha val="43137"/>
                    </a:srgbClr>
                  </a:outerShdw>
                </a:effectLst>
              </a:rPr>
              <a:t>SIMPLIFICACIÓN REGISTRAL EMPLEADORES</a:t>
            </a:r>
            <a:endParaRPr lang="es-AR" sz="1800" dirty="0">
              <a:solidFill>
                <a:srgbClr val="FF9900"/>
              </a:solidFill>
              <a:effectLst>
                <a:outerShdw blurRad="38100" dist="38100" dir="2700000" algn="tl">
                  <a:srgbClr val="000000">
                    <a:alpha val="43137"/>
                  </a:srgbClr>
                </a:outerShdw>
              </a:effectLst>
            </a:endParaRPr>
          </a:p>
          <a:p>
            <a:pPr algn="l"/>
            <a:r>
              <a:rPr lang="es-AR" sz="1800" b="1" dirty="0" smtClean="0">
                <a:solidFill>
                  <a:srgbClr val="00FF00"/>
                </a:solidFill>
                <a:effectLst>
                  <a:outerShdw blurRad="38100" dist="38100" dir="2700000" algn="tl">
                    <a:srgbClr val="000000">
                      <a:alpha val="43137"/>
                    </a:srgbClr>
                  </a:outerShdw>
                </a:effectLst>
              </a:rPr>
              <a:t>IMPORTANTE</a:t>
            </a:r>
          </a:p>
          <a:p>
            <a:pPr algn="l"/>
            <a:r>
              <a:rPr lang="es-ES" sz="1800" dirty="0">
                <a:effectLst>
                  <a:outerShdw blurRad="38100" dist="38100" dir="2700000" algn="tl">
                    <a:srgbClr val="000000">
                      <a:alpha val="43137"/>
                    </a:srgbClr>
                  </a:outerShdw>
                </a:effectLst>
              </a:rPr>
              <a:t>Se debe declarar en dicho sistema la jurisdicción que corresponda a la autoridad administrativa local en materia del trabajo.</a:t>
            </a:r>
            <a:endParaRPr lang="es-AR" sz="1800" dirty="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En caso de tener personal prestando servicios en distintas jurisdicciones deberá centralizarse la rúbrica </a:t>
            </a:r>
            <a:r>
              <a:rPr lang="es-ES" sz="1800" dirty="0">
                <a:effectLst>
                  <a:outerShdw blurRad="38100" dist="38100" dir="2700000" algn="tl">
                    <a:srgbClr val="000000">
                      <a:alpha val="43137"/>
                    </a:srgbClr>
                  </a:outerShdw>
                </a:effectLst>
              </a:rPr>
              <a:t>siguiendo el procedimiento establecido en la Resolución (ST) 168/2002.</a:t>
            </a:r>
            <a:endParaRPr lang="es-AR" sz="1800" dirty="0">
              <a:effectLst>
                <a:outerShdw blurRad="38100" dist="38100" dir="2700000" algn="tl">
                  <a:srgbClr val="000000">
                    <a:alpha val="43137"/>
                  </a:srgbClr>
                </a:outerShdw>
              </a:effectLst>
            </a:endParaRPr>
          </a:p>
          <a:p>
            <a:pPr algn="l"/>
            <a:endParaRPr lang="es-AR" sz="1800" dirty="0" smtClean="0"/>
          </a:p>
          <a:p>
            <a:pPr algn="l"/>
            <a:r>
              <a:rPr lang="es-ES" sz="1800" dirty="0" smtClean="0">
                <a:solidFill>
                  <a:srgbClr val="FFFF19"/>
                </a:solidFill>
                <a:effectLst>
                  <a:outerShdw blurRad="38100" dist="38100" dir="2700000" algn="tl">
                    <a:srgbClr val="000000">
                      <a:alpha val="43137"/>
                    </a:srgbClr>
                  </a:outerShdw>
                </a:effectLst>
              </a:rPr>
              <a:t>Este </a:t>
            </a:r>
            <a:r>
              <a:rPr lang="es-ES" sz="1800" dirty="0">
                <a:solidFill>
                  <a:srgbClr val="FFFF19"/>
                </a:solidFill>
                <a:effectLst>
                  <a:outerShdw blurRad="38100" dist="38100" dir="2700000" algn="tl">
                    <a:srgbClr val="000000">
                      <a:alpha val="43137"/>
                    </a:srgbClr>
                  </a:outerShdw>
                </a:effectLst>
              </a:rPr>
              <a:t>domicilio de centralización es el que se declarará en el Simplificación Registral Empleadores (SRE).</a:t>
            </a:r>
            <a:endParaRPr lang="es-AR" sz="1800" dirty="0">
              <a:solidFill>
                <a:srgbClr val="FFFF19"/>
              </a:solidFill>
              <a:effectLst>
                <a:outerShdw blurRad="38100" dist="38100" dir="2700000" algn="tl">
                  <a:srgbClr val="000000">
                    <a:alpha val="43137"/>
                  </a:srgbClr>
                </a:outerShdw>
              </a:effectLst>
            </a:endParaRPr>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77689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u="sng" dirty="0" smtClean="0">
                <a:solidFill>
                  <a:srgbClr val="FFFF00"/>
                </a:solidFill>
                <a:effectLst>
                  <a:outerShdw blurRad="38100" dist="38100" dir="2700000" algn="tl">
                    <a:srgbClr val="000000">
                      <a:alpha val="43137"/>
                    </a:srgbClr>
                  </a:outerShdw>
                </a:effectLst>
              </a:rPr>
              <a:t>PREVIO A LA IMPLEMENTACIÓN</a:t>
            </a:r>
            <a:endParaRPr lang="es-AR" sz="1800" dirty="0">
              <a:solidFill>
                <a:srgbClr val="FFFF00"/>
              </a:solidFill>
              <a:effectLst>
                <a:outerShdw blurRad="38100" dist="38100" dir="2700000" algn="tl">
                  <a:srgbClr val="000000">
                    <a:alpha val="43137"/>
                  </a:srgbClr>
                </a:outerShdw>
              </a:effectLst>
            </a:endParaRPr>
          </a:p>
          <a:p>
            <a:pPr algn="l"/>
            <a:r>
              <a:rPr lang="es-AR" sz="1800" b="1" dirty="0" smtClean="0">
                <a:solidFill>
                  <a:srgbClr val="FF9900"/>
                </a:solidFill>
                <a:effectLst>
                  <a:outerShdw blurRad="38100" dist="38100" dir="2700000" algn="tl">
                    <a:srgbClr val="000000">
                      <a:alpha val="43137"/>
                    </a:srgbClr>
                  </a:outerShdw>
                </a:effectLst>
              </a:rPr>
              <a:t>SIMPLIFICACIÓN REGISTRAL EMPLEADORES</a:t>
            </a:r>
            <a:endParaRPr lang="es-AR" sz="1800" dirty="0">
              <a:solidFill>
                <a:srgbClr val="FF9900"/>
              </a:solidFill>
              <a:effectLst>
                <a:outerShdw blurRad="38100" dist="38100" dir="2700000" algn="tl">
                  <a:srgbClr val="000000">
                    <a:alpha val="43137"/>
                  </a:srgbClr>
                </a:outerShdw>
              </a:effectLst>
            </a:endParaRPr>
          </a:p>
          <a:p>
            <a:pPr algn="l"/>
            <a:r>
              <a:rPr lang="es-ES" sz="1800" dirty="0"/>
              <a:t>Desde </a:t>
            </a:r>
            <a:r>
              <a:rPr lang="es-ES" sz="1800" dirty="0" smtClean="0"/>
              <a:t>el SIMPLIFICACIÓN REGISTRAL EMPLEADORES se </a:t>
            </a:r>
            <a:r>
              <a:rPr lang="es-ES" sz="1800" dirty="0"/>
              <a:t>armará la nómina de relaciones laborales vigentes del período </a:t>
            </a:r>
            <a:r>
              <a:rPr lang="es-ES" sz="1800" dirty="0" smtClean="0"/>
              <a:t>tomándose de cada </a:t>
            </a:r>
            <a:r>
              <a:rPr lang="es-ES" sz="1800" dirty="0"/>
              <a:t>una de dichas relaciones </a:t>
            </a:r>
            <a:r>
              <a:rPr lang="es-ES" sz="1800" dirty="0" smtClean="0"/>
              <a:t>para </a:t>
            </a:r>
            <a:r>
              <a:rPr lang="es-ES" sz="1800" dirty="0"/>
              <a:t>generar el libro de sueldos, se tomarán los siguientes datos:</a:t>
            </a:r>
            <a:endParaRPr lang="es-AR" sz="1800" dirty="0"/>
          </a:p>
          <a:p>
            <a:pPr marL="285750" lvl="0" indent="-285750" algn="l">
              <a:buFont typeface="Arial" panose="020B0604020202020204" pitchFamily="34" charset="0"/>
              <a:buChar char="•"/>
            </a:pPr>
            <a:r>
              <a:rPr lang="es-ES" sz="1800" dirty="0"/>
              <a:t>Fecha de ingreso del trabajador: de inicio de la relación laboral</a:t>
            </a:r>
            <a:endParaRPr lang="es-AR" sz="1800" dirty="0"/>
          </a:p>
          <a:p>
            <a:pPr marL="285750" lvl="0" indent="-285750" algn="l">
              <a:buFont typeface="Arial" panose="020B0604020202020204" pitchFamily="34" charset="0"/>
              <a:buChar char="•"/>
            </a:pPr>
            <a:r>
              <a:rPr lang="es-ES" sz="1800" dirty="0"/>
              <a:t>Fecha de egreso del trabajador</a:t>
            </a:r>
            <a:endParaRPr lang="es-AR" sz="1800" dirty="0"/>
          </a:p>
          <a:p>
            <a:pPr marL="285750" lvl="0" indent="-285750" algn="l">
              <a:buFont typeface="Arial" panose="020B0604020202020204" pitchFamily="34" charset="0"/>
              <a:buChar char="•"/>
            </a:pPr>
            <a:r>
              <a:rPr lang="es-ES" sz="1800" dirty="0"/>
              <a:t>Convenio colectivo que le corresponde</a:t>
            </a:r>
            <a:endParaRPr lang="es-AR" sz="1800" dirty="0"/>
          </a:p>
          <a:p>
            <a:pPr marL="285750" lvl="0" indent="-285750" algn="l">
              <a:buFont typeface="Arial" panose="020B0604020202020204" pitchFamily="34" charset="0"/>
              <a:buChar char="•"/>
            </a:pPr>
            <a:r>
              <a:rPr lang="es-ES" sz="1800" dirty="0"/>
              <a:t>Obra social a la que está afiliado</a:t>
            </a:r>
            <a:endParaRPr lang="es-AR" sz="1800" dirty="0"/>
          </a:p>
          <a:p>
            <a:pPr marL="285750" lvl="0" indent="-285750" algn="l">
              <a:buFont typeface="Arial" panose="020B0604020202020204" pitchFamily="34" charset="0"/>
              <a:buChar char="•"/>
            </a:pPr>
            <a:r>
              <a:rPr lang="es-ES" sz="1800" dirty="0"/>
              <a:t>Categoría laboral</a:t>
            </a:r>
            <a:endParaRPr lang="es-AR" sz="1800" dirty="0"/>
          </a:p>
          <a:p>
            <a:pPr marL="285750" lvl="0" indent="-285750" algn="l">
              <a:buFont typeface="Arial" panose="020B0604020202020204" pitchFamily="34" charset="0"/>
              <a:buChar char="•"/>
            </a:pPr>
            <a:r>
              <a:rPr lang="es-ES" sz="1800" dirty="0"/>
              <a:t>Sucursal donde preste servicio el trabajador (zona – domicilio de explotación)</a:t>
            </a:r>
            <a:endParaRPr lang="es-AR" sz="1800" dirty="0"/>
          </a:p>
          <a:p>
            <a:pPr algn="l"/>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49987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dirty="0">
                <a:solidFill>
                  <a:srgbClr val="FF9900"/>
                </a:solidFill>
                <a:effectLst>
                  <a:outerShdw blurRad="38100" dist="38100" dir="2700000" algn="tl">
                    <a:srgbClr val="000000">
                      <a:alpha val="43137"/>
                    </a:srgbClr>
                  </a:outerShdw>
                </a:effectLst>
              </a:rPr>
              <a:t>SIMPLIFICACIÓN REGISTRAL EMPLEADORES</a:t>
            </a:r>
            <a:endParaRPr lang="es-AR" sz="1800" dirty="0">
              <a:solidFill>
                <a:srgbClr val="FF9900"/>
              </a:solidFill>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Realizar el control de los datos cargados para cuando el Libro de sueldos digital tome datos del Simplificación Registral del Empleador:</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362200"/>
            <a:ext cx="5381624" cy="3926702"/>
          </a:xfrm>
          <a:prstGeom prst="rect">
            <a:avLst/>
          </a:prstGeom>
          <a:noFill/>
          <a:ln>
            <a:noFill/>
          </a:ln>
        </p:spPr>
      </p:pic>
    </p:spTree>
    <p:extLst>
      <p:ext uri="{BB962C8B-B14F-4D97-AF65-F5344CB8AC3E}">
        <p14:creationId xmlns:p14="http://schemas.microsoft.com/office/powerpoint/2010/main" val="748697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dirty="0">
                <a:solidFill>
                  <a:srgbClr val="FF9900"/>
                </a:solidFill>
                <a:effectLst>
                  <a:outerShdw blurRad="38100" dist="38100" dir="2700000" algn="tl">
                    <a:srgbClr val="000000">
                      <a:alpha val="43137"/>
                    </a:srgbClr>
                  </a:outerShdw>
                </a:effectLst>
              </a:rPr>
              <a:t>SIMPLIFICACIÓN REGISTRAL EMPLEADORES</a:t>
            </a:r>
            <a:endParaRPr lang="es-AR" sz="1800" dirty="0">
              <a:solidFill>
                <a:srgbClr val="FF9900"/>
              </a:solidFill>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Actualizar los datos que correspondan:</a:t>
            </a:r>
          </a:p>
          <a:p>
            <a:pPr algn="l"/>
            <a:endParaRPr lang="es-AR" sz="1800" dirty="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endParaRPr lang="es-AR" sz="1800" dirty="0" smtClean="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Luego de modificar los datos </a:t>
            </a:r>
            <a:r>
              <a:rPr lang="es-ES" sz="1800" dirty="0">
                <a:effectLst>
                  <a:outerShdw blurRad="38100" dist="38100" dir="2700000" algn="tl">
                    <a:srgbClr val="000000">
                      <a:alpha val="43137"/>
                    </a:srgbClr>
                  </a:outerShdw>
                </a:effectLst>
              </a:rPr>
              <a:t>debe entregarse copia del acuse de recibo dentro del mes calendario en que se realizó la modificación (Art. 21 – RG (AFIP) 2988)</a:t>
            </a:r>
            <a:endParaRPr lang="es-AR" sz="18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7" name="6 Imagen"/>
          <p:cNvPicPr/>
          <p:nvPr/>
        </p:nvPicPr>
        <p:blipFill>
          <a:blip r:embed="rId4">
            <a:extLst>
              <a:ext uri="{28A0092B-C50C-407E-A947-70E740481C1C}">
                <a14:useLocalDpi xmlns:a14="http://schemas.microsoft.com/office/drawing/2010/main" val="0"/>
              </a:ext>
            </a:extLst>
          </a:blip>
          <a:srcRect/>
          <a:stretch>
            <a:fillRect/>
          </a:stretch>
        </p:blipFill>
        <p:spPr bwMode="auto">
          <a:xfrm>
            <a:off x="609601" y="1828800"/>
            <a:ext cx="6767512" cy="2814637"/>
          </a:xfrm>
          <a:prstGeom prst="rect">
            <a:avLst/>
          </a:prstGeom>
          <a:noFill/>
          <a:ln>
            <a:noFill/>
          </a:ln>
        </p:spPr>
      </p:pic>
    </p:spTree>
    <p:extLst>
      <p:ext uri="{BB962C8B-B14F-4D97-AF65-F5344CB8AC3E}">
        <p14:creationId xmlns:p14="http://schemas.microsoft.com/office/powerpoint/2010/main" val="2860611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dirty="0">
                <a:solidFill>
                  <a:srgbClr val="FF9900"/>
                </a:solidFill>
                <a:effectLst>
                  <a:outerShdw blurRad="38100" dist="38100" dir="2700000" algn="tl">
                    <a:srgbClr val="000000">
                      <a:alpha val="43137"/>
                    </a:srgbClr>
                  </a:outerShdw>
                </a:effectLst>
              </a:rPr>
              <a:t>SIMPLIFICACIÓN REGISTRAL EMPLEADORES</a:t>
            </a:r>
            <a:endParaRPr lang="es-AR" sz="1800" dirty="0">
              <a:solidFill>
                <a:srgbClr val="FF9900"/>
              </a:solidFill>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smtClean="0">
                <a:effectLst>
                  <a:outerShdw blurRad="38100" dist="38100" dir="2700000" algn="tl">
                    <a:srgbClr val="000000">
                      <a:alpha val="43137"/>
                    </a:srgbClr>
                  </a:outerShdw>
                </a:effectLst>
              </a:rPr>
              <a:t>La </a:t>
            </a:r>
            <a:r>
              <a:rPr lang="es-ES" sz="1800" b="1" dirty="0" smtClean="0">
                <a:solidFill>
                  <a:srgbClr val="FFFF19"/>
                </a:solidFill>
                <a:effectLst>
                  <a:outerShdw blurRad="38100" dist="38100" dir="2700000" algn="tl">
                    <a:srgbClr val="000000">
                      <a:alpha val="43137"/>
                    </a:srgbClr>
                  </a:outerShdw>
                </a:effectLst>
              </a:rPr>
              <a:t>Obra Social </a:t>
            </a:r>
            <a:r>
              <a:rPr lang="es-ES" sz="1800" dirty="0" smtClean="0">
                <a:effectLst>
                  <a:outerShdw blurRad="38100" dist="38100" dir="2700000" algn="tl">
                    <a:srgbClr val="000000">
                      <a:alpha val="43137"/>
                    </a:srgbClr>
                  </a:outerShdw>
                </a:effectLst>
              </a:rPr>
              <a:t>es  </a:t>
            </a:r>
            <a:r>
              <a:rPr lang="es-ES" sz="1800" dirty="0">
                <a:effectLst>
                  <a:outerShdw blurRad="38100" dist="38100" dir="2700000" algn="tl">
                    <a:srgbClr val="000000">
                      <a:alpha val="43137"/>
                    </a:srgbClr>
                  </a:outerShdw>
                </a:effectLst>
              </a:rPr>
              <a:t>la que corresponda en función de la actividad de la empresa, </a:t>
            </a:r>
            <a:r>
              <a:rPr lang="es-ES" sz="1800" dirty="0" smtClean="0">
                <a:effectLst>
                  <a:outerShdw blurRad="38100" dist="38100" dir="2700000" algn="tl">
                    <a:srgbClr val="000000">
                      <a:alpha val="43137"/>
                    </a:srgbClr>
                  </a:outerShdw>
                </a:effectLst>
              </a:rPr>
              <a:t>personal de dirección </a:t>
            </a:r>
            <a:r>
              <a:rPr lang="es-ES" sz="1800" dirty="0">
                <a:effectLst>
                  <a:outerShdw blurRad="38100" dist="38100" dir="2700000" algn="tl">
                    <a:srgbClr val="000000">
                      <a:alpha val="43137"/>
                    </a:srgbClr>
                  </a:outerShdw>
                </a:effectLst>
              </a:rPr>
              <a:t>si se trata de un trabajador </a:t>
            </a:r>
            <a:r>
              <a:rPr lang="es-ES" sz="1800" dirty="0" smtClean="0">
                <a:effectLst>
                  <a:outerShdw blurRad="38100" dist="38100" dir="2700000" algn="tl">
                    <a:srgbClr val="000000">
                      <a:alpha val="43137"/>
                    </a:srgbClr>
                  </a:outerShdw>
                </a:effectLst>
              </a:rPr>
              <a:t>fuera </a:t>
            </a:r>
            <a:r>
              <a:rPr lang="es-ES" sz="1800" dirty="0">
                <a:effectLst>
                  <a:outerShdw blurRad="38100" dist="38100" dir="2700000" algn="tl">
                    <a:srgbClr val="000000">
                      <a:alpha val="43137"/>
                    </a:srgbClr>
                  </a:outerShdw>
                </a:effectLst>
              </a:rPr>
              <a:t>de </a:t>
            </a:r>
            <a:r>
              <a:rPr lang="es-ES" sz="1800" dirty="0" smtClean="0">
                <a:effectLst>
                  <a:outerShdw blurRad="38100" dist="38100" dir="2700000" algn="tl">
                    <a:srgbClr val="000000">
                      <a:alpha val="43137"/>
                    </a:srgbClr>
                  </a:outerShdw>
                </a:effectLst>
              </a:rPr>
              <a:t>convenio </a:t>
            </a:r>
            <a:r>
              <a:rPr lang="es-ES" sz="1800" dirty="0">
                <a:effectLst>
                  <a:outerShdw blurRad="38100" dist="38100" dir="2700000" algn="tl">
                    <a:srgbClr val="000000">
                      <a:alpha val="43137"/>
                    </a:srgbClr>
                  </a:outerShdw>
                </a:effectLst>
              </a:rPr>
              <a:t>o </a:t>
            </a:r>
            <a:r>
              <a:rPr lang="es-ES" sz="1800" dirty="0" smtClean="0">
                <a:effectLst>
                  <a:outerShdw blurRad="38100" dist="38100" dir="2700000" algn="tl">
                    <a:srgbClr val="000000">
                      <a:alpha val="43137"/>
                    </a:srgbClr>
                  </a:outerShdw>
                </a:effectLst>
              </a:rPr>
              <a:t> la obra social por </a:t>
            </a:r>
            <a:r>
              <a:rPr lang="es-ES" sz="1800" dirty="0">
                <a:effectLst>
                  <a:outerShdw blurRad="38100" dist="38100" dir="2700000" algn="tl">
                    <a:srgbClr val="000000">
                      <a:alpha val="43137"/>
                    </a:srgbClr>
                  </a:outerShdw>
                </a:effectLst>
              </a:rPr>
              <a:t>opción</a:t>
            </a:r>
            <a:r>
              <a:rPr lang="es-ES" sz="1800" dirty="0" smtClean="0">
                <a:effectLst>
                  <a:outerShdw blurRad="38100" dist="38100" dir="2700000" algn="tl">
                    <a:srgbClr val="000000">
                      <a:alpha val="43137"/>
                    </a:srgbClr>
                  </a:outerShdw>
                </a:effectLst>
              </a:rPr>
              <a:t>.</a:t>
            </a:r>
          </a:p>
          <a:p>
            <a:pPr marL="285750" lvl="0" indent="-285750" algn="l">
              <a:buFont typeface="Arial" panose="020B0604020202020204" pitchFamily="34" charset="0"/>
              <a:buChar char="•"/>
            </a:pPr>
            <a:r>
              <a:rPr lang="es-ES" sz="1800" dirty="0" smtClean="0">
                <a:effectLst>
                  <a:outerShdw blurRad="38100" dist="38100" dir="2700000" algn="tl">
                    <a:srgbClr val="000000">
                      <a:alpha val="43137"/>
                    </a:srgbClr>
                  </a:outerShdw>
                </a:effectLst>
              </a:rPr>
              <a:t>La </a:t>
            </a:r>
            <a:r>
              <a:rPr lang="es-ES" sz="1800" b="1" dirty="0">
                <a:solidFill>
                  <a:srgbClr val="FF9900"/>
                </a:solidFill>
                <a:effectLst>
                  <a:outerShdw blurRad="38100" dist="38100" dir="2700000" algn="tl">
                    <a:srgbClr val="000000">
                      <a:alpha val="43137"/>
                    </a:srgbClr>
                  </a:outerShdw>
                </a:effectLst>
              </a:rPr>
              <a:t>Sucursal</a:t>
            </a:r>
            <a:r>
              <a:rPr lang="es-ES" sz="1800" dirty="0">
                <a:effectLst>
                  <a:outerShdw blurRad="38100" dist="38100" dir="2700000" algn="tl">
                    <a:srgbClr val="000000">
                      <a:alpha val="43137"/>
                    </a:srgbClr>
                  </a:outerShdw>
                </a:effectLst>
              </a:rPr>
              <a:t> es un concepto que figura en los datos del empleador :</a:t>
            </a:r>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8" name="7 Imagen"/>
          <p:cNvPicPr/>
          <p:nvPr/>
        </p:nvPicPr>
        <p:blipFill>
          <a:blip r:embed="rId4">
            <a:extLst>
              <a:ext uri="{28A0092B-C50C-407E-A947-70E740481C1C}">
                <a14:useLocalDpi xmlns:a14="http://schemas.microsoft.com/office/drawing/2010/main" val="0"/>
              </a:ext>
            </a:extLst>
          </a:blip>
          <a:srcRect/>
          <a:stretch>
            <a:fillRect/>
          </a:stretch>
        </p:blipFill>
        <p:spPr bwMode="auto">
          <a:xfrm>
            <a:off x="914400" y="2911388"/>
            <a:ext cx="5610225" cy="3038475"/>
          </a:xfrm>
          <a:prstGeom prst="rect">
            <a:avLst/>
          </a:prstGeom>
          <a:noFill/>
          <a:ln>
            <a:noFill/>
          </a:ln>
        </p:spPr>
      </p:pic>
    </p:spTree>
    <p:extLst>
      <p:ext uri="{BB962C8B-B14F-4D97-AF65-F5344CB8AC3E}">
        <p14:creationId xmlns:p14="http://schemas.microsoft.com/office/powerpoint/2010/main" val="221857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fontScale="85000" lnSpcReduction="10000"/>
          </a:bodyPr>
          <a:lstStyle/>
          <a:p>
            <a:pPr algn="l">
              <a:buFontTx/>
              <a:buNone/>
            </a:pPr>
            <a:r>
              <a:rPr lang="es-AR" sz="1800" b="1" dirty="0" smtClean="0">
                <a:solidFill>
                  <a:srgbClr val="FFFF00"/>
                </a:solidFill>
                <a:effectLst>
                  <a:outerShdw blurRad="38100" dist="38100" dir="2700000" algn="tl">
                    <a:srgbClr val="000000">
                      <a:alpha val="43137"/>
                    </a:srgbClr>
                  </a:outerShdw>
                </a:effectLst>
              </a:rPr>
              <a:t>LEY DE CONTRATO DE TRABAJO</a:t>
            </a:r>
          </a:p>
          <a:p>
            <a:pPr algn="l"/>
            <a:r>
              <a:rPr lang="es-AR" sz="1800" b="1" dirty="0">
                <a:solidFill>
                  <a:srgbClr val="00FFFF"/>
                </a:solidFill>
                <a:effectLst>
                  <a:outerShdw blurRad="38100" dist="38100" dir="2700000" algn="tl">
                    <a:srgbClr val="000000">
                      <a:alpha val="43137"/>
                    </a:srgbClr>
                  </a:outerShdw>
                </a:effectLst>
              </a:rPr>
              <a:t>Art. 52 -</a:t>
            </a:r>
            <a:r>
              <a:rPr lang="es-AR" sz="1800" dirty="0">
                <a:effectLst>
                  <a:outerShdw blurRad="38100" dist="38100" dir="2700000" algn="tl">
                    <a:srgbClr val="000000">
                      <a:alpha val="43137"/>
                    </a:srgbClr>
                  </a:outerShdw>
                </a:effectLst>
              </a:rPr>
              <a:t> Los empleadores deberán llevar un libro especial, registrado y rubricado, en las mismas condiciones que se exigen para los libros principales de comercio, en el que se consignará:</a:t>
            </a:r>
          </a:p>
          <a:p>
            <a:pPr algn="l"/>
            <a:r>
              <a:rPr lang="es-AR" sz="1800" dirty="0">
                <a:effectLst>
                  <a:outerShdw blurRad="38100" dist="38100" dir="2700000" algn="tl">
                    <a:srgbClr val="000000">
                      <a:alpha val="43137"/>
                    </a:srgbClr>
                  </a:outerShdw>
                </a:effectLst>
              </a:rPr>
              <a:t>a) individualización íntegra y actualizada del empleador;</a:t>
            </a:r>
          </a:p>
          <a:p>
            <a:pPr algn="l"/>
            <a:r>
              <a:rPr lang="es-AR" sz="1800" dirty="0">
                <a:effectLst>
                  <a:outerShdw blurRad="38100" dist="38100" dir="2700000" algn="tl">
                    <a:srgbClr val="000000">
                      <a:alpha val="43137"/>
                    </a:srgbClr>
                  </a:outerShdw>
                </a:effectLst>
              </a:rPr>
              <a:t>b) nombre del trabajador;</a:t>
            </a:r>
          </a:p>
          <a:p>
            <a:pPr algn="l"/>
            <a:r>
              <a:rPr lang="es-AR" sz="1800" dirty="0">
                <a:effectLst>
                  <a:outerShdw blurRad="38100" dist="38100" dir="2700000" algn="tl">
                    <a:srgbClr val="000000">
                      <a:alpha val="43137"/>
                    </a:srgbClr>
                  </a:outerShdw>
                </a:effectLst>
              </a:rPr>
              <a:t>c) estado civil;</a:t>
            </a:r>
          </a:p>
          <a:p>
            <a:pPr algn="l"/>
            <a:r>
              <a:rPr lang="es-AR" sz="1800" dirty="0">
                <a:effectLst>
                  <a:outerShdw blurRad="38100" dist="38100" dir="2700000" algn="tl">
                    <a:srgbClr val="000000">
                      <a:alpha val="43137"/>
                    </a:srgbClr>
                  </a:outerShdw>
                </a:effectLst>
              </a:rPr>
              <a:t>d) fecha de ingreso y egreso;</a:t>
            </a:r>
          </a:p>
          <a:p>
            <a:pPr algn="l"/>
            <a:r>
              <a:rPr lang="es-AR" sz="1800" dirty="0">
                <a:effectLst>
                  <a:outerShdw blurRad="38100" dist="38100" dir="2700000" algn="tl">
                    <a:srgbClr val="000000">
                      <a:alpha val="43137"/>
                    </a:srgbClr>
                  </a:outerShdw>
                </a:effectLst>
              </a:rPr>
              <a:t>e) remuneraciones asignadas y percibidas;</a:t>
            </a:r>
          </a:p>
          <a:p>
            <a:pPr algn="l"/>
            <a:r>
              <a:rPr lang="es-AR" sz="1800" dirty="0">
                <a:effectLst>
                  <a:outerShdw blurRad="38100" dist="38100" dir="2700000" algn="tl">
                    <a:srgbClr val="000000">
                      <a:alpha val="43137"/>
                    </a:srgbClr>
                  </a:outerShdw>
                </a:effectLst>
              </a:rPr>
              <a:t>f) individualización de personas que generen derecho a la percepción de asignaciones familiares;</a:t>
            </a:r>
          </a:p>
          <a:p>
            <a:pPr algn="l"/>
            <a:r>
              <a:rPr lang="es-AR" sz="1800" dirty="0">
                <a:effectLst>
                  <a:outerShdw blurRad="38100" dist="38100" dir="2700000" algn="tl">
                    <a:srgbClr val="000000">
                      <a:alpha val="43137"/>
                    </a:srgbClr>
                  </a:outerShdw>
                </a:effectLst>
              </a:rPr>
              <a:t>g) demás datos que permitan una exacta evaluación de las obligaciones a su cargo;</a:t>
            </a:r>
          </a:p>
          <a:p>
            <a:pPr algn="l"/>
            <a:r>
              <a:rPr lang="es-AR" sz="1800" dirty="0">
                <a:effectLst>
                  <a:outerShdw blurRad="38100" dist="38100" dir="2700000" algn="tl">
                    <a:srgbClr val="000000">
                      <a:alpha val="43137"/>
                    </a:srgbClr>
                  </a:outerShdw>
                </a:effectLst>
              </a:rPr>
              <a:t>h) los que establezca la reglamentación.</a:t>
            </a:r>
          </a:p>
          <a:p>
            <a:pPr algn="l"/>
            <a:r>
              <a:rPr lang="es-AR" sz="1800" dirty="0">
                <a:solidFill>
                  <a:srgbClr val="FF9900"/>
                </a:solidFill>
                <a:effectLst>
                  <a:outerShdw blurRad="38100" dist="38100" dir="2700000" algn="tl">
                    <a:srgbClr val="000000">
                      <a:alpha val="43137"/>
                    </a:srgbClr>
                  </a:outerShdw>
                </a:effectLst>
              </a:rPr>
              <a:t>Se prohíbe:</a:t>
            </a:r>
          </a:p>
          <a:p>
            <a:pPr algn="l"/>
            <a:r>
              <a:rPr lang="es-AR" sz="1800" dirty="0">
                <a:effectLst>
                  <a:outerShdw blurRad="38100" dist="38100" dir="2700000" algn="tl">
                    <a:srgbClr val="000000">
                      <a:alpha val="43137"/>
                    </a:srgbClr>
                  </a:outerShdw>
                </a:effectLst>
              </a:rPr>
              <a:t>1. Alterar los registros correspondientes a cada persona empleada.</a:t>
            </a:r>
          </a:p>
          <a:p>
            <a:pPr algn="l"/>
            <a:r>
              <a:rPr lang="es-AR" sz="1800" dirty="0">
                <a:effectLst>
                  <a:outerShdw blurRad="38100" dist="38100" dir="2700000" algn="tl">
                    <a:srgbClr val="000000">
                      <a:alpha val="43137"/>
                    </a:srgbClr>
                  </a:outerShdw>
                </a:effectLst>
              </a:rPr>
              <a:t>2. Dejar blancos o espacios.</a:t>
            </a:r>
          </a:p>
          <a:p>
            <a:pPr algn="l"/>
            <a:r>
              <a:rPr lang="es-AR" sz="1800" dirty="0">
                <a:effectLst>
                  <a:outerShdw blurRad="38100" dist="38100" dir="2700000" algn="tl">
                    <a:srgbClr val="000000">
                      <a:alpha val="43137"/>
                    </a:srgbClr>
                  </a:outerShdw>
                </a:effectLst>
              </a:rPr>
              <a:t>3. Hacer interlineaciones, raspaduras o enmiendas, las que deberán ser salvadas en el cuadro o espacio respectivo, con firma del trabajador a que se refiere el asiento y control de la autoridad administrativa.</a:t>
            </a:r>
          </a:p>
          <a:p>
            <a:pPr algn="l"/>
            <a:r>
              <a:rPr lang="es-AR" sz="1800" dirty="0">
                <a:effectLst>
                  <a:outerShdw blurRad="38100" dist="38100" dir="2700000" algn="tl">
                    <a:srgbClr val="000000">
                      <a:alpha val="43137"/>
                    </a:srgbClr>
                  </a:outerShdw>
                </a:effectLst>
              </a:rPr>
              <a:t>4. Tachar anotaciones, suprimir fojas o alterar su foliatura o registro. Tratándose de registro de hojas móviles, su habilitación se hará por la autoridad administrativa, debiendo estar precedido cada conjunto de hojas, por una constancia extendida por dicha autoridad, de la que resulte su número y fecha de habilitación</a:t>
            </a:r>
            <a:r>
              <a:rPr lang="es-AR" sz="1800" dirty="0" smtClean="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16566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ES" sz="1800" b="1" dirty="0" smtClean="0">
                <a:solidFill>
                  <a:srgbClr val="FF9900"/>
                </a:solidFill>
              </a:rPr>
              <a:t>Domicilio: </a:t>
            </a:r>
            <a:r>
              <a:rPr lang="es-ES" sz="1800" dirty="0"/>
              <a:t>se ingresarán los siguientes datos:</a:t>
            </a: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7" name="6 Imagen"/>
          <p:cNvPicPr/>
          <p:nvPr/>
        </p:nvPicPr>
        <p:blipFill>
          <a:blip r:embed="rId4"/>
          <a:stretch>
            <a:fillRect/>
          </a:stretch>
        </p:blipFill>
        <p:spPr>
          <a:xfrm>
            <a:off x="609600" y="1752600"/>
            <a:ext cx="6553200" cy="3733800"/>
          </a:xfrm>
          <a:prstGeom prst="rect">
            <a:avLst/>
          </a:prstGeom>
        </p:spPr>
      </p:pic>
    </p:spTree>
    <p:extLst>
      <p:ext uri="{BB962C8B-B14F-4D97-AF65-F5344CB8AC3E}">
        <p14:creationId xmlns:p14="http://schemas.microsoft.com/office/powerpoint/2010/main" val="575516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ES" sz="1800" b="1" dirty="0" smtClean="0">
                <a:solidFill>
                  <a:srgbClr val="FF9900"/>
                </a:solidFill>
              </a:rPr>
              <a:t>Convenio colectivo: </a:t>
            </a:r>
            <a:r>
              <a:rPr lang="es-ES" sz="1800" dirty="0"/>
              <a:t>dato del empleador, se debe registrar los CCT que alcanzan a la/s actividad/es que se desarrollan en la </a:t>
            </a:r>
            <a:r>
              <a:rPr lang="es-ES" sz="1800" dirty="0" smtClean="0"/>
              <a:t>empresa</a:t>
            </a:r>
          </a:p>
          <a:p>
            <a:pPr algn="l"/>
            <a:endParaRPr lang="es-ES" sz="1800" dirty="0"/>
          </a:p>
          <a:p>
            <a:pPr algn="l"/>
            <a:endParaRPr lang="es-ES" sz="1800" dirty="0" smtClean="0"/>
          </a:p>
          <a:p>
            <a:pPr algn="l"/>
            <a:endParaRPr lang="es-ES" sz="1800" dirty="0"/>
          </a:p>
          <a:p>
            <a:pPr algn="l"/>
            <a:endParaRPr lang="es-ES" sz="1800" dirty="0" smtClean="0"/>
          </a:p>
          <a:p>
            <a:pPr algn="l"/>
            <a:endParaRPr lang="es-ES" sz="1800" dirty="0"/>
          </a:p>
          <a:p>
            <a:pPr algn="l"/>
            <a:endParaRPr lang="es-ES" sz="1800" dirty="0" smtClean="0"/>
          </a:p>
          <a:p>
            <a:pPr algn="l"/>
            <a:endParaRPr lang="es-ES" sz="1800" dirty="0"/>
          </a:p>
          <a:p>
            <a:pPr algn="l"/>
            <a:endParaRPr lang="es-ES" sz="1800" dirty="0" smtClean="0"/>
          </a:p>
          <a:p>
            <a:pPr algn="l"/>
            <a:r>
              <a:rPr lang="es-ES" sz="1800" dirty="0"/>
              <a:t>Se puede cargar el número y año del convenio o elegirlo en función de la </a:t>
            </a:r>
            <a:r>
              <a:rPr lang="es-ES" sz="1800" dirty="0" smtClean="0"/>
              <a:t>actividad</a:t>
            </a: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8" name="7 Imagen"/>
          <p:cNvPicPr/>
          <p:nvPr/>
        </p:nvPicPr>
        <p:blipFill>
          <a:blip r:embed="rId4"/>
          <a:stretch>
            <a:fillRect/>
          </a:stretch>
        </p:blipFill>
        <p:spPr>
          <a:xfrm>
            <a:off x="533400" y="1905000"/>
            <a:ext cx="5688330" cy="2209800"/>
          </a:xfrm>
          <a:prstGeom prst="rect">
            <a:avLst/>
          </a:prstGeom>
        </p:spPr>
      </p:pic>
      <p:pic>
        <p:nvPicPr>
          <p:cNvPr id="9" name="8 Imagen"/>
          <p:cNvPicPr/>
          <p:nvPr/>
        </p:nvPicPr>
        <p:blipFill>
          <a:blip r:embed="rId5"/>
          <a:stretch>
            <a:fillRect/>
          </a:stretch>
        </p:blipFill>
        <p:spPr>
          <a:xfrm>
            <a:off x="570170" y="4814163"/>
            <a:ext cx="5612130" cy="1478915"/>
          </a:xfrm>
          <a:prstGeom prst="rect">
            <a:avLst/>
          </a:prstGeom>
        </p:spPr>
      </p:pic>
    </p:spTree>
    <p:extLst>
      <p:ext uri="{BB962C8B-B14F-4D97-AF65-F5344CB8AC3E}">
        <p14:creationId xmlns:p14="http://schemas.microsoft.com/office/powerpoint/2010/main" val="1145027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dirty="0">
                <a:solidFill>
                  <a:srgbClr val="FF9900"/>
                </a:solidFill>
                <a:effectLst>
                  <a:outerShdw blurRad="38100" dist="38100" dir="2700000" algn="tl">
                    <a:srgbClr val="000000">
                      <a:alpha val="43137"/>
                    </a:srgbClr>
                  </a:outerShdw>
                </a:effectLst>
              </a:rPr>
              <a:t>SIMPLIFICACIÓN REGISTRAL EMPLEADORES</a:t>
            </a:r>
            <a:endParaRPr lang="es-AR" sz="1800" dirty="0">
              <a:solidFill>
                <a:srgbClr val="FF9900"/>
              </a:solidFill>
              <a:effectLst>
                <a:outerShdw blurRad="38100" dist="38100" dir="2700000" algn="tl">
                  <a:srgbClr val="000000">
                    <a:alpha val="43137"/>
                  </a:srgbClr>
                </a:outerShdw>
              </a:effectLst>
            </a:endParaRPr>
          </a:p>
          <a:p>
            <a:pPr algn="l"/>
            <a:r>
              <a:rPr lang="es-ES" sz="1800" dirty="0" smtClean="0">
                <a:effectLst>
                  <a:outerShdw blurRad="38100" dist="38100" dir="2700000" algn="tl">
                    <a:srgbClr val="000000">
                      <a:alpha val="43137"/>
                    </a:srgbClr>
                  </a:outerShdw>
                </a:effectLst>
              </a:rPr>
              <a:t>Se </a:t>
            </a:r>
            <a:r>
              <a:rPr lang="es-ES" sz="1800" dirty="0">
                <a:effectLst>
                  <a:outerShdw blurRad="38100" dist="38100" dir="2700000" algn="tl">
                    <a:srgbClr val="000000">
                      <a:alpha val="43137"/>
                    </a:srgbClr>
                  </a:outerShdw>
                </a:effectLst>
              </a:rPr>
              <a:t>habilitarán las categorías de dicho CCT, y se </a:t>
            </a:r>
            <a:r>
              <a:rPr lang="es-ES" sz="1800" dirty="0" smtClean="0">
                <a:effectLst>
                  <a:outerShdw blurRad="38100" dist="38100" dir="2700000" algn="tl">
                    <a:srgbClr val="000000">
                      <a:alpha val="43137"/>
                    </a:srgbClr>
                  </a:outerShdw>
                </a:effectLst>
              </a:rPr>
              <a:t>deberá elegir una </a:t>
            </a:r>
            <a:r>
              <a:rPr lang="es-ES" sz="1800" dirty="0">
                <a:effectLst>
                  <a:outerShdw blurRad="38100" dist="38100" dir="2700000" algn="tl">
                    <a:srgbClr val="000000">
                      <a:alpha val="43137"/>
                    </a:srgbClr>
                  </a:outerShdw>
                </a:effectLst>
              </a:rPr>
              <a:t>de ellas.</a:t>
            </a:r>
            <a:endParaRPr lang="es-AR" sz="1800" dirty="0">
              <a:effectLst>
                <a:outerShdw blurRad="38100" dist="38100" dir="2700000" algn="tl">
                  <a:srgbClr val="000000">
                    <a:alpha val="43137"/>
                  </a:srgbClr>
                </a:outerShdw>
              </a:effectLst>
            </a:endParaRPr>
          </a:p>
          <a:p>
            <a:pPr algn="l"/>
            <a:endParaRPr lang="es-ES" sz="1800" dirty="0" smtClean="0">
              <a:effectLst>
                <a:outerShdw blurRad="38100" dist="38100" dir="2700000" algn="tl">
                  <a:srgbClr val="000000">
                    <a:alpha val="43137"/>
                  </a:srgbClr>
                </a:outerShdw>
              </a:effectLst>
            </a:endParaRPr>
          </a:p>
          <a:p>
            <a:pPr algn="l"/>
            <a:r>
              <a:rPr lang="es-ES" sz="1800" b="1" dirty="0" smtClean="0">
                <a:solidFill>
                  <a:srgbClr val="FF9900"/>
                </a:solidFill>
                <a:effectLst>
                  <a:outerShdw blurRad="38100" dist="38100" dir="2700000" algn="tl">
                    <a:srgbClr val="000000">
                      <a:alpha val="43137"/>
                    </a:srgbClr>
                  </a:outerShdw>
                </a:effectLst>
              </a:rPr>
              <a:t>Personal fuera </a:t>
            </a:r>
            <a:r>
              <a:rPr lang="es-ES" sz="1800" b="1" dirty="0">
                <a:solidFill>
                  <a:srgbClr val="FF9900"/>
                </a:solidFill>
                <a:effectLst>
                  <a:outerShdw blurRad="38100" dist="38100" dir="2700000" algn="tl">
                    <a:srgbClr val="000000">
                      <a:alpha val="43137"/>
                    </a:srgbClr>
                  </a:outerShdw>
                </a:effectLst>
              </a:rPr>
              <a:t>de convenio </a:t>
            </a:r>
            <a:r>
              <a:rPr lang="es-ES" sz="1800" dirty="0">
                <a:effectLst>
                  <a:outerShdw blurRad="38100" dist="38100" dir="2700000" algn="tl">
                    <a:srgbClr val="000000">
                      <a:alpha val="43137"/>
                    </a:srgbClr>
                  </a:outerShdw>
                </a:effectLst>
              </a:rPr>
              <a:t>le </a:t>
            </a:r>
            <a:r>
              <a:rPr lang="es-ES" sz="1800" dirty="0" smtClean="0">
                <a:effectLst>
                  <a:outerShdw blurRad="38100" dist="38100" dir="2700000" algn="tl">
                    <a:srgbClr val="000000">
                      <a:alpha val="43137"/>
                    </a:srgbClr>
                  </a:outerShdw>
                </a:effectLst>
              </a:rPr>
              <a:t>corresponderá: </a:t>
            </a:r>
            <a:r>
              <a:rPr lang="es-ES" sz="1800" dirty="0">
                <a:effectLst>
                  <a:outerShdw blurRad="38100" dist="38100" dir="2700000" algn="tl">
                    <a:srgbClr val="000000">
                      <a:alpha val="43137"/>
                    </a:srgbClr>
                  </a:outerShdw>
                </a:effectLst>
              </a:rPr>
              <a:t>“9999/99 - EXCLUIDO DE CONVENIO - EXCLUIDO DE CONVENIO” y “999999 - SIN CATEGORIAS”</a:t>
            </a:r>
            <a:endParaRPr lang="es-AR" sz="1800" dirty="0">
              <a:effectLst>
                <a:outerShdw blurRad="38100" dist="38100" dir="2700000" algn="tl">
                  <a:srgbClr val="000000">
                    <a:alpha val="43137"/>
                  </a:srgbClr>
                </a:outerShdw>
              </a:effectLst>
            </a:endParaRPr>
          </a:p>
          <a:p>
            <a:pPr algn="l"/>
            <a:endParaRPr lang="es-ES" sz="1800" u="sng" dirty="0" smtClean="0">
              <a:effectLst>
                <a:outerShdw blurRad="38100" dist="38100" dir="2700000" algn="tl">
                  <a:srgbClr val="000000">
                    <a:alpha val="43137"/>
                  </a:srgbClr>
                </a:outerShdw>
              </a:effectLst>
            </a:endParaRPr>
          </a:p>
          <a:p>
            <a:pPr algn="l"/>
            <a:r>
              <a:rPr lang="es-ES" sz="1800" b="1" u="sng" dirty="0" smtClean="0">
                <a:solidFill>
                  <a:srgbClr val="FFFF00"/>
                </a:solidFill>
                <a:effectLst>
                  <a:outerShdw blurRad="38100" dist="38100" dir="2700000" algn="tl">
                    <a:srgbClr val="000000">
                      <a:alpha val="43137"/>
                    </a:srgbClr>
                  </a:outerShdw>
                </a:effectLst>
              </a:rPr>
              <a:t>Puesto</a:t>
            </a:r>
            <a:r>
              <a:rPr lang="es-ES" sz="1800" b="1" dirty="0">
                <a:solidFill>
                  <a:srgbClr val="FFFF00"/>
                </a:solidFill>
                <a:effectLst>
                  <a:outerShdw blurRad="38100" dist="38100" dir="2700000" algn="tl">
                    <a:srgbClr val="000000">
                      <a:alpha val="43137"/>
                    </a:srgbClr>
                  </a:outerShdw>
                </a:effectLst>
              </a:rPr>
              <a:t>: </a:t>
            </a:r>
            <a:r>
              <a:rPr lang="es-ES" sz="1800" dirty="0">
                <a:effectLst>
                  <a:outerShdw blurRad="38100" dist="38100" dir="2700000" algn="tl">
                    <a:srgbClr val="000000">
                      <a:alpha val="43137"/>
                    </a:srgbClr>
                  </a:outerShdw>
                </a:effectLst>
              </a:rPr>
              <a:t>se elegirá algo que se ajuste, lo más posible a la tarea que realice el trabajador, esta tabla fue creada por la Superintendencia de Riesgos de Trabajo a través de la Resolución 244/2006</a:t>
            </a:r>
            <a:endParaRPr lang="es-AR" sz="1800" dirty="0">
              <a:effectLst>
                <a:outerShdw blurRad="38100" dist="38100" dir="2700000" algn="tl">
                  <a:srgbClr val="000000">
                    <a:alpha val="43137"/>
                  </a:srgbClr>
                </a:outerShdw>
              </a:effectLst>
            </a:endParaRPr>
          </a:p>
          <a:p>
            <a:pPr algn="l"/>
            <a:endParaRPr lang="es-ES" sz="1800" u="sng" dirty="0" smtClean="0">
              <a:effectLst>
                <a:outerShdw blurRad="38100" dist="38100" dir="2700000" algn="tl">
                  <a:srgbClr val="000000">
                    <a:alpha val="43137"/>
                  </a:srgbClr>
                </a:outerShdw>
              </a:effectLst>
            </a:endParaRPr>
          </a:p>
          <a:p>
            <a:pPr algn="l"/>
            <a:r>
              <a:rPr lang="es-ES" sz="1800" b="1" u="sng" dirty="0" smtClean="0">
                <a:solidFill>
                  <a:srgbClr val="FFFF00"/>
                </a:solidFill>
                <a:effectLst>
                  <a:outerShdw blurRad="38100" dist="38100" dir="2700000" algn="tl">
                    <a:srgbClr val="000000">
                      <a:alpha val="43137"/>
                    </a:srgbClr>
                  </a:outerShdw>
                </a:effectLst>
              </a:rPr>
              <a:t>Fecha </a:t>
            </a:r>
            <a:r>
              <a:rPr lang="es-ES" sz="1800" b="1" u="sng" dirty="0">
                <a:solidFill>
                  <a:srgbClr val="FFFF00"/>
                </a:solidFill>
                <a:effectLst>
                  <a:outerShdw blurRad="38100" dist="38100" dir="2700000" algn="tl">
                    <a:srgbClr val="000000">
                      <a:alpha val="43137"/>
                    </a:srgbClr>
                  </a:outerShdw>
                </a:effectLst>
              </a:rPr>
              <a:t>de inicio</a:t>
            </a:r>
            <a:r>
              <a:rPr lang="es-ES" sz="1800" b="1" dirty="0">
                <a:solidFill>
                  <a:srgbClr val="FFFF00"/>
                </a:solidFill>
                <a:effectLst>
                  <a:outerShdw blurRad="38100" dist="38100" dir="2700000" algn="tl">
                    <a:srgbClr val="000000">
                      <a:alpha val="43137"/>
                    </a:srgbClr>
                  </a:outerShdw>
                </a:effectLst>
              </a:rPr>
              <a:t>: </a:t>
            </a:r>
            <a:r>
              <a:rPr lang="es-ES" sz="1800" dirty="0">
                <a:effectLst>
                  <a:outerShdw blurRad="38100" dist="38100" dir="2700000" algn="tl">
                    <a:srgbClr val="000000">
                      <a:alpha val="43137"/>
                    </a:srgbClr>
                  </a:outerShdw>
                </a:effectLst>
              </a:rPr>
              <a:t>es la de ingreso, la misma podrá ser relevada del recibo de sueldo, la que se visualiza en la aplicación puede ser una Fecha “de oficio” en el año 2000, se modifica y se elige la modalidad de contratación:</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smtClean="0">
                <a:effectLst>
                  <a:outerShdw blurRad="38100" dist="38100" dir="2700000" algn="tl">
                    <a:srgbClr val="000000">
                      <a:alpha val="43137"/>
                    </a:srgbClr>
                  </a:outerShdw>
                </a:effectLst>
              </a:rPr>
              <a:t>Ingresos </a:t>
            </a:r>
            <a:r>
              <a:rPr lang="es-ES" sz="1800" dirty="0">
                <a:effectLst>
                  <a:outerShdw blurRad="38100" dist="38100" dir="2700000" algn="tl">
                    <a:srgbClr val="000000">
                      <a:alpha val="43137"/>
                    </a:srgbClr>
                  </a:outerShdw>
                </a:effectLst>
              </a:rPr>
              <a:t>anteriores a 07/1994 -&gt; Código 101 “Pre SIJP”</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effectLst>
                  <a:outerShdw blurRad="38100" dist="38100" dir="2700000" algn="tl">
                    <a:srgbClr val="000000">
                      <a:alpha val="43137"/>
                    </a:srgbClr>
                  </a:outerShdw>
                </a:effectLst>
              </a:rPr>
              <a:t>Entre 07/1994 y 11/1999 -&gt; Código 0 “Contrato de modalidad promovida, 0%”</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effectLst>
                  <a:outerShdw blurRad="38100" dist="38100" dir="2700000" algn="tl">
                    <a:srgbClr val="000000">
                      <a:alpha val="43137"/>
                    </a:srgbClr>
                  </a:outerShdw>
                </a:effectLst>
              </a:rPr>
              <a:t>Para períodos posteriores -&gt; Código 8 “Tiempo completo indeterminado”</a:t>
            </a:r>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17475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ES" sz="1800" b="1" dirty="0">
                <a:solidFill>
                  <a:srgbClr val="FFFF00"/>
                </a:solidFill>
                <a:effectLst>
                  <a:outerShdw blurRad="38100" dist="38100" dir="2700000" algn="tl">
                    <a:srgbClr val="000000">
                      <a:alpha val="43137"/>
                    </a:srgbClr>
                  </a:outerShdw>
                </a:effectLst>
              </a:rPr>
              <a:t>DECLARACIÓN EN </a:t>
            </a:r>
            <a:r>
              <a:rPr lang="es-ES" sz="1800" b="1" dirty="0" smtClean="0">
                <a:solidFill>
                  <a:srgbClr val="FFFF00"/>
                </a:solidFill>
                <a:effectLst>
                  <a:outerShdw blurRad="38100" dist="38100" dir="2700000" algn="tl">
                    <a:srgbClr val="000000">
                      <a:alpha val="43137"/>
                    </a:srgbClr>
                  </a:outerShdw>
                </a:effectLst>
              </a:rPr>
              <a:t>LÍNEA</a:t>
            </a:r>
          </a:p>
          <a:p>
            <a:pPr algn="l"/>
            <a:endParaRPr lang="es-AR" sz="1800" dirty="0">
              <a:solidFill>
                <a:srgbClr val="FFFF00"/>
              </a:solidFill>
              <a:effectLst>
                <a:outerShdw blurRad="38100" dist="38100" dir="2700000" algn="tl">
                  <a:srgbClr val="000000">
                    <a:alpha val="43137"/>
                  </a:srgbClr>
                </a:outerShdw>
              </a:effectLst>
            </a:endParaRPr>
          </a:p>
          <a:p>
            <a:pPr algn="l"/>
            <a:r>
              <a:rPr lang="es-ES" sz="1800" dirty="0">
                <a:effectLst>
                  <a:outerShdw blurRad="38100" dist="38100" dir="2700000" algn="tl">
                    <a:srgbClr val="000000">
                      <a:alpha val="43137"/>
                    </a:srgbClr>
                  </a:outerShdw>
                </a:effectLst>
              </a:rPr>
              <a:t>Desde </a:t>
            </a:r>
            <a:r>
              <a:rPr lang="es-ES" sz="1800" dirty="0" smtClean="0">
                <a:effectLst>
                  <a:outerShdw blurRad="38100" dist="38100" dir="2700000" algn="tl">
                    <a:srgbClr val="000000">
                      <a:alpha val="43137"/>
                    </a:srgbClr>
                  </a:outerShdw>
                </a:effectLst>
              </a:rPr>
              <a:t>Declaración en línea, </a:t>
            </a:r>
            <a:r>
              <a:rPr lang="es-ES" sz="1800" dirty="0">
                <a:effectLst>
                  <a:outerShdw blurRad="38100" dist="38100" dir="2700000" algn="tl">
                    <a:srgbClr val="000000">
                      <a:alpha val="43137"/>
                    </a:srgbClr>
                  </a:outerShdw>
                </a:effectLst>
              </a:rPr>
              <a:t>el LSD tomará los siguientes datos:</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solidFill>
                  <a:srgbClr val="FF9900"/>
                </a:solidFill>
                <a:effectLst>
                  <a:outerShdw blurRad="38100" dist="38100" dir="2700000" algn="tl">
                    <a:srgbClr val="000000">
                      <a:alpha val="43137"/>
                    </a:srgbClr>
                  </a:outerShdw>
                </a:effectLst>
              </a:rPr>
              <a:t>Ley de Riesgo de Trabajo: </a:t>
            </a:r>
            <a:r>
              <a:rPr lang="es-ES" sz="1800" dirty="0">
                <a:effectLst>
                  <a:outerShdw blurRad="38100" dist="38100" dir="2700000" algn="tl">
                    <a:srgbClr val="000000">
                      <a:alpha val="43137"/>
                    </a:srgbClr>
                  </a:outerShdw>
                </a:effectLst>
              </a:rPr>
              <a:t>alícuota y cuota fija</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solidFill>
                  <a:srgbClr val="00FF99"/>
                </a:solidFill>
                <a:effectLst>
                  <a:outerShdw blurRad="38100" dist="38100" dir="2700000" algn="tl">
                    <a:srgbClr val="000000">
                      <a:alpha val="43137"/>
                    </a:srgbClr>
                  </a:outerShdw>
                </a:effectLst>
              </a:rPr>
              <a:t>Tipo de empleador: </a:t>
            </a:r>
            <a:r>
              <a:rPr lang="es-ES" sz="1800" dirty="0">
                <a:effectLst>
                  <a:outerShdw blurRad="38100" dist="38100" dir="2700000" algn="tl">
                    <a:srgbClr val="000000">
                      <a:alpha val="43137"/>
                    </a:srgbClr>
                  </a:outerShdw>
                </a:effectLst>
              </a:rPr>
              <a:t>encuadramiento en los inc. a) o b) del D. 814/2001, y otros</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solidFill>
                  <a:srgbClr val="00FFFF"/>
                </a:solidFill>
                <a:effectLst>
                  <a:outerShdw blurRad="38100" dist="38100" dir="2700000" algn="tl">
                    <a:srgbClr val="000000">
                      <a:alpha val="43137"/>
                    </a:srgbClr>
                  </a:outerShdw>
                </a:effectLst>
              </a:rPr>
              <a:t>Actividad: </a:t>
            </a:r>
            <a:r>
              <a:rPr lang="es-ES" sz="1800" dirty="0">
                <a:effectLst>
                  <a:outerShdw blurRad="38100" dist="38100" dir="2700000" algn="tl">
                    <a:srgbClr val="000000">
                      <a:alpha val="43137"/>
                    </a:srgbClr>
                  </a:outerShdw>
                </a:effectLst>
              </a:rPr>
              <a:t>producción primaria, actividad agropecuaria, no clasificada, etc.</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solidFill>
                  <a:srgbClr val="FF9900"/>
                </a:solidFill>
                <a:effectLst>
                  <a:outerShdw blurRad="38100" dist="38100" dir="2700000" algn="tl">
                    <a:srgbClr val="000000">
                      <a:alpha val="43137"/>
                    </a:srgbClr>
                  </a:outerShdw>
                </a:effectLst>
              </a:rPr>
              <a:t>Obra social </a:t>
            </a:r>
            <a:r>
              <a:rPr lang="es-ES" sz="1800" dirty="0">
                <a:effectLst>
                  <a:outerShdw blurRad="38100" dist="38100" dir="2700000" algn="tl">
                    <a:srgbClr val="000000">
                      <a:alpha val="43137"/>
                    </a:srgbClr>
                  </a:outerShdw>
                </a:effectLst>
              </a:rPr>
              <a:t>correspondiente a la actividad de la empresa</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solidFill>
                  <a:srgbClr val="00FF99"/>
                </a:solidFill>
                <a:effectLst>
                  <a:outerShdw blurRad="38100" dist="38100" dir="2700000" algn="tl">
                    <a:srgbClr val="000000">
                      <a:alpha val="43137"/>
                    </a:srgbClr>
                  </a:outerShdw>
                </a:effectLst>
              </a:rPr>
              <a:t>Zona</a:t>
            </a:r>
            <a:endParaRPr lang="es-AR" sz="1800" dirty="0">
              <a:solidFill>
                <a:srgbClr val="00FF99"/>
              </a:solidFill>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solidFill>
                  <a:srgbClr val="00FFFF"/>
                </a:solidFill>
                <a:effectLst>
                  <a:outerShdw blurRad="38100" dist="38100" dir="2700000" algn="tl">
                    <a:srgbClr val="000000">
                      <a:alpha val="43137"/>
                    </a:srgbClr>
                  </a:outerShdw>
                </a:effectLst>
              </a:rPr>
              <a:t>Aplicación de la L. 25922 </a:t>
            </a:r>
            <a:r>
              <a:rPr lang="es-ES" sz="1800" dirty="0">
                <a:effectLst>
                  <a:outerShdw blurRad="38100" dist="38100" dir="2700000" algn="tl">
                    <a:srgbClr val="000000">
                      <a:alpha val="43137"/>
                    </a:srgbClr>
                  </a:outerShdw>
                </a:effectLst>
              </a:rPr>
              <a:t>de Promoción de la industria del software</a:t>
            </a:r>
            <a:endParaRPr lang="es-AR" sz="1800" dirty="0">
              <a:effectLst>
                <a:outerShdw blurRad="38100" dist="38100" dir="2700000" algn="tl">
                  <a:srgbClr val="000000">
                    <a:alpha val="43137"/>
                  </a:srgbClr>
                </a:outerShdw>
              </a:effectLst>
            </a:endParaRPr>
          </a:p>
          <a:p>
            <a:pPr marL="285750" lvl="0" indent="-285750" algn="l">
              <a:buFont typeface="Arial" panose="020B0604020202020204" pitchFamily="34" charset="0"/>
              <a:buChar char="•"/>
            </a:pPr>
            <a:r>
              <a:rPr lang="es-ES" sz="1800" dirty="0">
                <a:solidFill>
                  <a:srgbClr val="FFFF19"/>
                </a:solidFill>
                <a:effectLst>
                  <a:outerShdw blurRad="38100" dist="38100" dir="2700000" algn="tl">
                    <a:srgbClr val="000000">
                      <a:alpha val="43137"/>
                    </a:srgbClr>
                  </a:outerShdw>
                </a:effectLst>
              </a:rPr>
              <a:t>Seguro colectivo de vida obligatorio (SCVO): </a:t>
            </a:r>
            <a:r>
              <a:rPr lang="es-ES" sz="1800" dirty="0">
                <a:effectLst>
                  <a:outerShdw blurRad="38100" dist="38100" dir="2700000" algn="tl">
                    <a:srgbClr val="000000">
                      <a:alpha val="43137"/>
                    </a:srgbClr>
                  </a:outerShdw>
                </a:effectLst>
              </a:rPr>
              <a:t>valor de la prima y costo de emisión (Reglamento de la SSN 39766/2016)</a:t>
            </a:r>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58064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736136" y="838200"/>
            <a:ext cx="7772400" cy="4876800"/>
          </a:xfrm>
        </p:spPr>
        <p:txBody>
          <a:bodyPr>
            <a:normAutofit lnSpcReduction="10000"/>
          </a:bodyPr>
          <a:lstStyle/>
          <a:p>
            <a:pPr eaLnBrk="1" hangingPunct="1">
              <a:defRPr/>
            </a:pPr>
            <a:r>
              <a:rPr lang="es-AR" sz="3600" b="1" dirty="0" smtClean="0">
                <a:solidFill>
                  <a:srgbClr val="00FFFF"/>
                </a:solidFill>
                <a:effectLst>
                  <a:outerShdw blurRad="38100" dist="38100" dir="2700000" algn="tl">
                    <a:srgbClr val="000000">
                      <a:alpha val="43137"/>
                    </a:srgbClr>
                  </a:outerShdw>
                </a:effectLst>
                <a:latin typeface="Papyrus" pitchFamily="66" charset="0"/>
              </a:rPr>
              <a:t>MEDIDAS </a:t>
            </a:r>
          </a:p>
          <a:p>
            <a:pPr eaLnBrk="1" hangingPunct="1">
              <a:defRPr/>
            </a:pPr>
            <a:r>
              <a:rPr lang="es-AR" sz="3600" b="1" dirty="0" smtClean="0">
                <a:solidFill>
                  <a:srgbClr val="00FFFF"/>
                </a:solidFill>
                <a:effectLst>
                  <a:outerShdw blurRad="38100" dist="38100" dir="2700000" algn="tl">
                    <a:srgbClr val="000000">
                      <a:alpha val="43137"/>
                    </a:srgbClr>
                  </a:outerShdw>
                </a:effectLst>
                <a:latin typeface="Papyrus" pitchFamily="66" charset="0"/>
              </a:rPr>
              <a:t>ECONOMICAS</a:t>
            </a:r>
          </a:p>
          <a:p>
            <a:pPr eaLnBrk="1" hangingPunct="1">
              <a:defRPr/>
            </a:pPr>
            <a:endParaRPr lang="es-AR" sz="3600" b="1" dirty="0" smtClean="0">
              <a:solidFill>
                <a:srgbClr val="FFFF00"/>
              </a:solidFill>
              <a:effectLst>
                <a:outerShdw blurRad="38100" dist="38100" dir="2700000" algn="tl">
                  <a:srgbClr val="000000">
                    <a:alpha val="43137"/>
                  </a:srgbClr>
                </a:outerShdw>
              </a:effectLst>
              <a:latin typeface="Papyrus" pitchFamily="66" charset="0"/>
            </a:endParaRPr>
          </a:p>
          <a:p>
            <a:pPr eaLnBrk="1" hangingPunct="1">
              <a:defRPr/>
            </a:pPr>
            <a:r>
              <a:rPr lang="es-AR" sz="3600" b="1" dirty="0" smtClean="0">
                <a:solidFill>
                  <a:srgbClr val="FFFF00"/>
                </a:solidFill>
                <a:effectLst>
                  <a:outerShdw blurRad="38100" dist="38100" dir="2700000" algn="tl">
                    <a:srgbClr val="000000">
                      <a:alpha val="43137"/>
                    </a:srgbClr>
                  </a:outerShdw>
                </a:effectLst>
                <a:latin typeface="Papyrus" pitchFamily="66" charset="0"/>
              </a:rPr>
              <a:t>REDUCCIÓN DE APORTES DEL TRABAJADOR</a:t>
            </a:r>
          </a:p>
          <a:p>
            <a:pPr eaLnBrk="1" hangingPunct="1">
              <a:defRPr/>
            </a:pPr>
            <a:endParaRPr lang="es-AR" sz="3600" b="1" dirty="0" smtClean="0">
              <a:solidFill>
                <a:srgbClr val="FFFF00"/>
              </a:solidFill>
              <a:effectLst>
                <a:outerShdw blurRad="38100" dist="38100" dir="2700000" algn="tl">
                  <a:srgbClr val="000000">
                    <a:alpha val="43137"/>
                  </a:srgbClr>
                </a:outerShdw>
              </a:effectLst>
              <a:latin typeface="Papyrus" pitchFamily="66" charset="0"/>
            </a:endParaRPr>
          </a:p>
          <a:p>
            <a:pPr>
              <a:defRPr/>
            </a:pPr>
            <a:r>
              <a:rPr lang="es-AR" sz="3600" b="1" dirty="0">
                <a:solidFill>
                  <a:srgbClr val="00FF00"/>
                </a:solidFill>
                <a:effectLst>
                  <a:outerShdw blurRad="38100" dist="38100" dir="2700000" algn="tl">
                    <a:srgbClr val="000000">
                      <a:alpha val="43137"/>
                    </a:srgbClr>
                  </a:outerShdw>
                </a:effectLst>
                <a:latin typeface="Papyrus" pitchFamily="66" charset="0"/>
              </a:rPr>
              <a:t>DECRETO 561/2019</a:t>
            </a:r>
          </a:p>
          <a:p>
            <a:pPr eaLnBrk="1" hangingPunct="1">
              <a:defRPr/>
            </a:pPr>
            <a:endParaRPr lang="es-AR" sz="3600" b="1" dirty="0" smtClean="0">
              <a:solidFill>
                <a:srgbClr val="FFFF00"/>
              </a:solidFill>
              <a:effectLst>
                <a:outerShdw blurRad="38100" dist="38100" dir="2700000" algn="tl">
                  <a:srgbClr val="000000">
                    <a:alpha val="43137"/>
                  </a:srgbClr>
                </a:outerShdw>
              </a:effectLst>
              <a:latin typeface="Papyrus" pitchFamily="66" charset="0"/>
            </a:endParaRPr>
          </a:p>
        </p:txBody>
      </p:sp>
      <p:pic>
        <p:nvPicPr>
          <p:cNvPr id="3" name="2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53651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lnSpcReduction="10000"/>
          </a:bodyPr>
          <a:lstStyle/>
          <a:p>
            <a:pPr algn="l"/>
            <a:r>
              <a:rPr lang="es-AR" sz="1800" b="1" dirty="0" smtClean="0">
                <a:solidFill>
                  <a:srgbClr val="FFFF19"/>
                </a:solidFill>
                <a:effectLst>
                  <a:outerShdw blurRad="38100" dist="38100" dir="2700000" algn="tl">
                    <a:srgbClr val="000000">
                      <a:alpha val="43137"/>
                    </a:srgbClr>
                  </a:outerShdw>
                </a:effectLst>
              </a:rPr>
              <a:t>REDUCCIÓN DE APORTES</a:t>
            </a: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4 -</a:t>
            </a:r>
            <a:r>
              <a:rPr lang="es-AR" sz="1800" dirty="0">
                <a:effectLst>
                  <a:outerShdw blurRad="38100" dist="38100" dir="2700000" algn="tl">
                    <a:srgbClr val="000000">
                      <a:alpha val="43137"/>
                    </a:srgbClr>
                  </a:outerShdw>
                </a:effectLst>
              </a:rPr>
              <a:t> El Estado Nacional </a:t>
            </a:r>
            <a:r>
              <a:rPr lang="es-AR" sz="1800" dirty="0">
                <a:solidFill>
                  <a:srgbClr val="00FFFF"/>
                </a:solidFill>
                <a:effectLst>
                  <a:outerShdw blurRad="38100" dist="38100" dir="2700000" algn="tl">
                    <a:srgbClr val="000000">
                      <a:alpha val="43137"/>
                    </a:srgbClr>
                  </a:outerShdw>
                </a:effectLst>
              </a:rPr>
              <a:t>financiará el aporte personal </a:t>
            </a:r>
            <a:r>
              <a:rPr lang="es-AR" sz="1800" dirty="0">
                <a:effectLst>
                  <a:outerShdw blurRad="38100" dist="38100" dir="2700000" algn="tl">
                    <a:srgbClr val="000000">
                      <a:alpha val="43137"/>
                    </a:srgbClr>
                  </a:outerShdw>
                </a:effectLst>
              </a:rPr>
              <a:t>de los trabajadores en relación de dependencia a que se refiere el inciso a) del artículo 10 de la ley 24241 y sus modificaciones, que se devengue </a:t>
            </a:r>
            <a:r>
              <a:rPr lang="es-AR" sz="1800" b="1" dirty="0">
                <a:solidFill>
                  <a:srgbClr val="FF9900"/>
                </a:solidFill>
                <a:effectLst>
                  <a:outerShdw blurRad="38100" dist="38100" dir="2700000" algn="tl">
                    <a:srgbClr val="000000">
                      <a:alpha val="43137"/>
                    </a:srgbClr>
                  </a:outerShdw>
                </a:effectLst>
              </a:rPr>
              <a:t>durante los meses de agosto y setiembre</a:t>
            </a:r>
            <a:r>
              <a:rPr lang="es-AR" sz="1800" dirty="0">
                <a:effectLst>
                  <a:outerShdw blurRad="38100" dist="38100" dir="2700000" algn="tl">
                    <a:srgbClr val="000000">
                      <a:alpha val="43137"/>
                    </a:srgbClr>
                  </a:outerShdw>
                </a:effectLst>
              </a:rPr>
              <a:t> del año 2019, </a:t>
            </a:r>
            <a:r>
              <a:rPr lang="es-AR" sz="1800" b="1" dirty="0">
                <a:solidFill>
                  <a:srgbClr val="00FF99"/>
                </a:solidFill>
                <a:effectLst>
                  <a:outerShdw blurRad="38100" dist="38100" dir="2700000" algn="tl">
                    <a:srgbClr val="000000">
                      <a:alpha val="43137"/>
                    </a:srgbClr>
                  </a:outerShdw>
                </a:effectLst>
              </a:rPr>
              <a:t>en una suma equivalente a pesos dos mil ($ 2.000)</a:t>
            </a:r>
            <a:r>
              <a:rPr lang="es-AR" sz="1800" dirty="0">
                <a:effectLst>
                  <a:outerShdw blurRad="38100" dist="38100" dir="2700000" algn="tl">
                    <a:srgbClr val="000000">
                      <a:alpha val="43137"/>
                    </a:srgbClr>
                  </a:outerShdw>
                </a:effectLst>
              </a:rPr>
              <a:t> mensuales </a:t>
            </a:r>
            <a:r>
              <a:rPr lang="es-AR" sz="1800" dirty="0">
                <a:solidFill>
                  <a:srgbClr val="FFFF19"/>
                </a:solidFill>
                <a:effectLst>
                  <a:outerShdw blurRad="38100" dist="38100" dir="2700000" algn="tl">
                    <a:srgbClr val="000000">
                      <a:alpha val="43137"/>
                    </a:srgbClr>
                  </a:outerShdw>
                </a:effectLst>
              </a:rPr>
              <a:t>o al cien por ciento (100%) de su valor,</a:t>
            </a:r>
            <a:r>
              <a:rPr lang="es-AR" sz="1800" dirty="0">
                <a:effectLst>
                  <a:outerShdw blurRad="38100" dist="38100" dir="2700000" algn="tl">
                    <a:srgbClr val="000000">
                      <a:alpha val="43137"/>
                    </a:srgbClr>
                  </a:outerShdw>
                </a:effectLst>
              </a:rPr>
              <a:t> lo que resulte menor.</a:t>
            </a:r>
          </a:p>
          <a:p>
            <a:pPr algn="l"/>
            <a:r>
              <a:rPr lang="es-AR" sz="1800" dirty="0">
                <a:effectLst>
                  <a:outerShdw blurRad="38100" dist="38100" dir="2700000" algn="tl">
                    <a:srgbClr val="000000">
                      <a:alpha val="43137"/>
                    </a:srgbClr>
                  </a:outerShdw>
                </a:effectLst>
              </a:rPr>
              <a:t>Para los </a:t>
            </a:r>
            <a:r>
              <a:rPr lang="es-AR" sz="1800" b="1" dirty="0">
                <a:solidFill>
                  <a:srgbClr val="00FFFF"/>
                </a:solidFill>
                <a:effectLst>
                  <a:outerShdw blurRad="38100" dist="38100" dir="2700000" algn="tl">
                    <a:srgbClr val="000000">
                      <a:alpha val="43137"/>
                    </a:srgbClr>
                  </a:outerShdw>
                </a:effectLst>
              </a:rPr>
              <a:t>contratos a tiempo parcial, </a:t>
            </a:r>
            <a:r>
              <a:rPr lang="es-AR" sz="1800" dirty="0">
                <a:effectLst>
                  <a:outerShdw blurRad="38100" dist="38100" dir="2700000" algn="tl">
                    <a:srgbClr val="000000">
                      <a:alpha val="43137"/>
                    </a:srgbClr>
                  </a:outerShdw>
                </a:effectLst>
              </a:rPr>
              <a:t>el importe consignado en el párrafo anterior </a:t>
            </a:r>
            <a:r>
              <a:rPr lang="es-AR" sz="1800" dirty="0">
                <a:solidFill>
                  <a:srgbClr val="FFFF19"/>
                </a:solidFill>
                <a:effectLst>
                  <a:outerShdw blurRad="38100" dist="38100" dir="2700000" algn="tl">
                    <a:srgbClr val="000000">
                      <a:alpha val="43137"/>
                    </a:srgbClr>
                  </a:outerShdw>
                </a:effectLst>
              </a:rPr>
              <a:t>se proporcionará </a:t>
            </a:r>
            <a:r>
              <a:rPr lang="es-AR" sz="1800" dirty="0">
                <a:effectLst>
                  <a:outerShdw blurRad="38100" dist="38100" dir="2700000" algn="tl">
                    <a:srgbClr val="000000">
                      <a:alpha val="43137"/>
                    </a:srgbClr>
                  </a:outerShdw>
                </a:effectLst>
              </a:rPr>
              <a:t>al tiempo trabajado considerando la jornada habitual de la actividad.</a:t>
            </a:r>
          </a:p>
          <a:p>
            <a:pPr algn="l"/>
            <a:r>
              <a:rPr lang="es-AR" sz="1800" dirty="0">
                <a:effectLst>
                  <a:outerShdw blurRad="38100" dist="38100" dir="2700000" algn="tl">
                    <a:srgbClr val="000000">
                      <a:alpha val="43137"/>
                    </a:srgbClr>
                  </a:outerShdw>
                </a:effectLst>
              </a:rPr>
              <a:t>También </a:t>
            </a:r>
            <a:r>
              <a:rPr lang="es-AR" sz="1800" dirty="0">
                <a:solidFill>
                  <a:srgbClr val="FF9900"/>
                </a:solidFill>
                <a:effectLst>
                  <a:outerShdw blurRad="38100" dist="38100" dir="2700000" algn="tl">
                    <a:srgbClr val="000000">
                      <a:alpha val="43137"/>
                    </a:srgbClr>
                  </a:outerShdw>
                </a:effectLst>
              </a:rPr>
              <a:t>deberá efectuarse la proporción </a:t>
            </a:r>
            <a:r>
              <a:rPr lang="es-AR" sz="1800" dirty="0">
                <a:effectLst>
                  <a:outerShdw blurRad="38100" dist="38100" dir="2700000" algn="tl">
                    <a:srgbClr val="000000">
                      <a:alpha val="43137"/>
                    </a:srgbClr>
                  </a:outerShdw>
                </a:effectLst>
              </a:rPr>
              <a:t>que corresponda, en aquellos casos en que, por cualquier motivo, </a:t>
            </a:r>
            <a:r>
              <a:rPr lang="es-AR" sz="1800" dirty="0">
                <a:solidFill>
                  <a:srgbClr val="FFFF00"/>
                </a:solidFill>
                <a:effectLst>
                  <a:outerShdw blurRad="38100" dist="38100" dir="2700000" algn="tl">
                    <a:srgbClr val="000000">
                      <a:alpha val="43137"/>
                    </a:srgbClr>
                  </a:outerShdw>
                </a:effectLst>
              </a:rPr>
              <a:t>el tiempo trabajado involucre una fracción inferior al mes.</a:t>
            </a:r>
          </a:p>
          <a:p>
            <a:pPr algn="l"/>
            <a:r>
              <a:rPr lang="es-AR" sz="1800" dirty="0">
                <a:solidFill>
                  <a:srgbClr val="00FFFF"/>
                </a:solidFill>
                <a:effectLst>
                  <a:outerShdw blurRad="38100" dist="38100" dir="2700000" algn="tl">
                    <a:srgbClr val="000000">
                      <a:alpha val="43137"/>
                    </a:srgbClr>
                  </a:outerShdw>
                </a:effectLst>
              </a:rPr>
              <a:t>Los empleadores </a:t>
            </a:r>
            <a:r>
              <a:rPr lang="es-AR" sz="1800" dirty="0">
                <a:effectLst>
                  <a:outerShdw blurRad="38100" dist="38100" dir="2700000" algn="tl">
                    <a:srgbClr val="000000">
                      <a:alpha val="43137"/>
                    </a:srgbClr>
                  </a:outerShdw>
                </a:effectLst>
              </a:rPr>
              <a:t>que tengan a su cargo el pago de la remuneración </a:t>
            </a:r>
            <a:r>
              <a:rPr lang="es-AR" sz="1800" dirty="0">
                <a:solidFill>
                  <a:srgbClr val="FFFF19"/>
                </a:solidFill>
                <a:effectLst>
                  <a:outerShdw blurRad="38100" dist="38100" dir="2700000" algn="tl">
                    <a:srgbClr val="000000">
                      <a:alpha val="43137"/>
                    </a:srgbClr>
                  </a:outerShdw>
                </a:effectLst>
              </a:rPr>
              <a:t>detraerán del descuento </a:t>
            </a:r>
            <a:r>
              <a:rPr lang="es-AR" sz="1800" dirty="0">
                <a:effectLst>
                  <a:outerShdw blurRad="38100" dist="38100" dir="2700000" algn="tl">
                    <a:srgbClr val="000000">
                      <a:alpha val="43137"/>
                    </a:srgbClr>
                  </a:outerShdw>
                </a:effectLst>
              </a:rPr>
              <a:t>que les corresponda practicar conforme al inciso c) del artículo 12 de la ley 24241 y sus modificaciones, </a:t>
            </a:r>
            <a:r>
              <a:rPr lang="es-AR" sz="1800" b="1" dirty="0">
                <a:solidFill>
                  <a:srgbClr val="FF9900"/>
                </a:solidFill>
                <a:effectLst>
                  <a:outerShdw blurRad="38100" dist="38100" dir="2700000" algn="tl">
                    <a:srgbClr val="000000">
                      <a:alpha val="43137"/>
                    </a:srgbClr>
                  </a:outerShdw>
                </a:effectLst>
              </a:rPr>
              <a:t>la suma que resulte de la aplicación de lo dispuesto en los párrafos precedentes</a:t>
            </a:r>
            <a:r>
              <a:rPr lang="es-AR" sz="1800" b="1" dirty="0" smtClean="0">
                <a:solidFill>
                  <a:srgbClr val="FF9900"/>
                </a:solidFill>
                <a:effectLst>
                  <a:outerShdw blurRad="38100" dist="38100" dir="2700000" algn="tl">
                    <a:srgbClr val="000000">
                      <a:alpha val="43137"/>
                    </a:srgbClr>
                  </a:outerShdw>
                </a:effectLst>
              </a:rPr>
              <a:t>.</a:t>
            </a:r>
          </a:p>
          <a:p>
            <a:pPr algn="l"/>
            <a:r>
              <a:rPr lang="es-AR" sz="1800" dirty="0" smtClean="0">
                <a:effectLst>
                  <a:outerShdw blurRad="38100" dist="38100" dir="2700000" algn="tl">
                    <a:srgbClr val="000000">
                      <a:alpha val="43137"/>
                    </a:srgbClr>
                  </a:outerShdw>
                </a:effectLst>
              </a:rPr>
              <a:t>(…)</a:t>
            </a:r>
          </a:p>
          <a:p>
            <a:pPr algn="l"/>
            <a:r>
              <a:rPr lang="es-AR" sz="1800" b="1" dirty="0">
                <a:solidFill>
                  <a:srgbClr val="FFFF00"/>
                </a:solidFill>
                <a:effectLst>
                  <a:outerShdw blurRad="38100" dist="38100" dir="2700000" algn="tl">
                    <a:srgbClr val="000000">
                      <a:alpha val="43137"/>
                    </a:srgbClr>
                  </a:outerShdw>
                </a:effectLst>
              </a:rPr>
              <a:t>RUBRARLO COMO: </a:t>
            </a:r>
            <a:r>
              <a:rPr lang="es-AR" sz="1800" dirty="0">
                <a:solidFill>
                  <a:srgbClr val="00FFCC"/>
                </a:solidFill>
              </a:rPr>
              <a:t>“Ajuste Aporte Decreto 561/2019”</a:t>
            </a:r>
            <a:endParaRPr lang="es-AR" sz="1800" dirty="0">
              <a:effectLst>
                <a:outerShdw blurRad="38100" dist="38100" dir="2700000" algn="tl">
                  <a:srgbClr val="000000">
                    <a:alpha val="43137"/>
                  </a:srgbClr>
                </a:outerShdw>
              </a:effectLst>
            </a:endParaRPr>
          </a:p>
          <a:p>
            <a:pPr algn="l"/>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306867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lnSpcReduction="10000"/>
          </a:bodyPr>
          <a:lstStyle/>
          <a:p>
            <a:pPr algn="l"/>
            <a:r>
              <a:rPr lang="es-AR" sz="1800" b="1" dirty="0">
                <a:solidFill>
                  <a:srgbClr val="FFFF19"/>
                </a:solidFill>
                <a:effectLst>
                  <a:outerShdw blurRad="38100" dist="38100" dir="2700000" algn="tl">
                    <a:srgbClr val="000000">
                      <a:alpha val="43137"/>
                    </a:srgbClr>
                  </a:outerShdw>
                </a:effectLst>
              </a:rPr>
              <a:t>REDUCCIÓN DE APORTES</a:t>
            </a: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4 -</a:t>
            </a:r>
            <a:r>
              <a:rPr lang="es-AR" sz="1800" dirty="0">
                <a:solidFill>
                  <a:srgbClr val="00FFFF"/>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a:t>
            </a:r>
          </a:p>
          <a:p>
            <a:pPr algn="l"/>
            <a:endParaRPr lang="es-AR" sz="1800" dirty="0">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Lo previsto en este artículo </a:t>
            </a:r>
            <a:r>
              <a:rPr lang="es-AR" sz="1800" dirty="0">
                <a:solidFill>
                  <a:srgbClr val="FFFF19"/>
                </a:solidFill>
                <a:effectLst>
                  <a:outerShdw blurRad="38100" dist="38100" dir="2700000" algn="tl">
                    <a:srgbClr val="000000">
                      <a:alpha val="43137"/>
                    </a:srgbClr>
                  </a:outerShdw>
                </a:effectLst>
              </a:rPr>
              <a:t>tendrá efectos, exclusivamente, para quienes tengan una remuneración bruta mensual</a:t>
            </a:r>
            <a:r>
              <a:rPr lang="es-AR" sz="1800" dirty="0">
                <a:effectLst>
                  <a:outerShdw blurRad="38100" dist="38100" dir="2700000" algn="tl">
                    <a:srgbClr val="000000">
                      <a:alpha val="43137"/>
                    </a:srgbClr>
                  </a:outerShdw>
                </a:effectLst>
              </a:rPr>
              <a:t> devengada en el mes de que se trate </a:t>
            </a:r>
            <a:r>
              <a:rPr lang="es-AR" sz="1800" b="1" dirty="0">
                <a:solidFill>
                  <a:srgbClr val="FF9900"/>
                </a:solidFill>
                <a:effectLst>
                  <a:outerShdw blurRad="38100" dist="38100" dir="2700000" algn="tl">
                    <a:srgbClr val="000000">
                      <a:alpha val="43137"/>
                    </a:srgbClr>
                  </a:outerShdw>
                </a:effectLst>
              </a:rPr>
              <a:t>de hasta pesos sesenta mil ($ 60.000).</a:t>
            </a:r>
          </a:p>
          <a:p>
            <a:pPr algn="l"/>
            <a:r>
              <a:rPr lang="es-AR" sz="1800" dirty="0">
                <a:effectLst>
                  <a:outerShdw blurRad="38100" dist="38100" dir="2700000" algn="tl">
                    <a:srgbClr val="000000">
                      <a:alpha val="43137"/>
                    </a:srgbClr>
                  </a:outerShdw>
                </a:effectLst>
              </a:rPr>
              <a:t>Las erogaciones que demande el cumplimiento de estas disposiciones </a:t>
            </a:r>
            <a:r>
              <a:rPr lang="es-AR" sz="1800" dirty="0">
                <a:solidFill>
                  <a:srgbClr val="00FFFF"/>
                </a:solidFill>
                <a:effectLst>
                  <a:outerShdw blurRad="38100" dist="38100" dir="2700000" algn="tl">
                    <a:srgbClr val="000000">
                      <a:alpha val="43137"/>
                    </a:srgbClr>
                  </a:outerShdw>
                </a:effectLst>
              </a:rPr>
              <a:t>se financiarán con aportes del Tesoro Nacional,</a:t>
            </a:r>
            <a:r>
              <a:rPr lang="es-AR" sz="1800" dirty="0">
                <a:effectLst>
                  <a:outerShdw blurRad="38100" dist="38100" dir="2700000" algn="tl">
                    <a:srgbClr val="000000">
                      <a:alpha val="43137"/>
                    </a:srgbClr>
                  </a:outerShdw>
                </a:effectLst>
              </a:rPr>
              <a:t> no viéndose afectados los recursos del Sistema Integrado Previsional Argentino (SIPA) ni los derechos conferidos a los trabajadores por tal sistema.</a:t>
            </a:r>
          </a:p>
          <a:p>
            <a:pPr algn="l"/>
            <a:r>
              <a:rPr lang="es-AR" sz="1800" dirty="0">
                <a:effectLst>
                  <a:outerShdw blurRad="38100" dist="38100" dir="2700000" algn="tl">
                    <a:srgbClr val="000000">
                      <a:alpha val="43137"/>
                    </a:srgbClr>
                  </a:outerShdw>
                </a:effectLst>
              </a:rPr>
              <a:t>La Administración Federal de Ingresos Públicos </a:t>
            </a:r>
            <a:r>
              <a:rPr lang="es-AR" sz="1800" b="1" dirty="0">
                <a:solidFill>
                  <a:srgbClr val="FF9900"/>
                </a:solidFill>
                <a:effectLst>
                  <a:outerShdw blurRad="38100" dist="38100" dir="2700000" algn="tl">
                    <a:srgbClr val="000000">
                      <a:alpha val="43137"/>
                    </a:srgbClr>
                  </a:outerShdw>
                </a:effectLst>
              </a:rPr>
              <a:t>(AFIP) </a:t>
            </a:r>
            <a:r>
              <a:rPr lang="es-AR" sz="1800" dirty="0">
                <a:solidFill>
                  <a:srgbClr val="FFFF19"/>
                </a:solidFill>
                <a:effectLst>
                  <a:outerShdw blurRad="38100" dist="38100" dir="2700000" algn="tl">
                    <a:srgbClr val="000000">
                      <a:alpha val="43137"/>
                    </a:srgbClr>
                  </a:outerShdw>
                </a:effectLst>
              </a:rPr>
              <a:t>será la encargada de dictar las normas que resulten necesarias para la aplicación del beneficio.</a:t>
            </a:r>
          </a:p>
          <a:p>
            <a:pPr algn="l"/>
            <a:r>
              <a:rPr lang="es-AR" sz="1800" dirty="0" err="1">
                <a:effectLst>
                  <a:outerShdw blurRad="38100" dist="38100" dir="2700000" algn="tl">
                    <a:srgbClr val="000000">
                      <a:alpha val="43137"/>
                    </a:srgbClr>
                  </a:outerShdw>
                </a:effectLst>
              </a:rPr>
              <a:t>Invítase</a:t>
            </a:r>
            <a:r>
              <a:rPr lang="es-AR" sz="1800" dirty="0">
                <a:effectLst>
                  <a:outerShdw blurRad="38100" dist="38100" dir="2700000" algn="tl">
                    <a:srgbClr val="000000">
                      <a:alpha val="43137"/>
                    </a:srgbClr>
                  </a:outerShdw>
                </a:effectLst>
              </a:rPr>
              <a:t> a las Provincias, a la Ciudad Autónoma de Buenos Aires y a los Municipios a adherir a estas disposiciones, adoptando en el ámbito de sus jurisdicciones una medida similar</a:t>
            </a:r>
            <a:r>
              <a:rPr lang="es-AR" sz="1800" dirty="0" smtClean="0">
                <a:effectLst>
                  <a:outerShdw blurRad="38100" dist="38100" dir="2700000" algn="tl">
                    <a:srgbClr val="000000">
                      <a:alpha val="43137"/>
                    </a:srgbClr>
                  </a:outerShdw>
                </a:effectLst>
              </a:rPr>
              <a:t>.</a:t>
            </a:r>
          </a:p>
          <a:p>
            <a:pPr algn="l"/>
            <a:endParaRPr lang="es-AR" sz="1800" dirty="0">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RUBRARLO COMO: </a:t>
            </a:r>
            <a:r>
              <a:rPr lang="es-AR" sz="1800" dirty="0">
                <a:solidFill>
                  <a:srgbClr val="00FFCC"/>
                </a:solidFill>
              </a:rPr>
              <a:t>“Ajuste Aporte Decreto 561/2019”</a:t>
            </a:r>
            <a:endParaRPr lang="es-AR" sz="18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36228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endParaRPr lang="es-AR" sz="1600" b="1" dirty="0" smtClean="0">
              <a:solidFill>
                <a:srgbClr val="00FFFF"/>
              </a:solidFill>
              <a:effectLst>
                <a:outerShdw blurRad="38100" dist="38100" dir="2700000" algn="tl">
                  <a:srgbClr val="000000">
                    <a:alpha val="43137"/>
                  </a:srgbClr>
                </a:outerShdw>
              </a:effectLst>
            </a:endParaRPr>
          </a:p>
          <a:p>
            <a:pPr algn="l"/>
            <a:r>
              <a:rPr lang="es-AR" sz="2000" b="1" dirty="0" smtClean="0">
                <a:solidFill>
                  <a:srgbClr val="FFFF00"/>
                </a:solidFill>
                <a:effectLst>
                  <a:outerShdw blurRad="38100" dist="38100" dir="2700000" algn="tl">
                    <a:srgbClr val="000000">
                      <a:alpha val="43137"/>
                    </a:srgbClr>
                  </a:outerShdw>
                </a:effectLst>
              </a:rPr>
              <a:t>APLICACIÓN</a:t>
            </a:r>
            <a:endParaRPr lang="es-AR" sz="2000" b="1" dirty="0">
              <a:solidFill>
                <a:srgbClr val="FFFF00"/>
              </a:solidFill>
              <a:effectLst>
                <a:outerShdw blurRad="38100" dist="38100" dir="2700000" algn="tl">
                  <a:srgbClr val="000000">
                    <a:alpha val="43137"/>
                  </a:srgbClr>
                </a:outerShdw>
              </a:effectLst>
            </a:endParaRPr>
          </a:p>
          <a:p>
            <a:pPr algn="l"/>
            <a:endParaRPr lang="es-AR" sz="1600" b="1" dirty="0" smtClean="0">
              <a:solidFill>
                <a:srgbClr val="00FFFF"/>
              </a:solidFill>
              <a:effectLst>
                <a:outerShdw blurRad="38100" dist="38100" dir="2700000" algn="tl">
                  <a:srgbClr val="000000">
                    <a:alpha val="43137"/>
                  </a:srgbClr>
                </a:outerShdw>
              </a:effectLst>
            </a:endParaRPr>
          </a:p>
          <a:p>
            <a:pPr algn="l"/>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5 -</a:t>
            </a:r>
            <a:r>
              <a:rPr lang="es-AR" sz="1600" dirty="0">
                <a:effectLst>
                  <a:outerShdw blurRad="38100" dist="38100" dir="2700000" algn="tl">
                    <a:srgbClr val="000000">
                      <a:alpha val="43137"/>
                    </a:srgbClr>
                  </a:outerShdw>
                </a:effectLst>
              </a:rPr>
              <a:t> La presente medida entrará en vigencia a partir del día siguiente al de su publicación en el Boletín Oficial.</a:t>
            </a:r>
          </a:p>
          <a:p>
            <a:pPr algn="l"/>
            <a:endParaRPr lang="es-AR" sz="1600" b="1" dirty="0" smtClean="0">
              <a:effectLst>
                <a:outerShdw blurRad="38100" dist="38100" dir="2700000" algn="tl">
                  <a:srgbClr val="000000">
                    <a:alpha val="43137"/>
                  </a:srgbClr>
                </a:outerShdw>
              </a:effectLst>
            </a:endParaRPr>
          </a:p>
          <a:p>
            <a:pPr algn="l"/>
            <a:r>
              <a:rPr lang="es-AR" sz="1600" b="1" dirty="0" smtClean="0">
                <a:solidFill>
                  <a:srgbClr val="FFFF00"/>
                </a:solidFill>
                <a:effectLst>
                  <a:outerShdw blurRad="38100" dist="38100" dir="2700000" algn="tl">
                    <a:srgbClr val="000000">
                      <a:alpha val="43137"/>
                    </a:srgbClr>
                  </a:outerShdw>
                </a:effectLst>
              </a:rPr>
              <a:t>BO</a:t>
            </a:r>
            <a:r>
              <a:rPr lang="es-AR" sz="1600" dirty="0">
                <a:solidFill>
                  <a:srgbClr val="FFFF00"/>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15/8/2019</a:t>
            </a:r>
          </a:p>
          <a:p>
            <a:pPr algn="l"/>
            <a:r>
              <a:rPr lang="es-AR" sz="1600" dirty="0" smtClean="0">
                <a:solidFill>
                  <a:srgbClr val="FF9900"/>
                </a:solidFill>
                <a:effectLst>
                  <a:outerShdw blurRad="38100" dist="38100" dir="2700000" algn="tl">
                    <a:srgbClr val="000000">
                      <a:alpha val="43137"/>
                    </a:srgbClr>
                  </a:outerShdw>
                </a:effectLst>
              </a:rPr>
              <a:t>Vigencia</a:t>
            </a:r>
            <a:r>
              <a:rPr lang="es-AR" sz="1600" dirty="0">
                <a:solidFill>
                  <a:srgbClr val="FF9900"/>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15/8/2019</a:t>
            </a:r>
          </a:p>
          <a:p>
            <a:pPr algn="l"/>
            <a:r>
              <a:rPr lang="es-AR" sz="1600" dirty="0">
                <a:solidFill>
                  <a:srgbClr val="00FFFF"/>
                </a:solidFill>
                <a:effectLst>
                  <a:outerShdw blurRad="38100" dist="38100" dir="2700000" algn="tl">
                    <a:srgbClr val="000000">
                      <a:alpha val="43137"/>
                    </a:srgbClr>
                  </a:outerShdw>
                </a:effectLst>
              </a:rPr>
              <a:t>Aplicación: </a:t>
            </a:r>
            <a:r>
              <a:rPr lang="es-AR" sz="1600" dirty="0">
                <a:effectLst>
                  <a:outerShdw blurRad="38100" dist="38100" dir="2700000" algn="tl">
                    <a:srgbClr val="000000">
                      <a:alpha val="43137"/>
                    </a:srgbClr>
                  </a:outerShdw>
                </a:effectLst>
              </a:rPr>
              <a:t>desde el 16/8/2019</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916582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endParaRPr lang="es-AR" sz="1600" b="1" dirty="0" smtClean="0">
              <a:solidFill>
                <a:srgbClr val="00FFFF"/>
              </a:solidFill>
              <a:effectLst>
                <a:outerShdw blurRad="38100" dist="38100" dir="2700000" algn="tl">
                  <a:srgbClr val="000000">
                    <a:alpha val="43137"/>
                  </a:srgbClr>
                </a:outerShdw>
              </a:effectLst>
            </a:endParaRPr>
          </a:p>
          <a:p>
            <a:pPr algn="l"/>
            <a:r>
              <a:rPr lang="es-AR" sz="2000" b="1" dirty="0" smtClean="0">
                <a:solidFill>
                  <a:srgbClr val="FFFF00"/>
                </a:solidFill>
                <a:effectLst>
                  <a:outerShdw blurRad="38100" dist="38100" dir="2700000" algn="tl">
                    <a:srgbClr val="000000">
                      <a:alpha val="43137"/>
                    </a:srgbClr>
                  </a:outerShdw>
                </a:effectLst>
              </a:rPr>
              <a:t>APLICACIÓN</a:t>
            </a:r>
            <a:endParaRPr lang="es-AR" sz="2000" b="1" dirty="0">
              <a:solidFill>
                <a:srgbClr val="FFFF00"/>
              </a:solidFill>
              <a:effectLst>
                <a:outerShdw blurRad="38100" dist="38100" dir="2700000" algn="tl">
                  <a:srgbClr val="000000">
                    <a:alpha val="43137"/>
                  </a:srgbClr>
                </a:outerShdw>
              </a:effectLst>
            </a:endParaRPr>
          </a:p>
          <a:p>
            <a:pPr algn="l"/>
            <a:endParaRPr lang="es-AR" sz="1600" b="1" dirty="0" smtClean="0">
              <a:solidFill>
                <a:srgbClr val="00FFFF"/>
              </a:solidFill>
              <a:effectLst>
                <a:outerShdw blurRad="38100" dist="38100" dir="2700000" algn="tl">
                  <a:srgbClr val="000000">
                    <a:alpha val="43137"/>
                  </a:srgbClr>
                </a:outerShdw>
              </a:effectLst>
            </a:endParaRPr>
          </a:p>
          <a:p>
            <a:pPr algn="l"/>
            <a:r>
              <a:rPr lang="es-AR" sz="1600" b="1" dirty="0" smtClean="0">
                <a:solidFill>
                  <a:srgbClr val="00FFFF"/>
                </a:solidFill>
                <a:effectLst>
                  <a:outerShdw blurRad="38100" dist="38100" dir="2700000" algn="tl">
                    <a:srgbClr val="000000">
                      <a:alpha val="43137"/>
                    </a:srgbClr>
                  </a:outerShdw>
                </a:effectLst>
              </a:rPr>
              <a:t>Art</a:t>
            </a:r>
            <a:r>
              <a:rPr lang="es-AR" sz="1600" b="1" dirty="0">
                <a:solidFill>
                  <a:srgbClr val="00FFFF"/>
                </a:solidFill>
                <a:effectLst>
                  <a:outerShdw blurRad="38100" dist="38100" dir="2700000" algn="tl">
                    <a:srgbClr val="000000">
                      <a:alpha val="43137"/>
                    </a:srgbClr>
                  </a:outerShdw>
                </a:effectLst>
              </a:rPr>
              <a:t>. 5 -</a:t>
            </a:r>
            <a:r>
              <a:rPr lang="es-AR" sz="1600" dirty="0">
                <a:effectLst>
                  <a:outerShdw blurRad="38100" dist="38100" dir="2700000" algn="tl">
                    <a:srgbClr val="000000">
                      <a:alpha val="43137"/>
                    </a:srgbClr>
                  </a:outerShdw>
                </a:effectLst>
              </a:rPr>
              <a:t> La presente medida entrará en vigencia a partir del día siguiente al de su publicación en el Boletín Oficial.</a:t>
            </a:r>
          </a:p>
          <a:p>
            <a:pPr algn="l"/>
            <a:endParaRPr lang="es-AR" sz="1600" b="1" dirty="0" smtClean="0">
              <a:effectLst>
                <a:outerShdw blurRad="38100" dist="38100" dir="2700000" algn="tl">
                  <a:srgbClr val="000000">
                    <a:alpha val="43137"/>
                  </a:srgbClr>
                </a:outerShdw>
              </a:effectLst>
            </a:endParaRPr>
          </a:p>
          <a:p>
            <a:pPr algn="l"/>
            <a:r>
              <a:rPr lang="es-AR" sz="1600" b="1" dirty="0" smtClean="0">
                <a:solidFill>
                  <a:srgbClr val="FFFF00"/>
                </a:solidFill>
                <a:effectLst>
                  <a:outerShdw blurRad="38100" dist="38100" dir="2700000" algn="tl">
                    <a:srgbClr val="000000">
                      <a:alpha val="43137"/>
                    </a:srgbClr>
                  </a:outerShdw>
                </a:effectLst>
              </a:rPr>
              <a:t>BO</a:t>
            </a:r>
            <a:r>
              <a:rPr lang="es-AR" sz="1600" dirty="0">
                <a:solidFill>
                  <a:srgbClr val="FFFF00"/>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15/8/2019</a:t>
            </a:r>
          </a:p>
          <a:p>
            <a:pPr algn="l"/>
            <a:r>
              <a:rPr lang="es-AR" sz="1600" dirty="0" smtClean="0">
                <a:solidFill>
                  <a:srgbClr val="FF9900"/>
                </a:solidFill>
                <a:effectLst>
                  <a:outerShdw blurRad="38100" dist="38100" dir="2700000" algn="tl">
                    <a:srgbClr val="000000">
                      <a:alpha val="43137"/>
                    </a:srgbClr>
                  </a:outerShdw>
                </a:effectLst>
              </a:rPr>
              <a:t>Vigencia</a:t>
            </a:r>
            <a:r>
              <a:rPr lang="es-AR" sz="1600" dirty="0">
                <a:solidFill>
                  <a:srgbClr val="FF9900"/>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15/8/2019</a:t>
            </a:r>
          </a:p>
          <a:p>
            <a:pPr algn="l"/>
            <a:r>
              <a:rPr lang="es-AR" sz="1600" dirty="0">
                <a:solidFill>
                  <a:srgbClr val="00FFFF"/>
                </a:solidFill>
                <a:effectLst>
                  <a:outerShdw blurRad="38100" dist="38100" dir="2700000" algn="tl">
                    <a:srgbClr val="000000">
                      <a:alpha val="43137"/>
                    </a:srgbClr>
                  </a:outerShdw>
                </a:effectLst>
              </a:rPr>
              <a:t>Aplicación: </a:t>
            </a:r>
            <a:r>
              <a:rPr lang="es-AR" sz="1600" dirty="0">
                <a:effectLst>
                  <a:outerShdw blurRad="38100" dist="38100" dir="2700000" algn="tl">
                    <a:srgbClr val="000000">
                      <a:alpha val="43137"/>
                    </a:srgbClr>
                  </a:outerShdw>
                </a:effectLst>
              </a:rPr>
              <a:t>desde el 16/8/2019</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040019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FFFF00"/>
                </a:solidFill>
                <a:effectLst>
                  <a:outerShdw blurRad="38100" dist="38100" dir="2700000" algn="tl">
                    <a:srgbClr val="000000">
                      <a:alpha val="43137"/>
                    </a:srgbClr>
                  </a:outerShdw>
                </a:effectLst>
              </a:rPr>
              <a:t>EJERCICIO PRACTICO</a:t>
            </a:r>
          </a:p>
          <a:p>
            <a:pPr lvl="0" algn="l"/>
            <a:r>
              <a:rPr lang="es-AR" sz="2000" b="1" dirty="0">
                <a:solidFill>
                  <a:srgbClr val="00FFFF"/>
                </a:solidFill>
                <a:effectLst>
                  <a:outerShdw blurRad="38100" dist="38100" dir="2700000" algn="tl">
                    <a:srgbClr val="000000">
                      <a:alpha val="43137"/>
                    </a:srgbClr>
                  </a:outerShdw>
                </a:effectLst>
              </a:rPr>
              <a:t>Jornada a tiempo completo</a:t>
            </a:r>
            <a:endParaRPr lang="es-AR" sz="2000" dirty="0">
              <a:solidFill>
                <a:srgbClr val="00FFFF"/>
              </a:solidFill>
              <a:effectLst>
                <a:outerShdw blurRad="38100" dist="38100" dir="2700000" algn="tl">
                  <a:srgbClr val="000000">
                    <a:alpha val="43137"/>
                  </a:srgbClr>
                </a:outerShdw>
              </a:effectLst>
            </a:endParaRPr>
          </a:p>
          <a:p>
            <a:pPr algn="l"/>
            <a:r>
              <a:rPr lang="es-AR" sz="2000" b="1" dirty="0">
                <a:solidFill>
                  <a:srgbClr val="00FFFF"/>
                </a:solidFill>
                <a:effectLst>
                  <a:outerShdw blurRad="38100" dist="38100" dir="2700000" algn="tl">
                    <a:srgbClr val="000000">
                      <a:alpha val="43137"/>
                    </a:srgbClr>
                  </a:outerShdw>
                </a:effectLst>
              </a:rPr>
              <a:t>Datos</a:t>
            </a:r>
            <a:r>
              <a:rPr lang="es-AR" sz="2000" dirty="0">
                <a:solidFill>
                  <a:srgbClr val="00FFFF"/>
                </a:solidFill>
                <a:effectLst>
                  <a:outerShdw blurRad="38100" dist="38100" dir="2700000" algn="tl">
                    <a:srgbClr val="000000">
                      <a:alpha val="43137"/>
                    </a:srgbClr>
                  </a:outerShdw>
                </a:effectLst>
              </a:rPr>
              <a:t>:</a:t>
            </a:r>
          </a:p>
          <a:p>
            <a:pPr lvl="0" algn="l"/>
            <a:r>
              <a:rPr lang="es-AR" sz="2000" dirty="0">
                <a:solidFill>
                  <a:srgbClr val="FF9900"/>
                </a:solidFill>
                <a:effectLst>
                  <a:outerShdw blurRad="38100" dist="38100" dir="2700000" algn="tl">
                    <a:srgbClr val="000000">
                      <a:alpha val="43137"/>
                    </a:srgbClr>
                  </a:outerShdw>
                </a:effectLst>
              </a:rPr>
              <a:t>Jornada laboral: </a:t>
            </a:r>
            <a:r>
              <a:rPr lang="es-AR" sz="2000" dirty="0">
                <a:effectLst>
                  <a:outerShdw blurRad="38100" dist="38100" dir="2700000" algn="tl">
                    <a:srgbClr val="000000">
                      <a:alpha val="43137"/>
                    </a:srgbClr>
                  </a:outerShdw>
                </a:effectLst>
              </a:rPr>
              <a:t>a tiempo completo</a:t>
            </a:r>
          </a:p>
          <a:p>
            <a:pPr lvl="0" algn="l"/>
            <a:r>
              <a:rPr lang="es-AR" sz="2000" dirty="0">
                <a:solidFill>
                  <a:srgbClr val="00FF00"/>
                </a:solidFill>
                <a:effectLst>
                  <a:outerShdw blurRad="38100" dist="38100" dir="2700000" algn="tl">
                    <a:srgbClr val="000000">
                      <a:alpha val="43137"/>
                    </a:srgbClr>
                  </a:outerShdw>
                </a:effectLst>
              </a:rPr>
              <a:t>Mes liquidado: </a:t>
            </a:r>
            <a:r>
              <a:rPr lang="es-AR" sz="2000" dirty="0">
                <a:effectLst>
                  <a:outerShdw blurRad="38100" dist="38100" dir="2700000" algn="tl">
                    <a:srgbClr val="000000">
                      <a:alpha val="43137"/>
                    </a:srgbClr>
                  </a:outerShdw>
                </a:effectLst>
              </a:rPr>
              <a:t>agosto 2019</a:t>
            </a:r>
          </a:p>
          <a:p>
            <a:pPr lvl="0" algn="l"/>
            <a:r>
              <a:rPr lang="es-AR" sz="2000" dirty="0">
                <a:solidFill>
                  <a:srgbClr val="00FFCC"/>
                </a:solidFill>
                <a:effectLst>
                  <a:outerShdw blurRad="38100" dist="38100" dir="2700000" algn="tl">
                    <a:srgbClr val="000000">
                      <a:alpha val="43137"/>
                    </a:srgbClr>
                  </a:outerShdw>
                </a:effectLst>
              </a:rPr>
              <a:t>Remuneración bruta: </a:t>
            </a:r>
            <a:r>
              <a:rPr lang="es-AR" sz="2000" dirty="0">
                <a:effectLst>
                  <a:outerShdw blurRad="38100" dist="38100" dir="2700000" algn="tl">
                    <a:srgbClr val="000000">
                      <a:alpha val="43137"/>
                    </a:srgbClr>
                  </a:outerShdw>
                </a:effectLst>
              </a:rPr>
              <a:t>$ 35.000</a:t>
            </a:r>
          </a:p>
          <a:p>
            <a:pPr lvl="0" algn="l"/>
            <a:r>
              <a:rPr lang="es-AR" sz="2000" dirty="0">
                <a:solidFill>
                  <a:srgbClr val="FF9900"/>
                </a:solidFill>
                <a:effectLst>
                  <a:outerShdw blurRad="38100" dist="38100" dir="2700000" algn="tl">
                    <a:srgbClr val="000000">
                      <a:alpha val="43137"/>
                    </a:srgbClr>
                  </a:outerShdw>
                </a:effectLst>
              </a:rPr>
              <a:t>Feriados: </a:t>
            </a:r>
            <a:r>
              <a:rPr lang="es-AR" sz="2000" dirty="0">
                <a:effectLst>
                  <a:outerShdw blurRad="38100" dist="38100" dir="2700000" algn="tl">
                    <a:srgbClr val="000000">
                      <a:alpha val="43137"/>
                    </a:srgbClr>
                  </a:outerShdw>
                </a:effectLst>
              </a:rPr>
              <a:t>17 de agosto</a:t>
            </a:r>
          </a:p>
          <a:p>
            <a:pPr lvl="0" algn="l"/>
            <a:r>
              <a:rPr lang="es-AR" sz="2000" dirty="0">
                <a:effectLst>
                  <a:outerShdw blurRad="38100" dist="38100" dir="2700000" algn="tl">
                    <a:srgbClr val="000000">
                      <a:alpha val="43137"/>
                    </a:srgbClr>
                  </a:outerShdw>
                </a:effectLst>
              </a:rPr>
              <a:t>Trabajador fuera de convenio</a:t>
            </a:r>
          </a:p>
          <a:p>
            <a:pPr algn="l"/>
            <a:endParaRPr lang="es-AR" sz="2000" b="1" dirty="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55274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a:bodyPr>
          <a:lstStyle/>
          <a:p>
            <a:pPr algn="l"/>
            <a:r>
              <a:rPr lang="es-AR" sz="1800" b="1" dirty="0">
                <a:solidFill>
                  <a:srgbClr val="FFFF00"/>
                </a:solidFill>
                <a:effectLst>
                  <a:outerShdw blurRad="38100" dist="38100" dir="2700000" algn="tl">
                    <a:srgbClr val="000000">
                      <a:alpha val="43137"/>
                    </a:srgbClr>
                  </a:outerShdw>
                </a:effectLst>
              </a:rPr>
              <a:t>RESOLUCIÓN CONJUNTA (AFIP - MTESS) 3669-941/2014 </a:t>
            </a:r>
          </a:p>
          <a:p>
            <a:pPr algn="l"/>
            <a:r>
              <a:rPr lang="es-AR" sz="1800" b="1" dirty="0">
                <a:solidFill>
                  <a:srgbClr val="00FFCC"/>
                </a:solidFill>
                <a:effectLst>
                  <a:outerShdw blurRad="38100" dist="38100" dir="2700000" algn="tl">
                    <a:srgbClr val="000000">
                      <a:alpha val="43137"/>
                    </a:srgbClr>
                  </a:outerShdw>
                </a:effectLst>
              </a:rPr>
              <a:t>Contrato de trabajo. Libro de sueldos y jornales. </a:t>
            </a:r>
            <a:r>
              <a:rPr lang="es-AR" sz="1800" b="1" dirty="0" smtClean="0">
                <a:solidFill>
                  <a:srgbClr val="00FFCC"/>
                </a:solidFill>
                <a:effectLst>
                  <a:outerShdw blurRad="38100" dist="38100" dir="2700000" algn="tl">
                    <a:srgbClr val="000000">
                      <a:alpha val="43137"/>
                    </a:srgbClr>
                  </a:outerShdw>
                </a:effectLst>
              </a:rPr>
              <a:t>Emisión </a:t>
            </a:r>
            <a:r>
              <a:rPr lang="es-AR" sz="1800" b="1" dirty="0">
                <a:solidFill>
                  <a:srgbClr val="00FFCC"/>
                </a:solidFill>
                <a:effectLst>
                  <a:outerShdw blurRad="38100" dist="38100" dir="2700000" algn="tl">
                    <a:srgbClr val="000000">
                      <a:alpha val="43137"/>
                    </a:srgbClr>
                  </a:outerShdw>
                </a:effectLst>
              </a:rPr>
              <a:t>a través de </a:t>
            </a:r>
            <a:r>
              <a:rPr lang="es-AR" sz="1800" b="1" dirty="0" smtClean="0">
                <a:solidFill>
                  <a:srgbClr val="00FFCC"/>
                </a:solidFill>
                <a:effectLst>
                  <a:outerShdw blurRad="38100" dist="38100" dir="2700000" algn="tl">
                    <a:srgbClr val="000000">
                      <a:alpha val="43137"/>
                    </a:srgbClr>
                  </a:outerShdw>
                </a:effectLst>
              </a:rPr>
              <a:t>Internet</a:t>
            </a:r>
          </a:p>
          <a:p>
            <a:pPr algn="l"/>
            <a:endParaRPr lang="es-AR" sz="1800" b="1" dirty="0" smtClean="0">
              <a:solidFill>
                <a:srgbClr val="FFFF19"/>
              </a:solidFill>
              <a:effectLst>
                <a:outerShdw blurRad="38100" dist="38100" dir="2700000" algn="tl">
                  <a:srgbClr val="000000">
                    <a:alpha val="43137"/>
                  </a:srgbClr>
                </a:outerShdw>
              </a:effectLst>
            </a:endParaRPr>
          </a:p>
          <a:p>
            <a:pPr algn="l"/>
            <a:r>
              <a:rPr lang="es-AR" sz="1800" b="1" dirty="0" smtClean="0">
                <a:solidFill>
                  <a:srgbClr val="FFFF19"/>
                </a:solidFill>
                <a:effectLst>
                  <a:outerShdw blurRad="38100" dist="38100" dir="2700000" algn="tl">
                    <a:srgbClr val="000000">
                      <a:alpha val="43137"/>
                    </a:srgbClr>
                  </a:outerShdw>
                </a:effectLst>
              </a:rPr>
              <a:t>SUJETOS COMPRENDIDOS</a:t>
            </a:r>
            <a:endParaRPr lang="es-AR" sz="1800" b="1" dirty="0">
              <a:solidFill>
                <a:srgbClr val="FFFF19"/>
              </a:solidFill>
              <a:effectLst>
                <a:outerShdw blurRad="38100" dist="38100" dir="2700000" algn="tl">
                  <a:srgbClr val="000000">
                    <a:alpha val="43137"/>
                  </a:srgbClr>
                </a:outerShdw>
              </a:effectLst>
            </a:endParaRP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1 -</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Los empleadores que confeccionen el Libro </a:t>
            </a:r>
            <a:r>
              <a:rPr lang="es-AR" sz="1800" dirty="0" smtClean="0">
                <a:effectLst>
                  <a:outerShdw blurRad="38100" dist="38100" dir="2700000" algn="tl">
                    <a:srgbClr val="000000">
                      <a:alpha val="43137"/>
                    </a:srgbClr>
                  </a:outerShdw>
                </a:effectLst>
              </a:rPr>
              <a:t>Especial</a:t>
            </a:r>
            <a:r>
              <a:rPr lang="es-AR" sz="1800" u="sng" dirty="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previsto </a:t>
            </a:r>
            <a:r>
              <a:rPr lang="es-AR" sz="1800" dirty="0">
                <a:effectLst>
                  <a:outerShdw blurRad="38100" dist="38100" dir="2700000" algn="tl">
                    <a:srgbClr val="000000">
                      <a:alpha val="43137"/>
                    </a:srgbClr>
                  </a:outerShdw>
                </a:effectLst>
              </a:rPr>
              <a:t>en el artículo 52 de la ley 20744, texto ordenado en 1976 y sus modificaciones, </a:t>
            </a:r>
            <a:r>
              <a:rPr lang="es-AR" sz="1800" b="1" dirty="0">
                <a:solidFill>
                  <a:srgbClr val="FFFF00"/>
                </a:solidFill>
                <a:effectLst>
                  <a:outerShdw blurRad="38100" dist="38100" dir="2700000" algn="tl">
                    <a:srgbClr val="000000">
                      <a:alpha val="43137"/>
                    </a:srgbClr>
                  </a:outerShdw>
                </a:effectLst>
              </a:rPr>
              <a:t>mediante el registro de hojas móviles</a:t>
            </a:r>
            <a:r>
              <a:rPr lang="es-AR" sz="1800" dirty="0">
                <a:effectLst>
                  <a:outerShdw blurRad="38100" dist="38100" dir="2700000" algn="tl">
                    <a:srgbClr val="000000">
                      <a:alpha val="43137"/>
                    </a:srgbClr>
                  </a:outerShdw>
                </a:effectLst>
              </a:rPr>
              <a:t> a que se refiere el punto 4 del citado artículo, </a:t>
            </a:r>
            <a:r>
              <a:rPr lang="es-AR" sz="1800" b="1" dirty="0">
                <a:solidFill>
                  <a:srgbClr val="00FFFF"/>
                </a:solidFill>
                <a:effectLst>
                  <a:outerShdw blurRad="38100" dist="38100" dir="2700000" algn="tl">
                    <a:srgbClr val="000000">
                      <a:alpha val="43137"/>
                    </a:srgbClr>
                  </a:outerShdw>
                </a:effectLst>
              </a:rPr>
              <a:t>deberán emitir dichas hojas vía “Internet” mediante la utilización del sistema informático que desarrollará la Administración Federal de Ingresos Públicos</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entidad autárquica en el ámbito del Ministerio de Economía y Finanzas Públicas, conforme a las formalidades y requisitos establecidos por la citada ley, y al cual se accederá mediante la utilización de la respectiva </a:t>
            </a:r>
            <a:r>
              <a:rPr lang="es-AR" sz="1800" b="1" dirty="0">
                <a:solidFill>
                  <a:srgbClr val="FF9900"/>
                </a:solidFill>
                <a:effectLst>
                  <a:outerShdw blurRad="38100" dist="38100" dir="2700000" algn="tl">
                    <a:srgbClr val="000000">
                      <a:alpha val="43137"/>
                    </a:srgbClr>
                  </a:outerShdw>
                </a:effectLst>
              </a:rPr>
              <a:t>“Clave Fiscal”</a:t>
            </a:r>
            <a:r>
              <a:rPr lang="es-AR" sz="1800" dirty="0">
                <a:effectLst>
                  <a:outerShdw blurRad="38100" dist="38100" dir="2700000" algn="tl">
                    <a:srgbClr val="000000">
                      <a:alpha val="43137"/>
                    </a:srgbClr>
                  </a:outerShdw>
                </a:effectLst>
              </a:rPr>
              <a:t>, obtenida de acuerdo con el procedimiento dispuesto por la resolución </a:t>
            </a:r>
            <a:r>
              <a:rPr lang="es-AR" sz="1600" dirty="0">
                <a:effectLst>
                  <a:outerShdw blurRad="38100" dist="38100" dir="2700000" algn="tl">
                    <a:srgbClr val="000000">
                      <a:alpha val="43137"/>
                    </a:srgbClr>
                  </a:outerShdw>
                </a:effectLst>
              </a:rPr>
              <a:t>general 2239, sus modificatorias y complementarias</a:t>
            </a: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363262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FFFF00"/>
                </a:solidFill>
                <a:effectLst>
                  <a:outerShdw blurRad="38100" dist="38100" dir="2700000" algn="tl">
                    <a:srgbClr val="000000">
                      <a:alpha val="43137"/>
                    </a:srgbClr>
                  </a:outerShdw>
                </a:effectLst>
              </a:rPr>
              <a:t>EJERCICIO PRACTICO</a:t>
            </a:r>
          </a:p>
          <a:p>
            <a:pPr algn="l"/>
            <a:endParaRPr lang="es-AR" sz="2000" b="1" dirty="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2" name="Imagen 1"/>
          <p:cNvPicPr>
            <a:picLocks noChangeAspect="1"/>
          </p:cNvPicPr>
          <p:nvPr/>
        </p:nvPicPr>
        <p:blipFill>
          <a:blip r:embed="rId4"/>
          <a:stretch>
            <a:fillRect/>
          </a:stretch>
        </p:blipFill>
        <p:spPr>
          <a:xfrm>
            <a:off x="897973" y="1600200"/>
            <a:ext cx="6188627" cy="4594419"/>
          </a:xfrm>
          <a:prstGeom prst="rect">
            <a:avLst/>
          </a:prstGeom>
        </p:spPr>
      </p:pic>
    </p:spTree>
    <p:extLst>
      <p:ext uri="{BB962C8B-B14F-4D97-AF65-F5344CB8AC3E}">
        <p14:creationId xmlns:p14="http://schemas.microsoft.com/office/powerpoint/2010/main" val="10020219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FFFF00"/>
                </a:solidFill>
                <a:effectLst>
                  <a:outerShdw blurRad="38100" dist="38100" dir="2700000" algn="tl">
                    <a:srgbClr val="000000">
                      <a:alpha val="43137"/>
                    </a:srgbClr>
                  </a:outerShdw>
                </a:effectLst>
              </a:rPr>
              <a:t>EJERCICIO PRACTICO</a:t>
            </a:r>
          </a:p>
          <a:p>
            <a:pPr algn="l"/>
            <a:endParaRPr lang="es-AR" sz="2000" b="1" dirty="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3" name="Imagen 2"/>
          <p:cNvPicPr>
            <a:picLocks noChangeAspect="1"/>
          </p:cNvPicPr>
          <p:nvPr/>
        </p:nvPicPr>
        <p:blipFill>
          <a:blip r:embed="rId4"/>
          <a:stretch>
            <a:fillRect/>
          </a:stretch>
        </p:blipFill>
        <p:spPr>
          <a:xfrm>
            <a:off x="838200" y="1981200"/>
            <a:ext cx="7186332" cy="3352800"/>
          </a:xfrm>
          <a:prstGeom prst="rect">
            <a:avLst/>
          </a:prstGeom>
        </p:spPr>
      </p:pic>
    </p:spTree>
    <p:extLst>
      <p:ext uri="{BB962C8B-B14F-4D97-AF65-F5344CB8AC3E}">
        <p14:creationId xmlns:p14="http://schemas.microsoft.com/office/powerpoint/2010/main" val="13635351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FFFF00"/>
                </a:solidFill>
                <a:effectLst>
                  <a:outerShdw blurRad="38100" dist="38100" dir="2700000" algn="tl">
                    <a:srgbClr val="000000">
                      <a:alpha val="43137"/>
                    </a:srgbClr>
                  </a:outerShdw>
                </a:effectLst>
              </a:rPr>
              <a:t>EJERCICIO PRACTICO</a:t>
            </a:r>
          </a:p>
          <a:p>
            <a:pPr lvl="0" algn="l"/>
            <a:r>
              <a:rPr lang="es-AR" sz="2000" b="1" dirty="0">
                <a:solidFill>
                  <a:srgbClr val="00FFFF"/>
                </a:solidFill>
                <a:effectLst>
                  <a:outerShdw blurRad="38100" dist="38100" dir="2700000" algn="tl">
                    <a:srgbClr val="000000">
                      <a:alpha val="43137"/>
                    </a:srgbClr>
                  </a:outerShdw>
                </a:effectLst>
              </a:rPr>
              <a:t>Jornada a tiempo parcial</a:t>
            </a:r>
            <a:endParaRPr lang="es-AR" sz="2000" dirty="0">
              <a:solidFill>
                <a:srgbClr val="00FFFF"/>
              </a:solidFill>
              <a:effectLst>
                <a:outerShdw blurRad="38100" dist="38100" dir="2700000" algn="tl">
                  <a:srgbClr val="000000">
                    <a:alpha val="43137"/>
                  </a:srgbClr>
                </a:outerShdw>
              </a:effectLst>
            </a:endParaRPr>
          </a:p>
          <a:p>
            <a:pPr algn="l"/>
            <a:r>
              <a:rPr lang="es-AR" sz="2000" b="1" dirty="0">
                <a:solidFill>
                  <a:srgbClr val="00FF00"/>
                </a:solidFill>
                <a:effectLst>
                  <a:outerShdw blurRad="38100" dist="38100" dir="2700000" algn="tl">
                    <a:srgbClr val="000000">
                      <a:alpha val="43137"/>
                    </a:srgbClr>
                  </a:outerShdw>
                </a:effectLst>
              </a:rPr>
              <a:t>Datos</a:t>
            </a:r>
            <a:r>
              <a:rPr lang="es-AR" sz="2000" dirty="0">
                <a:solidFill>
                  <a:srgbClr val="00FF00"/>
                </a:solidFill>
                <a:effectLst>
                  <a:outerShdw blurRad="38100" dist="38100" dir="2700000" algn="tl">
                    <a:srgbClr val="000000">
                      <a:alpha val="43137"/>
                    </a:srgbClr>
                  </a:outerShdw>
                </a:effectLst>
              </a:rPr>
              <a:t>:</a:t>
            </a:r>
          </a:p>
          <a:p>
            <a:pPr lvl="0" algn="l"/>
            <a:r>
              <a:rPr lang="es-AR" sz="2000" dirty="0">
                <a:solidFill>
                  <a:srgbClr val="FF9900"/>
                </a:solidFill>
                <a:effectLst>
                  <a:outerShdw blurRad="38100" dist="38100" dir="2700000" algn="tl">
                    <a:srgbClr val="000000">
                      <a:alpha val="43137"/>
                    </a:srgbClr>
                  </a:outerShdw>
                </a:effectLst>
              </a:rPr>
              <a:t>Jornada laboral: </a:t>
            </a:r>
            <a:r>
              <a:rPr lang="es-AR" sz="2000" dirty="0">
                <a:effectLst>
                  <a:outerShdw blurRad="38100" dist="38100" dir="2700000" algn="tl">
                    <a:srgbClr val="000000">
                      <a:alpha val="43137"/>
                    </a:srgbClr>
                  </a:outerShdw>
                </a:effectLst>
              </a:rPr>
              <a:t>a tiempo parcial: 4 </a:t>
            </a:r>
            <a:r>
              <a:rPr lang="es-AR" sz="2000" dirty="0" err="1">
                <a:effectLst>
                  <a:outerShdw blurRad="38100" dist="38100" dir="2700000" algn="tl">
                    <a:srgbClr val="000000">
                      <a:alpha val="43137"/>
                    </a:srgbClr>
                  </a:outerShdw>
                </a:effectLst>
              </a:rPr>
              <a:t>hs</a:t>
            </a:r>
            <a:r>
              <a:rPr lang="es-AR" sz="2000" dirty="0">
                <a:effectLst>
                  <a:outerShdw blurRad="38100" dist="38100" dir="2700000" algn="tl">
                    <a:srgbClr val="000000">
                      <a:alpha val="43137"/>
                    </a:srgbClr>
                  </a:outerShdw>
                </a:effectLst>
              </a:rPr>
              <a:t> por día </a:t>
            </a:r>
          </a:p>
          <a:p>
            <a:pPr lvl="0" algn="l"/>
            <a:r>
              <a:rPr lang="es-AR" sz="2000" dirty="0">
                <a:solidFill>
                  <a:srgbClr val="FFFF00"/>
                </a:solidFill>
                <a:effectLst>
                  <a:outerShdw blurRad="38100" dist="38100" dir="2700000" algn="tl">
                    <a:srgbClr val="000000">
                      <a:alpha val="43137"/>
                    </a:srgbClr>
                  </a:outerShdw>
                </a:effectLst>
              </a:rPr>
              <a:t>Mes liquidado: </a:t>
            </a:r>
            <a:r>
              <a:rPr lang="es-AR" sz="2000" dirty="0">
                <a:effectLst>
                  <a:outerShdw blurRad="38100" dist="38100" dir="2700000" algn="tl">
                    <a:srgbClr val="000000">
                      <a:alpha val="43137"/>
                    </a:srgbClr>
                  </a:outerShdw>
                </a:effectLst>
              </a:rPr>
              <a:t>agosto 2019</a:t>
            </a:r>
          </a:p>
          <a:p>
            <a:pPr lvl="0" algn="l"/>
            <a:r>
              <a:rPr lang="es-AR" sz="2000" dirty="0">
                <a:solidFill>
                  <a:srgbClr val="00FF00"/>
                </a:solidFill>
                <a:effectLst>
                  <a:outerShdw blurRad="38100" dist="38100" dir="2700000" algn="tl">
                    <a:srgbClr val="000000">
                      <a:alpha val="43137"/>
                    </a:srgbClr>
                  </a:outerShdw>
                </a:effectLst>
              </a:rPr>
              <a:t>Remuneración bruta de la actividad a tiempo completo: </a:t>
            </a:r>
            <a:r>
              <a:rPr lang="es-AR" sz="2000" dirty="0">
                <a:effectLst>
                  <a:outerShdw blurRad="38100" dist="38100" dir="2700000" algn="tl">
                    <a:srgbClr val="000000">
                      <a:alpha val="43137"/>
                    </a:srgbClr>
                  </a:outerShdw>
                </a:effectLst>
              </a:rPr>
              <a:t>$ 30.000</a:t>
            </a:r>
          </a:p>
          <a:p>
            <a:pPr lvl="0" algn="l"/>
            <a:r>
              <a:rPr lang="es-AR" sz="2000" dirty="0">
                <a:solidFill>
                  <a:srgbClr val="00FFFF"/>
                </a:solidFill>
                <a:effectLst>
                  <a:outerShdw blurRad="38100" dist="38100" dir="2700000" algn="tl">
                    <a:srgbClr val="000000">
                      <a:alpha val="43137"/>
                    </a:srgbClr>
                  </a:outerShdw>
                </a:effectLst>
              </a:rPr>
              <a:t>Remuneración bruta de jornada a tiempo parcial: </a:t>
            </a:r>
            <a:r>
              <a:rPr lang="es-AR" sz="2000" dirty="0">
                <a:effectLst>
                  <a:outerShdw blurRad="38100" dist="38100" dir="2700000" algn="tl">
                    <a:srgbClr val="000000">
                      <a:alpha val="43137"/>
                    </a:srgbClr>
                  </a:outerShdw>
                </a:effectLst>
              </a:rPr>
              <a:t>$ 15.000</a:t>
            </a:r>
          </a:p>
          <a:p>
            <a:pPr lvl="0" algn="l"/>
            <a:r>
              <a:rPr lang="es-AR" sz="2000" dirty="0">
                <a:solidFill>
                  <a:srgbClr val="FFFF00"/>
                </a:solidFill>
                <a:effectLst>
                  <a:outerShdw blurRad="38100" dist="38100" dir="2700000" algn="tl">
                    <a:srgbClr val="000000">
                      <a:alpha val="43137"/>
                    </a:srgbClr>
                  </a:outerShdw>
                </a:effectLst>
              </a:rPr>
              <a:t>Feriados: </a:t>
            </a:r>
            <a:r>
              <a:rPr lang="es-AR" sz="2000" dirty="0">
                <a:effectLst>
                  <a:outerShdw blurRad="38100" dist="38100" dir="2700000" algn="tl">
                    <a:srgbClr val="000000">
                      <a:alpha val="43137"/>
                    </a:srgbClr>
                  </a:outerShdw>
                </a:effectLst>
              </a:rPr>
              <a:t>17 de agosto</a:t>
            </a:r>
          </a:p>
          <a:p>
            <a:pPr lvl="0" algn="l"/>
            <a:r>
              <a:rPr lang="es-AR" sz="2000" dirty="0">
                <a:effectLst>
                  <a:outerShdw blurRad="38100" dist="38100" dir="2700000" algn="tl">
                    <a:srgbClr val="000000">
                      <a:alpha val="43137"/>
                    </a:srgbClr>
                  </a:outerShdw>
                </a:effectLst>
              </a:rPr>
              <a:t>Trabajador fuera de convenio</a:t>
            </a:r>
          </a:p>
          <a:p>
            <a:pPr algn="l"/>
            <a:endParaRPr lang="es-AR" sz="2000" b="1" dirty="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597585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FFFF00"/>
                </a:solidFill>
                <a:effectLst>
                  <a:outerShdw blurRad="38100" dist="38100" dir="2700000" algn="tl">
                    <a:srgbClr val="000000">
                      <a:alpha val="43137"/>
                    </a:srgbClr>
                  </a:outerShdw>
                </a:effectLst>
              </a:rPr>
              <a:t>EJERCICIO PRACTICO</a:t>
            </a:r>
          </a:p>
          <a:p>
            <a:pPr algn="l"/>
            <a:endParaRPr lang="es-AR" sz="2000" b="1" dirty="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2" name="Imagen 1"/>
          <p:cNvPicPr>
            <a:picLocks noChangeAspect="1"/>
          </p:cNvPicPr>
          <p:nvPr/>
        </p:nvPicPr>
        <p:blipFill>
          <a:blip r:embed="rId4"/>
          <a:stretch>
            <a:fillRect/>
          </a:stretch>
        </p:blipFill>
        <p:spPr>
          <a:xfrm>
            <a:off x="552651" y="1600200"/>
            <a:ext cx="6229149" cy="4657730"/>
          </a:xfrm>
          <a:prstGeom prst="rect">
            <a:avLst/>
          </a:prstGeom>
        </p:spPr>
      </p:pic>
    </p:spTree>
    <p:extLst>
      <p:ext uri="{BB962C8B-B14F-4D97-AF65-F5344CB8AC3E}">
        <p14:creationId xmlns:p14="http://schemas.microsoft.com/office/powerpoint/2010/main" val="38986334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FFFF00"/>
                </a:solidFill>
                <a:effectLst>
                  <a:outerShdw blurRad="38100" dist="38100" dir="2700000" algn="tl">
                    <a:srgbClr val="000000">
                      <a:alpha val="43137"/>
                    </a:srgbClr>
                  </a:outerShdw>
                </a:effectLst>
              </a:rPr>
              <a:t>EJERCICIO PRACTICO</a:t>
            </a:r>
          </a:p>
          <a:p>
            <a:pPr algn="l"/>
            <a:endParaRPr lang="es-AR" sz="2000" b="1" dirty="0">
              <a:solidFill>
                <a:srgbClr val="FFFF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pic>
        <p:nvPicPr>
          <p:cNvPr id="3" name="Imagen 2"/>
          <p:cNvPicPr>
            <a:picLocks noChangeAspect="1"/>
          </p:cNvPicPr>
          <p:nvPr/>
        </p:nvPicPr>
        <p:blipFill>
          <a:blip r:embed="rId4"/>
          <a:stretch>
            <a:fillRect/>
          </a:stretch>
        </p:blipFill>
        <p:spPr>
          <a:xfrm>
            <a:off x="1005204" y="1828800"/>
            <a:ext cx="6538595" cy="4299837"/>
          </a:xfrm>
          <a:prstGeom prst="rect">
            <a:avLst/>
          </a:prstGeom>
        </p:spPr>
      </p:pic>
    </p:spTree>
    <p:extLst>
      <p:ext uri="{BB962C8B-B14F-4D97-AF65-F5344CB8AC3E}">
        <p14:creationId xmlns:p14="http://schemas.microsoft.com/office/powerpoint/2010/main" val="40491958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endParaRPr lang="es-AR" b="1" dirty="0">
              <a:solidFill>
                <a:srgbClr val="00FF00"/>
              </a:solidFill>
              <a:effectLst>
                <a:outerShdw blurRad="38100" dist="38100" dir="2700000" algn="tl">
                  <a:srgbClr val="000000">
                    <a:alpha val="43137"/>
                  </a:srgbClr>
                </a:outerShdw>
              </a:effectLst>
              <a:latin typeface="Papyrus" pitchFamily="66" charset="0"/>
            </a:endParaRPr>
          </a:p>
          <a:p>
            <a:pPr eaLnBrk="1" hangingPunct="1">
              <a:defRPr/>
            </a:pPr>
            <a:r>
              <a:rPr lang="es-AR" sz="3600" b="1" dirty="0" err="1" smtClean="0">
                <a:solidFill>
                  <a:srgbClr val="00FFFF"/>
                </a:solidFill>
                <a:effectLst>
                  <a:outerShdw blurRad="38100" dist="38100" dir="2700000" algn="tl">
                    <a:srgbClr val="000000">
                      <a:alpha val="43137"/>
                    </a:srgbClr>
                  </a:outerShdw>
                </a:effectLst>
                <a:latin typeface="Papyrus" pitchFamily="66" charset="0"/>
              </a:rPr>
              <a:t>REGLAMENTACION</a:t>
            </a:r>
            <a:r>
              <a:rPr lang="es-AR" sz="3600" b="1" dirty="0" smtClean="0">
                <a:solidFill>
                  <a:srgbClr val="00FFFF"/>
                </a:solidFill>
                <a:effectLst>
                  <a:outerShdw blurRad="38100" dist="38100" dir="2700000" algn="tl">
                    <a:srgbClr val="000000">
                      <a:alpha val="43137"/>
                    </a:srgbClr>
                  </a:outerShdw>
                </a:effectLst>
                <a:latin typeface="Papyrus" pitchFamily="66" charset="0"/>
              </a:rPr>
              <a:t> DEL D. 351/2019</a:t>
            </a:r>
          </a:p>
          <a:p>
            <a:pPr eaLnBrk="1" hangingPunct="1">
              <a:defRPr/>
            </a:pPr>
            <a:endParaRPr lang="es-AR" sz="3600" b="1" dirty="0" smtClean="0">
              <a:solidFill>
                <a:srgbClr val="FFFF00"/>
              </a:solidFill>
              <a:effectLst>
                <a:outerShdw blurRad="38100" dist="38100" dir="2700000" algn="tl">
                  <a:srgbClr val="000000">
                    <a:alpha val="43137"/>
                  </a:srgbClr>
                </a:outerShdw>
              </a:effectLst>
              <a:latin typeface="Papyrus" pitchFamily="66" charset="0"/>
            </a:endParaRPr>
          </a:p>
          <a:p>
            <a:pPr eaLnBrk="1" hangingPunct="1">
              <a:defRPr/>
            </a:pPr>
            <a:r>
              <a:rPr lang="es-AR" sz="3600" b="1" dirty="0" err="1" smtClean="0">
                <a:solidFill>
                  <a:srgbClr val="FFFF00"/>
                </a:solidFill>
                <a:effectLst>
                  <a:outerShdw blurRad="38100" dist="38100" dir="2700000" algn="tl">
                    <a:srgbClr val="000000">
                      <a:alpha val="43137"/>
                    </a:srgbClr>
                  </a:outerShdw>
                </a:effectLst>
                <a:latin typeface="Papyrus" pitchFamily="66" charset="0"/>
              </a:rPr>
              <a:t>RG</a:t>
            </a:r>
            <a:r>
              <a:rPr lang="es-AR" sz="3600" b="1" dirty="0" smtClean="0">
                <a:solidFill>
                  <a:srgbClr val="FFFF00"/>
                </a:solidFill>
                <a:effectLst>
                  <a:outerShdw blurRad="38100" dist="38100" dir="2700000" algn="tl">
                    <a:srgbClr val="000000">
                      <a:alpha val="43137"/>
                    </a:srgbClr>
                  </a:outerShdw>
                </a:effectLst>
                <a:latin typeface="Papyrus" pitchFamily="66" charset="0"/>
              </a:rPr>
              <a:t> (AFIP) 4558 </a:t>
            </a:r>
          </a:p>
        </p:txBody>
      </p:sp>
      <p:pic>
        <p:nvPicPr>
          <p:cNvPr id="3" name="2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554017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2000" b="1" dirty="0" smtClean="0">
                <a:solidFill>
                  <a:srgbClr val="FFFF00"/>
                </a:solidFill>
              </a:rPr>
              <a:t>REGLAMENTACIÓN </a:t>
            </a:r>
            <a:r>
              <a:rPr lang="es-AR" sz="2000" b="1" dirty="0" err="1" smtClean="0">
                <a:solidFill>
                  <a:srgbClr val="FFFF00"/>
                </a:solidFill>
              </a:rPr>
              <a:t>RG</a:t>
            </a:r>
            <a:r>
              <a:rPr lang="es-AR" sz="2000" b="1" dirty="0" smtClean="0">
                <a:solidFill>
                  <a:srgbClr val="FFFF00"/>
                </a:solidFill>
              </a:rPr>
              <a:t> (AFIP) 4558</a:t>
            </a:r>
          </a:p>
          <a:p>
            <a:pPr algn="l"/>
            <a:r>
              <a:rPr lang="es-AR" sz="2000" b="1" dirty="0" smtClean="0">
                <a:solidFill>
                  <a:srgbClr val="FFFF00"/>
                </a:solidFill>
              </a:rPr>
              <a:t>NUEVA VERSIÓN DEL </a:t>
            </a:r>
            <a:r>
              <a:rPr lang="es-AR" sz="2000" b="1" dirty="0" err="1" smtClean="0">
                <a:solidFill>
                  <a:srgbClr val="FFFF00"/>
                </a:solidFill>
              </a:rPr>
              <a:t>SICOSS</a:t>
            </a:r>
            <a:r>
              <a:rPr lang="es-AR" sz="2000" b="1" dirty="0" smtClean="0">
                <a:solidFill>
                  <a:srgbClr val="FFFF00"/>
                </a:solidFill>
              </a:rPr>
              <a:t>/DECLARACIÓN EN </a:t>
            </a:r>
            <a:r>
              <a:rPr lang="es-AR" sz="2000" b="1" dirty="0" err="1" smtClean="0">
                <a:solidFill>
                  <a:srgbClr val="FFFF00"/>
                </a:solidFill>
              </a:rPr>
              <a:t>LINEA</a:t>
            </a:r>
            <a:endParaRPr lang="es-AR" sz="2000" b="1" dirty="0">
              <a:solidFill>
                <a:srgbClr val="FFFF00"/>
              </a:solidFill>
            </a:endParaRPr>
          </a:p>
          <a:p>
            <a:pPr algn="l"/>
            <a:endParaRPr lang="es-AR" sz="1600" b="1" dirty="0" smtClean="0">
              <a:solidFill>
                <a:srgbClr val="00FFFF"/>
              </a:solidFill>
            </a:endParaRPr>
          </a:p>
          <a:p>
            <a:pPr algn="l"/>
            <a:r>
              <a:rPr lang="es-AR" sz="1600" b="1" dirty="0" smtClean="0">
                <a:solidFill>
                  <a:srgbClr val="FF9900"/>
                </a:solidFill>
              </a:rPr>
              <a:t>Se crea la versión 41. </a:t>
            </a:r>
            <a:r>
              <a:rPr lang="es-AR" sz="1600" b="1" dirty="0" err="1" smtClean="0">
                <a:solidFill>
                  <a:srgbClr val="FF9900"/>
                </a:solidFill>
              </a:rPr>
              <a:t>Release</a:t>
            </a:r>
            <a:r>
              <a:rPr lang="es-AR" sz="1600" b="1" dirty="0" smtClean="0">
                <a:solidFill>
                  <a:srgbClr val="FF9900"/>
                </a:solidFill>
              </a:rPr>
              <a:t> 7 del </a:t>
            </a:r>
            <a:r>
              <a:rPr lang="es-AR" sz="1600" b="1" dirty="0" err="1" smtClean="0">
                <a:solidFill>
                  <a:srgbClr val="FF9900"/>
                </a:solidFill>
              </a:rPr>
              <a:t>SICOSS</a:t>
            </a:r>
            <a:endParaRPr lang="es-AR" sz="1600" b="1" dirty="0" smtClean="0">
              <a:solidFill>
                <a:srgbClr val="FF9900"/>
              </a:solidFill>
            </a:endParaRPr>
          </a:p>
          <a:p>
            <a:pPr algn="l"/>
            <a:endParaRPr lang="es-AR" sz="1600" b="1" dirty="0" smtClean="0">
              <a:solidFill>
                <a:srgbClr val="FF9900"/>
              </a:solidFill>
            </a:endParaRPr>
          </a:p>
          <a:p>
            <a:pPr algn="l"/>
            <a:r>
              <a:rPr lang="es-AR" sz="1600" b="1" dirty="0">
                <a:solidFill>
                  <a:srgbClr val="00FFFF"/>
                </a:solidFill>
              </a:rPr>
              <a:t>Art. 2 -</a:t>
            </a:r>
            <a:r>
              <a:rPr lang="es-AR" sz="1600" dirty="0"/>
              <a:t> La versión 41 </a:t>
            </a:r>
            <a:r>
              <a:rPr lang="es-AR" sz="1600" dirty="0" err="1"/>
              <a:t>release</a:t>
            </a:r>
            <a:r>
              <a:rPr lang="es-AR" sz="1600" dirty="0"/>
              <a:t> 7 del programa aplicativo mencionado en el artículo anterior permitirá elaborar las declaraciones juradas correspondientes a los períodos devengados agosto y setiembre de 2019 considerandos, </a:t>
            </a:r>
            <a:r>
              <a:rPr lang="es-AR" sz="1600" dirty="0">
                <a:solidFill>
                  <a:srgbClr val="FFFF00"/>
                </a:solidFill>
              </a:rPr>
              <a:t>respecto de los trabajadores en relación de dependencia cuya remuneración imponible sea inferior o igual a pesos sesenta mil ($60.000), las disposiciones del artículo 4 del decreto 561 del 14 de agosto de 2019</a:t>
            </a:r>
            <a:r>
              <a:rPr lang="es-AR" sz="1600" dirty="0" smtClean="0">
                <a:solidFill>
                  <a:srgbClr val="FFFF00"/>
                </a:solidFill>
              </a:rPr>
              <a:t>.</a:t>
            </a:r>
          </a:p>
          <a:p>
            <a:pPr algn="l"/>
            <a:endParaRPr lang="es-AR" sz="1600" dirty="0"/>
          </a:p>
          <a:p>
            <a:pPr algn="l"/>
            <a:r>
              <a:rPr lang="es-AR" sz="1600" dirty="0"/>
              <a:t>A tal fin, </a:t>
            </a:r>
            <a:r>
              <a:rPr lang="es-AR" sz="1600" dirty="0">
                <a:solidFill>
                  <a:srgbClr val="00FFCC"/>
                </a:solidFill>
              </a:rPr>
              <a:t>en el campo “Ajuste Aporte Decreto 561/2019”, se consignará el aporte personal a reintegrar </a:t>
            </a:r>
            <a:r>
              <a:rPr lang="es-AR" sz="1600" dirty="0"/>
              <a:t>al que se refiere el inciso a) del artículo 10 de la ley 24241 y sus modificaciones, hasta el tope de dos mil pesos ($ 2.000).</a:t>
            </a:r>
          </a:p>
          <a:p>
            <a:pPr algn="l"/>
            <a:r>
              <a:rPr lang="es-AR" sz="1600" dirty="0"/>
              <a:t>Los contribuyentes que utilicen la herramienta de </a:t>
            </a:r>
            <a:r>
              <a:rPr lang="es-AR" sz="1600" dirty="0">
                <a:solidFill>
                  <a:srgbClr val="00FF00"/>
                </a:solidFill>
              </a:rPr>
              <a:t>importación de archivos para la carga de los datos de la declaración jurada, deberán consultar el manual de ayuda </a:t>
            </a:r>
            <a:r>
              <a:rPr lang="es-AR" sz="1600" dirty="0"/>
              <a:t>que contiene el aplicativo.</a:t>
            </a:r>
          </a:p>
          <a:p>
            <a:pPr algn="l"/>
            <a:endParaRPr lang="es-AR" sz="1600" b="1" dirty="0" smtClean="0">
              <a:solidFill>
                <a:srgbClr val="00FFFF"/>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627083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dirty="0">
                <a:solidFill>
                  <a:srgbClr val="FFFF00"/>
                </a:solidFill>
                <a:effectLst>
                  <a:outerShdw blurRad="38100" dist="38100" dir="2700000" algn="tl">
                    <a:srgbClr val="000000">
                      <a:alpha val="43137"/>
                    </a:srgbClr>
                  </a:outerShdw>
                </a:effectLst>
              </a:rPr>
              <a:t>REGLAMENTACIÓN </a:t>
            </a:r>
            <a:r>
              <a:rPr lang="es-AR" sz="1800" b="1" dirty="0" err="1">
                <a:solidFill>
                  <a:srgbClr val="FFFF00"/>
                </a:solidFill>
                <a:effectLst>
                  <a:outerShdw blurRad="38100" dist="38100" dir="2700000" algn="tl">
                    <a:srgbClr val="000000">
                      <a:alpha val="43137"/>
                    </a:srgbClr>
                  </a:outerShdw>
                </a:effectLst>
              </a:rPr>
              <a:t>RG</a:t>
            </a:r>
            <a:r>
              <a:rPr lang="es-AR" sz="1800" b="1" dirty="0">
                <a:solidFill>
                  <a:srgbClr val="FFFF00"/>
                </a:solidFill>
                <a:effectLst>
                  <a:outerShdw blurRad="38100" dist="38100" dir="2700000" algn="tl">
                    <a:srgbClr val="000000">
                      <a:alpha val="43137"/>
                    </a:srgbClr>
                  </a:outerShdw>
                </a:effectLst>
              </a:rPr>
              <a:t> (AFIP) 4558</a:t>
            </a:r>
          </a:p>
          <a:p>
            <a:pPr algn="l"/>
            <a:r>
              <a:rPr lang="es-AR" sz="1800" b="1" dirty="0" smtClean="0">
                <a:solidFill>
                  <a:srgbClr val="FF9900"/>
                </a:solidFill>
                <a:effectLst>
                  <a:outerShdw blurRad="38100" dist="38100" dir="2700000" algn="tl">
                    <a:srgbClr val="000000">
                      <a:alpha val="43137"/>
                    </a:srgbClr>
                  </a:outerShdw>
                </a:effectLst>
              </a:rPr>
              <a:t>SIMULTANEIDAD DE ACTIVIDADES</a:t>
            </a:r>
            <a:endParaRPr lang="es-AR" sz="1800" b="1" dirty="0">
              <a:solidFill>
                <a:srgbClr val="FF9900"/>
              </a:solidFill>
              <a:effectLst>
                <a:outerShdw blurRad="38100" dist="38100" dir="2700000" algn="tl">
                  <a:srgbClr val="000000">
                    <a:alpha val="43137"/>
                  </a:srgbClr>
                </a:outerShdw>
              </a:effectLst>
            </a:endParaRPr>
          </a:p>
          <a:p>
            <a:pPr algn="l"/>
            <a:endParaRPr lang="es-AR" sz="1800" b="1" dirty="0" smtClean="0">
              <a:solidFill>
                <a:srgbClr val="00FFFF"/>
              </a:solidFill>
              <a:effectLst>
                <a:outerShdw blurRad="38100" dist="38100" dir="2700000" algn="tl">
                  <a:srgbClr val="000000">
                    <a:alpha val="43137"/>
                  </a:srgbClr>
                </a:outerShdw>
              </a:effectLst>
            </a:endParaRPr>
          </a:p>
          <a:p>
            <a:pPr algn="l"/>
            <a:r>
              <a:rPr lang="es-AR" sz="1800" b="1" dirty="0">
                <a:solidFill>
                  <a:srgbClr val="00FFFF"/>
                </a:solidFill>
                <a:effectLst>
                  <a:outerShdw blurRad="38100" dist="38100" dir="2700000" algn="tl">
                    <a:srgbClr val="000000">
                      <a:alpha val="43137"/>
                    </a:srgbClr>
                  </a:outerShdw>
                </a:effectLst>
              </a:rPr>
              <a:t>Art. 3 -</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En el supuesto de </a:t>
            </a:r>
            <a:r>
              <a:rPr lang="es-AR" sz="1800" dirty="0">
                <a:solidFill>
                  <a:srgbClr val="FFFF00"/>
                </a:solidFill>
                <a:effectLst>
                  <a:outerShdw blurRad="38100" dist="38100" dir="2700000" algn="tl">
                    <a:srgbClr val="000000">
                      <a:alpha val="43137"/>
                    </a:srgbClr>
                  </a:outerShdw>
                </a:effectLst>
              </a:rPr>
              <a:t>simultaneidad de actividades en relación de dependencia para distintos empleadores </a:t>
            </a:r>
            <a:r>
              <a:rPr lang="es-AR" sz="1800" dirty="0">
                <a:effectLst>
                  <a:outerShdw blurRad="38100" dist="38100" dir="2700000" algn="tl">
                    <a:srgbClr val="000000">
                      <a:alpha val="43137"/>
                    </a:srgbClr>
                  </a:outerShdw>
                </a:effectLst>
              </a:rPr>
              <a:t>y siempre que por esos servicios </a:t>
            </a:r>
            <a:r>
              <a:rPr lang="es-AR" sz="1800" dirty="0">
                <a:solidFill>
                  <a:srgbClr val="FF9900"/>
                </a:solidFill>
                <a:effectLst>
                  <a:outerShdw blurRad="38100" dist="38100" dir="2700000" algn="tl">
                    <a:srgbClr val="000000">
                      <a:alpha val="43137"/>
                    </a:srgbClr>
                  </a:outerShdw>
                </a:effectLst>
              </a:rPr>
              <a:t>la sumatoria de las remuneraciones imponibles no supere el límite aludido </a:t>
            </a:r>
            <a:r>
              <a:rPr lang="es-AR" sz="1800" dirty="0">
                <a:effectLst>
                  <a:outerShdw blurRad="38100" dist="38100" dir="2700000" algn="tl">
                    <a:srgbClr val="000000">
                      <a:alpha val="43137"/>
                    </a:srgbClr>
                  </a:outerShdw>
                </a:effectLst>
              </a:rPr>
              <a:t>en el primer párrafo del artículo 2, </a:t>
            </a:r>
            <a:r>
              <a:rPr lang="es-AR" sz="1800" dirty="0">
                <a:solidFill>
                  <a:srgbClr val="00FF00"/>
                </a:solidFill>
                <a:effectLst>
                  <a:outerShdw blurRad="38100" dist="38100" dir="2700000" algn="tl">
                    <a:srgbClr val="000000">
                      <a:alpha val="43137"/>
                    </a:srgbClr>
                  </a:outerShdw>
                </a:effectLst>
              </a:rPr>
              <a:t>el trabajador deberá informar -mediante nota- a cada uno de los empleadores la porción del beneficio que corresponde aplicar en función a su remuneración imponible, </a:t>
            </a:r>
            <a:r>
              <a:rPr lang="es-AR" sz="1800" dirty="0">
                <a:effectLst>
                  <a:outerShdw blurRad="38100" dist="38100" dir="2700000" algn="tl">
                    <a:srgbClr val="000000">
                      <a:alpha val="43137"/>
                    </a:srgbClr>
                  </a:outerShdw>
                </a:effectLst>
              </a:rPr>
              <a:t>a fin de que dicho beneficio no supere el tope fijado en el artículo 4 del decreto 561/2019.</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516285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dirty="0">
                <a:solidFill>
                  <a:srgbClr val="FFFF00"/>
                </a:solidFill>
                <a:effectLst>
                  <a:outerShdw blurRad="38100" dist="38100" dir="2700000" algn="tl">
                    <a:srgbClr val="000000">
                      <a:alpha val="43137"/>
                    </a:srgbClr>
                  </a:outerShdw>
                </a:effectLst>
              </a:rPr>
              <a:t>REGLAMENTACIÓN </a:t>
            </a:r>
            <a:r>
              <a:rPr lang="es-AR" sz="1800" b="1" dirty="0" err="1">
                <a:solidFill>
                  <a:srgbClr val="FFFF00"/>
                </a:solidFill>
                <a:effectLst>
                  <a:outerShdw blurRad="38100" dist="38100" dir="2700000" algn="tl">
                    <a:srgbClr val="000000">
                      <a:alpha val="43137"/>
                    </a:srgbClr>
                  </a:outerShdw>
                </a:effectLst>
              </a:rPr>
              <a:t>RG</a:t>
            </a:r>
            <a:r>
              <a:rPr lang="es-AR" sz="1800" b="1" dirty="0">
                <a:solidFill>
                  <a:srgbClr val="FFFF00"/>
                </a:solidFill>
                <a:effectLst>
                  <a:outerShdw blurRad="38100" dist="38100" dir="2700000" algn="tl">
                    <a:srgbClr val="000000">
                      <a:alpha val="43137"/>
                    </a:srgbClr>
                  </a:outerShdw>
                </a:effectLst>
              </a:rPr>
              <a:t> (AFIP) 4558</a:t>
            </a:r>
          </a:p>
          <a:p>
            <a:pPr algn="l"/>
            <a:r>
              <a:rPr lang="es-AR" sz="1800" b="1" dirty="0" smtClean="0">
                <a:solidFill>
                  <a:srgbClr val="FF9900"/>
                </a:solidFill>
                <a:effectLst>
                  <a:outerShdw blurRad="38100" dist="38100" dir="2700000" algn="tl">
                    <a:srgbClr val="000000">
                      <a:alpha val="43137"/>
                    </a:srgbClr>
                  </a:outerShdw>
                </a:effectLst>
              </a:rPr>
              <a:t>LIBRO DE SUELDOS DIGITAL</a:t>
            </a:r>
            <a:endParaRPr lang="es-AR" sz="1800" b="1" dirty="0">
              <a:solidFill>
                <a:srgbClr val="FF9900"/>
              </a:solidFill>
              <a:effectLst>
                <a:outerShdw blurRad="38100" dist="38100" dir="2700000" algn="tl">
                  <a:srgbClr val="000000">
                    <a:alpha val="43137"/>
                  </a:srgbClr>
                </a:outerShdw>
              </a:effectLst>
            </a:endParaRPr>
          </a:p>
          <a:p>
            <a:pPr algn="l"/>
            <a:endParaRPr lang="es-AR" sz="1800" b="1" dirty="0" smtClean="0">
              <a:solidFill>
                <a:srgbClr val="00FFFF"/>
              </a:solidFill>
              <a:effectLst>
                <a:outerShdw blurRad="38100" dist="38100" dir="2700000" algn="tl">
                  <a:srgbClr val="000000">
                    <a:alpha val="43137"/>
                  </a:srgbClr>
                </a:outerShdw>
              </a:effectLst>
            </a:endParaRPr>
          </a:p>
          <a:p>
            <a:pPr algn="l"/>
            <a:r>
              <a:rPr lang="es-AR" sz="1800" b="1" dirty="0">
                <a:solidFill>
                  <a:srgbClr val="00FFFF"/>
                </a:solidFill>
                <a:effectLst>
                  <a:outerShdw blurRad="38100" dist="38100" dir="2700000" algn="tl">
                    <a:srgbClr val="000000">
                      <a:alpha val="43137"/>
                    </a:srgbClr>
                  </a:outerShdw>
                </a:effectLst>
              </a:rPr>
              <a:t>Art. 4 -</a:t>
            </a:r>
            <a:r>
              <a:rPr lang="es-AR" sz="1800" dirty="0">
                <a:effectLst>
                  <a:outerShdw blurRad="38100" dist="38100" dir="2700000" algn="tl">
                    <a:srgbClr val="000000">
                      <a:alpha val="43137"/>
                    </a:srgbClr>
                  </a:outerShdw>
                </a:effectLst>
              </a:rPr>
              <a:t> Los empleadores que se encuentren obligados a utilizar el Libro de Sueldos Digital previsto en la resolución general 3781 y su modificatoria</a:t>
            </a:r>
            <a:r>
              <a:rPr lang="es-AR" sz="1800" dirty="0">
                <a:solidFill>
                  <a:srgbClr val="FFFF00"/>
                </a:solidFill>
                <a:effectLst>
                  <a:outerShdw blurRad="38100" dist="38100" dir="2700000" algn="tl">
                    <a:srgbClr val="000000">
                      <a:alpha val="43137"/>
                    </a:srgbClr>
                  </a:outerShdw>
                </a:effectLst>
              </a:rPr>
              <a:t>, podrán consultar en el instructivo habilitado en el </a:t>
            </a:r>
            <a:r>
              <a:rPr lang="es-AR" sz="1800" dirty="0" err="1">
                <a:solidFill>
                  <a:srgbClr val="FFFF00"/>
                </a:solidFill>
                <a:effectLst>
                  <a:outerShdw blurRad="38100" dist="38100" dir="2700000" algn="tl">
                    <a:srgbClr val="000000">
                      <a:alpha val="43137"/>
                    </a:srgbClr>
                  </a:outerShdw>
                </a:effectLst>
              </a:rPr>
              <a:t>micrositio</a:t>
            </a:r>
            <a:r>
              <a:rPr lang="es-AR" sz="1800" dirty="0">
                <a:solidFill>
                  <a:srgbClr val="FFFF00"/>
                </a:solidFill>
                <a:effectLst>
                  <a:outerShdw blurRad="38100" dist="38100" dir="2700000" algn="tl">
                    <a:srgbClr val="000000">
                      <a:alpha val="43137"/>
                    </a:srgbClr>
                  </a:outerShdw>
                </a:effectLst>
              </a:rPr>
              <a:t> “web” institucional </a:t>
            </a:r>
            <a:r>
              <a:rPr lang="es-AR" sz="1800" dirty="0">
                <a:effectLst>
                  <a:outerShdw blurRad="38100" dist="38100" dir="2700000" algn="tl">
                    <a:srgbClr val="000000">
                      <a:alpha val="43137"/>
                    </a:srgbClr>
                  </a:outerShdw>
                </a:effectLst>
              </a:rPr>
              <a:t>(http://www.afip.gob.ar/LibrodeSueldosDigital/) </a:t>
            </a:r>
            <a:r>
              <a:rPr lang="es-AR" sz="1800" dirty="0">
                <a:solidFill>
                  <a:srgbClr val="00FFFF"/>
                </a:solidFill>
                <a:effectLst>
                  <a:outerShdw blurRad="38100" dist="38100" dir="2700000" algn="tl">
                    <a:srgbClr val="000000">
                      <a:alpha val="43137"/>
                    </a:srgbClr>
                  </a:outerShdw>
                </a:effectLst>
              </a:rPr>
              <a:t>la </a:t>
            </a:r>
            <a:r>
              <a:rPr lang="es-AR" sz="1800" dirty="0" err="1">
                <a:solidFill>
                  <a:srgbClr val="00FFFF"/>
                </a:solidFill>
                <a:effectLst>
                  <a:outerShdw blurRad="38100" dist="38100" dir="2700000" algn="tl">
                    <a:srgbClr val="000000">
                      <a:alpha val="43137"/>
                    </a:srgbClr>
                  </a:outerShdw>
                </a:effectLst>
              </a:rPr>
              <a:t>parametrización</a:t>
            </a:r>
            <a:r>
              <a:rPr lang="es-AR" sz="1800" dirty="0">
                <a:solidFill>
                  <a:srgbClr val="00FFFF"/>
                </a:solidFill>
                <a:effectLst>
                  <a:outerShdw blurRad="38100" dist="38100" dir="2700000" algn="tl">
                    <a:srgbClr val="000000">
                      <a:alpha val="43137"/>
                    </a:srgbClr>
                  </a:outerShdw>
                </a:effectLst>
              </a:rPr>
              <a:t> de los conceptos de liquidación involucrados,</a:t>
            </a:r>
            <a:r>
              <a:rPr lang="es-AR" sz="1800" dirty="0">
                <a:effectLst>
                  <a:outerShdw blurRad="38100" dist="38100" dir="2700000" algn="tl">
                    <a:srgbClr val="000000">
                      <a:alpha val="43137"/>
                    </a:srgbClr>
                  </a:outerShdw>
                </a:effectLst>
              </a:rPr>
              <a:t> a efectos de considerar lo dispuesto en el artículo 2.</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129436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15655" y="1145295"/>
            <a:ext cx="8244372" cy="5179305"/>
          </a:xfrm>
        </p:spPr>
        <p:txBody>
          <a:bodyPr>
            <a:normAutofit/>
          </a:bodyPr>
          <a:lstStyle/>
          <a:p>
            <a:pPr algn="l"/>
            <a:r>
              <a:rPr lang="es-AR" sz="1800" b="1" dirty="0" smtClean="0">
                <a:solidFill>
                  <a:srgbClr val="FFFF19"/>
                </a:solidFill>
                <a:effectLst>
                  <a:outerShdw blurRad="38100" dist="38100" dir="2700000" algn="tl">
                    <a:srgbClr val="000000">
                      <a:alpha val="43137"/>
                    </a:srgbClr>
                  </a:outerShdw>
                </a:effectLst>
              </a:rPr>
              <a:t>DECRETO 561/2019 - IMPUESTO A LAS GANANCIAS</a:t>
            </a:r>
          </a:p>
          <a:p>
            <a:pPr algn="l"/>
            <a:r>
              <a:rPr lang="es-AR" sz="1800" b="1" dirty="0" smtClean="0">
                <a:solidFill>
                  <a:srgbClr val="00FF00"/>
                </a:solidFill>
                <a:effectLst>
                  <a:outerShdw blurRad="38100" dist="38100" dir="2700000" algn="tl">
                    <a:srgbClr val="000000">
                      <a:alpha val="43137"/>
                    </a:srgbClr>
                  </a:outerShdw>
                </a:effectLst>
              </a:rPr>
              <a:t>RG (AFIP) 4546</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La</a:t>
            </a:r>
            <a:r>
              <a:rPr lang="es-AR" sz="1800" dirty="0">
                <a:effectLst>
                  <a:outerShdw blurRad="38100" dist="38100" dir="2700000" algn="tl">
                    <a:srgbClr val="000000">
                      <a:alpha val="43137"/>
                    </a:srgbClr>
                  </a:outerShdw>
                </a:effectLst>
              </a:rPr>
              <a:t> AFIP incrementa en un </a:t>
            </a:r>
            <a:r>
              <a:rPr lang="es-AR" sz="1800" b="1" dirty="0">
                <a:solidFill>
                  <a:srgbClr val="FF9900"/>
                </a:solidFill>
                <a:effectLst>
                  <a:outerShdw blurRad="38100" dist="38100" dir="2700000" algn="tl">
                    <a:srgbClr val="000000">
                      <a:alpha val="43137"/>
                    </a:srgbClr>
                  </a:outerShdw>
                </a:effectLst>
              </a:rPr>
              <a:t>20% el mínimo no imponible y la deducción especial </a:t>
            </a:r>
            <a:r>
              <a:rPr lang="es-AR" sz="1800" dirty="0">
                <a:effectLst>
                  <a:outerShdw blurRad="38100" dist="38100" dir="2700000" algn="tl">
                    <a:srgbClr val="000000">
                      <a:alpha val="43137"/>
                    </a:srgbClr>
                  </a:outerShdw>
                </a:effectLst>
              </a:rPr>
              <a:t>del impuesto a las ganancias para los trabajadores en relación de dependencia, jubilados, pensionados y actores, y difunde las tablas mensuales para efectuar las retenciones del impuesto en relación con las remuneraciones y/o haberes que se abonen en los meses de setiembre a diciembre de 2019. </a:t>
            </a:r>
            <a:br>
              <a:rPr lang="es-AR" sz="1800" dirty="0">
                <a:effectLst>
                  <a:outerShdw blurRad="38100" dist="38100" dir="2700000" algn="tl">
                    <a:srgbClr val="000000">
                      <a:alpha val="43137"/>
                    </a:srgbClr>
                  </a:outerShdw>
                </a:effectLst>
              </a:rPr>
            </a:br>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Los </a:t>
            </a:r>
            <a:r>
              <a:rPr lang="es-AR" sz="1800" dirty="0">
                <a:effectLst>
                  <a:outerShdw blurRad="38100" dist="38100" dir="2700000" algn="tl">
                    <a:srgbClr val="000000">
                      <a:alpha val="43137"/>
                    </a:srgbClr>
                  </a:outerShdw>
                </a:effectLst>
              </a:rPr>
              <a:t>nuevos importes anuales incrementados son los siguientes: </a:t>
            </a:r>
            <a:br>
              <a:rPr lang="es-AR" sz="1800" dirty="0">
                <a:effectLst>
                  <a:outerShdw blurRad="38100" dist="38100" dir="2700000" algn="tl">
                    <a:srgbClr val="000000">
                      <a:alpha val="43137"/>
                    </a:srgbClr>
                  </a:outerShdw>
                </a:effectLst>
              </a:rPr>
            </a:br>
            <a:endParaRPr lang="es-AR" sz="1800" dirty="0" smtClean="0">
              <a:effectLst>
                <a:outerShdw blurRad="38100" dist="38100" dir="2700000" algn="tl">
                  <a:srgbClr val="000000">
                    <a:alpha val="43137"/>
                  </a:srgbClr>
                </a:outerShdw>
              </a:effectLst>
            </a:endParaRPr>
          </a:p>
          <a:p>
            <a:pPr algn="l"/>
            <a:r>
              <a:rPr lang="es-AR" sz="1800" b="1" dirty="0" smtClean="0">
                <a:solidFill>
                  <a:srgbClr val="FFFF19"/>
                </a:solidFill>
                <a:effectLst>
                  <a:outerShdw blurRad="38100" dist="38100" dir="2700000" algn="tl">
                    <a:srgbClr val="000000">
                      <a:alpha val="43137"/>
                    </a:srgbClr>
                  </a:outerShdw>
                </a:effectLst>
              </a:rPr>
              <a:t>Ganancia </a:t>
            </a:r>
            <a:r>
              <a:rPr lang="es-AR" sz="1800" b="1" dirty="0">
                <a:solidFill>
                  <a:srgbClr val="FFFF19"/>
                </a:solidFill>
                <a:effectLst>
                  <a:outerShdw blurRad="38100" dist="38100" dir="2700000" algn="tl">
                    <a:srgbClr val="000000">
                      <a:alpha val="43137"/>
                    </a:srgbClr>
                  </a:outerShdw>
                </a:effectLst>
              </a:rPr>
              <a:t>no imponible [art. 23, inc. a)]: $ 103.018,79 </a:t>
            </a:r>
            <a:r>
              <a:rPr lang="es-AR" sz="1800" dirty="0">
                <a:solidFill>
                  <a:srgbClr val="00FF00"/>
                </a:solidFill>
                <a:effectLst>
                  <a:outerShdw blurRad="38100" dist="38100" dir="2700000" algn="tl">
                    <a:srgbClr val="000000">
                      <a:alpha val="43137"/>
                    </a:srgbClr>
                  </a:outerShdw>
                </a:effectLst>
              </a:rPr>
              <a:t/>
            </a:r>
            <a:br>
              <a:rPr lang="es-AR" sz="1800" dirty="0">
                <a:solidFill>
                  <a:srgbClr val="00FF00"/>
                </a:solidFill>
                <a:effectLst>
                  <a:outerShdw blurRad="38100" dist="38100" dir="2700000" algn="tl">
                    <a:srgbClr val="000000">
                      <a:alpha val="43137"/>
                    </a:srgbClr>
                  </a:outerShdw>
                </a:effectLst>
              </a:rPr>
            </a:br>
            <a:r>
              <a:rPr lang="es-AR" sz="1800" b="1" dirty="0">
                <a:solidFill>
                  <a:srgbClr val="00FFCC"/>
                </a:solidFill>
                <a:effectLst>
                  <a:outerShdw blurRad="38100" dist="38100" dir="2700000" algn="tl">
                    <a:srgbClr val="000000">
                      <a:alpha val="43137"/>
                    </a:srgbClr>
                  </a:outerShdw>
                </a:effectLst>
              </a:rPr>
              <a:t>Deducción especial [art. 23, inc. c)]: $ 494.490,17 </a:t>
            </a:r>
            <a:r>
              <a:rPr lang="es-AR" sz="1800" dirty="0">
                <a:effectLst>
                  <a:outerShdw blurRad="38100" dist="38100" dir="2700000" algn="tl">
                    <a:srgbClr val="000000">
                      <a:alpha val="43137"/>
                    </a:srgbClr>
                  </a:outerShdw>
                </a:effectLst>
              </a:rPr>
              <a:t/>
            </a:r>
            <a:br>
              <a:rPr lang="es-AR" sz="1800" dirty="0">
                <a:effectLst>
                  <a:outerShdw blurRad="38100" dist="38100" dir="2700000" algn="tl">
                    <a:srgbClr val="000000">
                      <a:alpha val="43137"/>
                    </a:srgbClr>
                  </a:outerShdw>
                </a:effectLst>
              </a:rPr>
            </a:br>
            <a:endParaRPr lang="es-AR" sz="2000" dirty="0" smtClean="0">
              <a:solidFill>
                <a:srgbClr val="FFFF19"/>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29080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a:bodyPr>
          <a:lstStyle/>
          <a:p>
            <a:pPr algn="l"/>
            <a:r>
              <a:rPr lang="es-AR" sz="1800" b="1" dirty="0">
                <a:solidFill>
                  <a:srgbClr val="FFFF00"/>
                </a:solidFill>
                <a:effectLst>
                  <a:outerShdw blurRad="38100" dist="38100" dir="2700000" algn="tl">
                    <a:srgbClr val="000000">
                      <a:alpha val="43137"/>
                    </a:srgbClr>
                  </a:outerShdw>
                </a:effectLst>
              </a:rPr>
              <a:t>RESOLUCIÓN CONJUNTA (AFIP - MTESS) 3669-941/2014 </a:t>
            </a:r>
          </a:p>
          <a:p>
            <a:pPr algn="l"/>
            <a:r>
              <a:rPr lang="es-AR" sz="1800" b="1" dirty="0">
                <a:solidFill>
                  <a:srgbClr val="00FFCC"/>
                </a:solidFill>
                <a:effectLst>
                  <a:outerShdw blurRad="38100" dist="38100" dir="2700000" algn="tl">
                    <a:srgbClr val="000000">
                      <a:alpha val="43137"/>
                    </a:srgbClr>
                  </a:outerShdw>
                </a:effectLst>
              </a:rPr>
              <a:t>Contrato de trabajo. Libro de sueldos y </a:t>
            </a:r>
            <a:r>
              <a:rPr lang="es-AR" sz="1800" b="1" dirty="0" smtClean="0">
                <a:solidFill>
                  <a:srgbClr val="00FFCC"/>
                </a:solidFill>
                <a:effectLst>
                  <a:outerShdw blurRad="38100" dist="38100" dir="2700000" algn="tl">
                    <a:srgbClr val="000000">
                      <a:alpha val="43137"/>
                    </a:srgbClr>
                  </a:outerShdw>
                </a:effectLst>
              </a:rPr>
              <a:t>jornales. Emisión </a:t>
            </a:r>
            <a:r>
              <a:rPr lang="es-AR" sz="1800" b="1" dirty="0">
                <a:solidFill>
                  <a:srgbClr val="00FFCC"/>
                </a:solidFill>
                <a:effectLst>
                  <a:outerShdw blurRad="38100" dist="38100" dir="2700000" algn="tl">
                    <a:srgbClr val="000000">
                      <a:alpha val="43137"/>
                    </a:srgbClr>
                  </a:outerShdw>
                </a:effectLst>
              </a:rPr>
              <a:t>a través de </a:t>
            </a:r>
            <a:r>
              <a:rPr lang="es-AR" sz="1800" b="1" dirty="0" smtClean="0">
                <a:solidFill>
                  <a:srgbClr val="00FFCC"/>
                </a:solidFill>
                <a:effectLst>
                  <a:outerShdw blurRad="38100" dist="38100" dir="2700000" algn="tl">
                    <a:srgbClr val="000000">
                      <a:alpha val="43137"/>
                    </a:srgbClr>
                  </a:outerShdw>
                </a:effectLst>
              </a:rPr>
              <a:t>Internet</a:t>
            </a:r>
          </a:p>
          <a:p>
            <a:pPr algn="l"/>
            <a:endParaRPr lang="es-AR" sz="1800" b="1" dirty="0" smtClean="0">
              <a:solidFill>
                <a:srgbClr val="FFFF19"/>
              </a:solidFill>
              <a:effectLst>
                <a:outerShdw blurRad="38100" dist="38100" dir="2700000" algn="tl">
                  <a:srgbClr val="000000">
                    <a:alpha val="43137"/>
                  </a:srgbClr>
                </a:outerShdw>
              </a:effectLst>
            </a:endParaRPr>
          </a:p>
          <a:p>
            <a:pPr algn="l"/>
            <a:r>
              <a:rPr lang="es-AR" sz="1800" b="1" dirty="0" smtClean="0">
                <a:solidFill>
                  <a:srgbClr val="FFFF19"/>
                </a:solidFill>
                <a:effectLst>
                  <a:outerShdw blurRad="38100" dist="38100" dir="2700000" algn="tl">
                    <a:srgbClr val="000000">
                      <a:alpha val="43137"/>
                    </a:srgbClr>
                  </a:outerShdw>
                </a:effectLst>
              </a:rPr>
              <a:t>CONTENIDO</a:t>
            </a:r>
            <a:endParaRPr lang="es-AR" sz="1800" b="1" dirty="0">
              <a:solidFill>
                <a:srgbClr val="FFFF19"/>
              </a:solidFill>
              <a:effectLst>
                <a:outerShdw blurRad="38100" dist="38100" dir="2700000" algn="tl">
                  <a:srgbClr val="000000">
                    <a:alpha val="43137"/>
                  </a:srgbClr>
                </a:outerShdw>
              </a:effectLst>
            </a:endParaRP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2 -</a:t>
            </a:r>
            <a:r>
              <a:rPr lang="es-AR" sz="1800" dirty="0">
                <a:effectLst>
                  <a:outerShdw blurRad="38100" dist="38100" dir="2700000" algn="tl">
                    <a:srgbClr val="000000">
                      <a:alpha val="43137"/>
                    </a:srgbClr>
                  </a:outerShdw>
                </a:effectLst>
              </a:rPr>
              <a:t> El sistema informático a que se refiere el artículo anterior operará utilizando la información proveniente de:</a:t>
            </a:r>
          </a:p>
          <a:p>
            <a:pPr algn="l"/>
            <a:r>
              <a:rPr lang="es-AR" sz="1800" dirty="0">
                <a:effectLst>
                  <a:outerShdw blurRad="38100" dist="38100" dir="2700000" algn="tl">
                    <a:srgbClr val="000000">
                      <a:alpha val="43137"/>
                    </a:srgbClr>
                  </a:outerShdw>
                </a:effectLst>
              </a:rPr>
              <a:t>a) las </a:t>
            </a:r>
            <a:r>
              <a:rPr lang="es-AR" sz="1800" b="1" dirty="0">
                <a:solidFill>
                  <a:srgbClr val="FF9900"/>
                </a:solidFill>
                <a:effectLst>
                  <a:outerShdw blurRad="38100" dist="38100" dir="2700000" algn="tl">
                    <a:srgbClr val="000000">
                      <a:alpha val="43137"/>
                    </a:srgbClr>
                  </a:outerShdw>
                </a:effectLst>
              </a:rPr>
              <a:t>declaraciones juradas</a:t>
            </a:r>
            <a:r>
              <a:rPr lang="es-AR" sz="1800" dirty="0">
                <a:effectLst>
                  <a:outerShdw blurRad="38100" dist="38100" dir="2700000" algn="tl">
                    <a:srgbClr val="000000">
                      <a:alpha val="43137"/>
                    </a:srgbClr>
                  </a:outerShdw>
                </a:effectLst>
              </a:rPr>
              <a:t> determinativas y nominativas de aportes y contribuciones con destino a los distintos subsistemas de la seguridad social, presentadas por los empleadores,</a:t>
            </a:r>
          </a:p>
          <a:p>
            <a:pPr algn="l"/>
            <a:r>
              <a:rPr lang="es-AR" sz="1800" dirty="0">
                <a:effectLst>
                  <a:outerShdw blurRad="38100" dist="38100" dir="2700000" algn="tl">
                    <a:srgbClr val="000000">
                      <a:alpha val="43137"/>
                    </a:srgbClr>
                  </a:outerShdw>
                </a:effectLst>
              </a:rPr>
              <a:t>b) el </a:t>
            </a:r>
            <a:r>
              <a:rPr lang="es-AR" sz="1800" b="1" dirty="0">
                <a:solidFill>
                  <a:srgbClr val="FFFF19"/>
                </a:solidFill>
                <a:effectLst>
                  <a:outerShdw blurRad="38100" dist="38100" dir="2700000" algn="tl">
                    <a:srgbClr val="000000">
                      <a:alpha val="43137"/>
                    </a:srgbClr>
                  </a:outerShdw>
                </a:effectLst>
              </a:rPr>
              <a:t>sistema “Simplificación registral”</a:t>
            </a:r>
            <a:r>
              <a:rPr lang="es-AR" sz="1800" dirty="0">
                <a:effectLst>
                  <a:outerShdw blurRad="38100" dist="38100" dir="2700000" algn="tl">
                    <a:srgbClr val="000000">
                      <a:alpha val="43137"/>
                    </a:srgbClr>
                  </a:outerShdw>
                </a:effectLst>
              </a:rPr>
              <a:t>, y</a:t>
            </a:r>
          </a:p>
          <a:p>
            <a:pPr algn="l"/>
            <a:r>
              <a:rPr lang="es-AR" sz="1800" dirty="0">
                <a:effectLst>
                  <a:outerShdw blurRad="38100" dist="38100" dir="2700000" algn="tl">
                    <a:srgbClr val="000000">
                      <a:alpha val="43137"/>
                    </a:srgbClr>
                  </a:outerShdw>
                </a:effectLst>
              </a:rPr>
              <a:t>c) el </a:t>
            </a:r>
            <a:r>
              <a:rPr lang="es-AR" sz="1800" b="1" dirty="0">
                <a:solidFill>
                  <a:srgbClr val="00FFCC"/>
                </a:solidFill>
                <a:effectLst>
                  <a:outerShdw blurRad="38100" dist="38100" dir="2700000" algn="tl">
                    <a:srgbClr val="000000">
                      <a:alpha val="43137"/>
                    </a:srgbClr>
                  </a:outerShdw>
                </a:effectLst>
              </a:rPr>
              <a:t>“Sistema Registral”</a:t>
            </a:r>
            <a:r>
              <a:rPr lang="es-AR" sz="1800" dirty="0">
                <a:effectLst>
                  <a:outerShdw blurRad="38100" dist="38100" dir="2700000" algn="tl">
                    <a:srgbClr val="000000">
                      <a:alpha val="43137"/>
                    </a:srgbClr>
                  </a:outerShdw>
                </a:effectLst>
              </a:rPr>
              <a:t>.</a:t>
            </a:r>
          </a:p>
          <a:p>
            <a:pPr algn="l"/>
            <a:r>
              <a:rPr lang="es-AR" sz="1800" dirty="0">
                <a:effectLst>
                  <a:outerShdw blurRad="38100" dist="38100" dir="2700000" algn="tl">
                    <a:srgbClr val="000000">
                      <a:alpha val="43137"/>
                    </a:srgbClr>
                  </a:outerShdw>
                </a:effectLst>
              </a:rPr>
              <a:t>Asimismo, incorporará </a:t>
            </a:r>
            <a:r>
              <a:rPr lang="es-AR" sz="1800" dirty="0">
                <a:solidFill>
                  <a:srgbClr val="00FF00"/>
                </a:solidFill>
                <a:effectLst>
                  <a:outerShdw blurRad="38100" dist="38100" dir="2700000" algn="tl">
                    <a:srgbClr val="000000">
                      <a:alpha val="43137"/>
                    </a:srgbClr>
                  </a:outerShdw>
                </a:effectLst>
              </a:rPr>
              <a:t>los datos que se le requieran al empleador </a:t>
            </a:r>
            <a:r>
              <a:rPr lang="es-AR" sz="1800" dirty="0">
                <a:effectLst>
                  <a:outerShdw blurRad="38100" dist="38100" dir="2700000" algn="tl">
                    <a:srgbClr val="000000">
                      <a:alpha val="43137"/>
                    </a:srgbClr>
                  </a:outerShdw>
                </a:effectLst>
              </a:rPr>
              <a:t>en la oportunidad y según las modalidades que disponga la Administración Federal de Ingresos Públicos.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970443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Reducción de aportes del trabajador</a:t>
            </a:r>
            <a:endParaRPr lang="en-US" sz="3200" b="1" dirty="0"/>
          </a:p>
        </p:txBody>
      </p:sp>
      <p:sp>
        <p:nvSpPr>
          <p:cNvPr id="118787" name="Rectangle 3"/>
          <p:cNvSpPr>
            <a:spLocks noGrp="1" noChangeArrowheads="1"/>
          </p:cNvSpPr>
          <p:nvPr>
            <p:ph type="subTitle" idx="1"/>
          </p:nvPr>
        </p:nvSpPr>
        <p:spPr>
          <a:xfrm>
            <a:off x="533400" y="1143000"/>
            <a:ext cx="8244372" cy="5179305"/>
          </a:xfrm>
        </p:spPr>
        <p:txBody>
          <a:bodyPr>
            <a:normAutofit/>
          </a:bodyPr>
          <a:lstStyle/>
          <a:p>
            <a:pPr algn="l"/>
            <a:r>
              <a:rPr lang="es-AR" sz="1800" b="1" dirty="0" smtClean="0">
                <a:solidFill>
                  <a:srgbClr val="FFFF19"/>
                </a:solidFill>
                <a:effectLst>
                  <a:outerShdw blurRad="38100" dist="38100" dir="2700000" algn="tl">
                    <a:srgbClr val="000000">
                      <a:alpha val="43137"/>
                    </a:srgbClr>
                  </a:outerShdw>
                </a:effectLst>
              </a:rPr>
              <a:t>DECRETO 561/2019 - IMPUESTO A LAS GANANCIAS</a:t>
            </a:r>
          </a:p>
          <a:p>
            <a:pPr algn="l"/>
            <a:r>
              <a:rPr lang="es-AR" sz="1800" b="1" dirty="0" smtClean="0">
                <a:solidFill>
                  <a:srgbClr val="00FF00"/>
                </a:solidFill>
                <a:effectLst>
                  <a:outerShdw blurRad="38100" dist="38100" dir="2700000" algn="tl">
                    <a:srgbClr val="000000">
                      <a:alpha val="43137"/>
                    </a:srgbClr>
                  </a:outerShdw>
                </a:effectLst>
              </a:rPr>
              <a:t>RG (AFIP) 4546</a:t>
            </a:r>
          </a:p>
          <a:p>
            <a:pPr algn="l"/>
            <a:r>
              <a:rPr lang="es-AR" sz="1800" dirty="0">
                <a:effectLst>
                  <a:outerShdw blurRad="38100" dist="38100" dir="2700000" algn="tl">
                    <a:srgbClr val="000000">
                      <a:alpha val="43137"/>
                    </a:srgbClr>
                  </a:outerShdw>
                </a:effectLst>
              </a:rPr>
              <a:t/>
            </a:r>
            <a:br>
              <a:rPr lang="es-AR" sz="1800" dirty="0">
                <a:effectLst>
                  <a:outerShdw blurRad="38100" dist="38100" dir="2700000" algn="tl">
                    <a:srgbClr val="000000">
                      <a:alpha val="43137"/>
                    </a:srgbClr>
                  </a:outerShdw>
                </a:effectLst>
              </a:rPr>
            </a:br>
            <a:r>
              <a:rPr lang="es-AR" sz="1800" dirty="0" smtClean="0">
                <a:solidFill>
                  <a:srgbClr val="FFFF19"/>
                </a:solidFill>
                <a:effectLst>
                  <a:outerShdw blurRad="38100" dist="38100" dir="2700000" algn="tl">
                    <a:srgbClr val="000000">
                      <a:alpha val="43137"/>
                    </a:srgbClr>
                  </a:outerShdw>
                </a:effectLst>
              </a:rPr>
              <a:t>Las </a:t>
            </a:r>
            <a:r>
              <a:rPr lang="es-AR" sz="1800" dirty="0">
                <a:solidFill>
                  <a:srgbClr val="FFFF19"/>
                </a:solidFill>
                <a:effectLst>
                  <a:outerShdw blurRad="38100" dist="38100" dir="2700000" algn="tl">
                    <a:srgbClr val="000000">
                      <a:alpha val="43137"/>
                    </a:srgbClr>
                  </a:outerShdw>
                </a:effectLst>
              </a:rPr>
              <a:t>cargas de familia (cónyuge e hijos) no han sido incrementadas </a:t>
            </a:r>
            <a:r>
              <a:rPr lang="es-AR" sz="1800" dirty="0">
                <a:effectLst>
                  <a:outerShdw blurRad="38100" dist="38100" dir="2700000" algn="tl">
                    <a:srgbClr val="000000">
                      <a:alpha val="43137"/>
                    </a:srgbClr>
                  </a:outerShdw>
                </a:effectLst>
              </a:rPr>
              <a:t>y que la presente medida es de aplicación inmediata. </a:t>
            </a:r>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No </a:t>
            </a:r>
            <a:r>
              <a:rPr lang="es-AR" sz="1800" dirty="0">
                <a:effectLst>
                  <a:outerShdw blurRad="38100" dist="38100" dir="2700000" algn="tl">
                    <a:srgbClr val="000000">
                      <a:alpha val="43137"/>
                    </a:srgbClr>
                  </a:outerShdw>
                </a:effectLst>
              </a:rPr>
              <a:t>obstante, requiere una </a:t>
            </a:r>
            <a:r>
              <a:rPr lang="es-AR" sz="1800" dirty="0">
                <a:solidFill>
                  <a:srgbClr val="00FFFF"/>
                </a:solidFill>
                <a:effectLst>
                  <a:outerShdw blurRad="38100" dist="38100" dir="2700000" algn="tl">
                    <a:srgbClr val="000000">
                      <a:alpha val="43137"/>
                    </a:srgbClr>
                  </a:outerShdw>
                </a:effectLst>
              </a:rPr>
              <a:t>ratificación legislativa del Congreso Nacional. </a:t>
            </a:r>
            <a:endParaRPr lang="es-AR" sz="1800" dirty="0" smtClean="0">
              <a:solidFill>
                <a:srgbClr val="00FFFF"/>
              </a:solidFill>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
            </a:r>
            <a:br>
              <a:rPr lang="es-AR" sz="1800" dirty="0">
                <a:effectLst>
                  <a:outerShdw blurRad="38100" dist="38100" dir="2700000" algn="tl">
                    <a:srgbClr val="000000">
                      <a:alpha val="43137"/>
                    </a:srgbClr>
                  </a:outerShdw>
                </a:effectLst>
              </a:rPr>
            </a:br>
            <a:r>
              <a:rPr lang="es-AR" sz="1800" dirty="0">
                <a:effectLst>
                  <a:outerShdw blurRad="38100" dist="38100" dir="2700000" algn="tl">
                    <a:srgbClr val="000000">
                      <a:alpha val="43137"/>
                    </a:srgbClr>
                  </a:outerShdw>
                </a:effectLst>
              </a:rPr>
              <a:t>Con relación a las diferencias que surjan en la liquidación por la aplicación de los nuevos importes, si las mismas generan saldo a favor de los sujetos retenidos, </a:t>
            </a:r>
            <a:r>
              <a:rPr lang="es-AR" sz="1800" b="1" dirty="0">
                <a:solidFill>
                  <a:srgbClr val="FF9900"/>
                </a:solidFill>
                <a:effectLst>
                  <a:outerShdw blurRad="38100" dist="38100" dir="2700000" algn="tl">
                    <a:srgbClr val="000000">
                      <a:alpha val="43137"/>
                    </a:srgbClr>
                  </a:outerShdw>
                </a:effectLst>
              </a:rPr>
              <a:t>deberán ser reintegradas en 2 cuotas iguales </a:t>
            </a:r>
            <a:r>
              <a:rPr lang="es-AR" sz="1800" dirty="0">
                <a:effectLst>
                  <a:outerShdw blurRad="38100" dist="38100" dir="2700000" algn="tl">
                    <a:srgbClr val="000000">
                      <a:alpha val="43137"/>
                    </a:srgbClr>
                  </a:outerShdw>
                </a:effectLst>
              </a:rPr>
              <a:t>en los meses de </a:t>
            </a:r>
            <a:r>
              <a:rPr lang="es-AR" sz="1800" b="1" dirty="0">
                <a:solidFill>
                  <a:srgbClr val="00FFCC"/>
                </a:solidFill>
                <a:effectLst>
                  <a:outerShdw blurRad="38100" dist="38100" dir="2700000" algn="tl">
                    <a:srgbClr val="000000">
                      <a:alpha val="43137"/>
                    </a:srgbClr>
                  </a:outerShdw>
                </a:effectLst>
              </a:rPr>
              <a:t>setiembre y octubre de 2019,</a:t>
            </a:r>
            <a:r>
              <a:rPr lang="es-AR" sz="1800" dirty="0">
                <a:effectLst>
                  <a:outerShdw blurRad="38100" dist="38100" dir="2700000" algn="tl">
                    <a:srgbClr val="000000">
                      <a:alpha val="43137"/>
                    </a:srgbClr>
                  </a:outerShdw>
                </a:effectLst>
              </a:rPr>
              <a:t> exteriorizadas inequívocamente en los recibos de sueldo correspondientes bajo el concepto </a:t>
            </a:r>
            <a:r>
              <a:rPr lang="es-AR" sz="1800" dirty="0">
                <a:solidFill>
                  <a:srgbClr val="00FFFF"/>
                </a:solidFill>
                <a:effectLst>
                  <a:outerShdw blurRad="38100" dist="38100" dir="2700000" algn="tl">
                    <a:srgbClr val="000000">
                      <a:alpha val="43137"/>
                    </a:srgbClr>
                  </a:outerShdw>
                </a:effectLst>
              </a:rPr>
              <a:t>“</a:t>
            </a:r>
            <a:r>
              <a:rPr lang="es-AR" sz="1800" b="1" dirty="0">
                <a:solidFill>
                  <a:srgbClr val="00FFFF"/>
                </a:solidFill>
                <a:effectLst>
                  <a:outerShdw blurRad="38100" dist="38100" dir="2700000" algn="tl">
                    <a:srgbClr val="000000">
                      <a:alpha val="43137"/>
                    </a:srgbClr>
                  </a:outerShdw>
                </a:effectLst>
              </a:rPr>
              <a:t>Beneficio Decreto 561/19”.</a:t>
            </a:r>
            <a:endParaRPr lang="es-AR" sz="2000" b="1" dirty="0" smtClean="0">
              <a:solidFill>
                <a:srgbClr val="00FFFF"/>
              </a:solidFill>
              <a:effectLst>
                <a:outerShdw blurRad="38100" dist="38100" dir="2700000" algn="tl">
                  <a:srgbClr val="000000">
                    <a:alpha val="43137"/>
                  </a:srgbClr>
                </a:outerShdw>
              </a:effectLst>
            </a:endParaRPr>
          </a:p>
          <a:p>
            <a:pPr algn="l"/>
            <a:endParaRPr lang="es-AR" sz="2000" dirty="0" smtClean="0">
              <a:solidFill>
                <a:srgbClr val="FFFF19"/>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155714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s-AR" sz="3600" b="1" smtClean="0"/>
              <a:t> </a:t>
            </a:r>
            <a:endParaRPr lang="en-US" sz="3600" b="1" smtClean="0"/>
          </a:p>
        </p:txBody>
      </p:sp>
      <p:sp>
        <p:nvSpPr>
          <p:cNvPr id="4099" name="Rectangle 3"/>
          <p:cNvSpPr>
            <a:spLocks noGrp="1" noChangeArrowheads="1"/>
          </p:cNvSpPr>
          <p:nvPr>
            <p:ph type="subTitle" idx="1"/>
          </p:nvPr>
        </p:nvSpPr>
        <p:spPr>
          <a:xfrm>
            <a:off x="685800" y="1371600"/>
            <a:ext cx="7772400" cy="4876800"/>
          </a:xfrm>
        </p:spPr>
        <p:txBody>
          <a:bodyPr>
            <a:normAutofit/>
          </a:bodyPr>
          <a:lstStyle/>
          <a:p>
            <a:pPr eaLnBrk="1" hangingPunct="1">
              <a:defRPr/>
            </a:pPr>
            <a:endParaRPr lang="en-US" sz="3200" b="1" dirty="0">
              <a:solidFill>
                <a:srgbClr val="00FF00"/>
              </a:solidFill>
              <a:effectLst>
                <a:outerShdw blurRad="38100" dist="38100" dir="2700000" algn="tl">
                  <a:srgbClr val="000000">
                    <a:alpha val="43137"/>
                  </a:srgbClr>
                </a:outerShdw>
              </a:effectLst>
              <a:latin typeface="Papyrus" pitchFamily="66" charset="0"/>
            </a:endParaRPr>
          </a:p>
          <a:p>
            <a:pPr eaLnBrk="1" hangingPunct="1">
              <a:defRPr/>
            </a:pPr>
            <a:r>
              <a:rPr lang="en-US" sz="3200" b="1" dirty="0" err="1" smtClean="0">
                <a:solidFill>
                  <a:srgbClr val="00FF00"/>
                </a:solidFill>
                <a:effectLst>
                  <a:outerShdw blurRad="38100" dist="38100" dir="2700000" algn="tl">
                    <a:srgbClr val="000000">
                      <a:alpha val="43137"/>
                    </a:srgbClr>
                  </a:outerShdw>
                </a:effectLst>
                <a:latin typeface="Papyrus" pitchFamily="66" charset="0"/>
              </a:rPr>
              <a:t>DESCANSO</a:t>
            </a:r>
            <a:r>
              <a:rPr lang="en-US" sz="3200" b="1" dirty="0" smtClean="0">
                <a:solidFill>
                  <a:srgbClr val="00FF00"/>
                </a:solidFill>
                <a:effectLst>
                  <a:outerShdw blurRad="38100" dist="38100" dir="2700000" algn="tl">
                    <a:srgbClr val="000000">
                      <a:alpha val="43137"/>
                    </a:srgbClr>
                  </a:outerShdw>
                </a:effectLst>
                <a:latin typeface="Papyrus" pitchFamily="66" charset="0"/>
              </a:rPr>
              <a:t> </a:t>
            </a:r>
            <a:r>
              <a:rPr lang="en-US" sz="3200" b="1" dirty="0" err="1" smtClean="0">
                <a:solidFill>
                  <a:srgbClr val="00FF00"/>
                </a:solidFill>
                <a:effectLst>
                  <a:outerShdw blurRad="38100" dist="38100" dir="2700000" algn="tl">
                    <a:srgbClr val="000000">
                      <a:alpha val="43137"/>
                    </a:srgbClr>
                  </a:outerShdw>
                </a:effectLst>
                <a:latin typeface="Papyrus" pitchFamily="66" charset="0"/>
              </a:rPr>
              <a:t>SEMANAL</a:t>
            </a:r>
            <a:endParaRPr lang="en-US" sz="3200" b="1" dirty="0" smtClean="0">
              <a:solidFill>
                <a:srgbClr val="00FFCC"/>
              </a:solidFill>
              <a:effectLst>
                <a:outerShdw blurRad="38100" dist="38100" dir="2700000" algn="tl">
                  <a:srgbClr val="000000">
                    <a:alpha val="43137"/>
                  </a:srgbClr>
                </a:outerShdw>
              </a:effectLst>
              <a:latin typeface="Papyrus" pitchFamily="66" charset="0"/>
            </a:endParaRPr>
          </a:p>
          <a:p>
            <a:endParaRPr lang="es-AR" sz="3200" b="1" dirty="0" smtClean="0">
              <a:solidFill>
                <a:srgbClr val="00FFFF"/>
              </a:solidFill>
              <a:latin typeface="Papyrus" panose="03070502060502030205" pitchFamily="66" charset="0"/>
            </a:endParaRPr>
          </a:p>
          <a:p>
            <a:r>
              <a:rPr lang="es-AR" sz="3200" b="1" dirty="0" smtClean="0">
                <a:solidFill>
                  <a:srgbClr val="00FFFF"/>
                </a:solidFill>
                <a:latin typeface="Papyrus" panose="03070502060502030205" pitchFamily="66" charset="0"/>
              </a:rPr>
              <a:t>EN </a:t>
            </a:r>
            <a:r>
              <a:rPr lang="es-AR" sz="3200" b="1" dirty="0" err="1" smtClean="0">
                <a:solidFill>
                  <a:srgbClr val="00FFFF"/>
                </a:solidFill>
                <a:latin typeface="Papyrus" panose="03070502060502030205" pitchFamily="66" charset="0"/>
              </a:rPr>
              <a:t>DIAS</a:t>
            </a:r>
            <a:r>
              <a:rPr lang="es-AR" sz="3200" b="1" dirty="0" smtClean="0">
                <a:solidFill>
                  <a:srgbClr val="00FFFF"/>
                </a:solidFill>
                <a:latin typeface="Papyrus" panose="03070502060502030205" pitchFamily="66" charset="0"/>
              </a:rPr>
              <a:t> DISTINTOS A </a:t>
            </a:r>
            <a:r>
              <a:rPr lang="es-AR" sz="3200" b="1" dirty="0" err="1" smtClean="0">
                <a:solidFill>
                  <a:srgbClr val="00FFFF"/>
                </a:solidFill>
                <a:latin typeface="Papyrus" panose="03070502060502030205" pitchFamily="66" charset="0"/>
              </a:rPr>
              <a:t>SABADO</a:t>
            </a:r>
            <a:r>
              <a:rPr lang="es-AR" sz="3200" b="1" dirty="0" smtClean="0">
                <a:solidFill>
                  <a:srgbClr val="00FFFF"/>
                </a:solidFill>
                <a:latin typeface="Papyrus" panose="03070502060502030205" pitchFamily="66" charset="0"/>
              </a:rPr>
              <a:t> Y DOMINGO</a:t>
            </a:r>
          </a:p>
          <a:p>
            <a:endParaRPr lang="es-AR" sz="3200" b="1" dirty="0" smtClean="0">
              <a:solidFill>
                <a:srgbClr val="FF9900"/>
              </a:solidFill>
              <a:latin typeface="Papyrus" panose="03070502060502030205" pitchFamily="66" charset="0"/>
            </a:endParaRPr>
          </a:p>
          <a:p>
            <a:r>
              <a:rPr lang="es-AR" sz="3200" b="1" dirty="0" smtClean="0">
                <a:solidFill>
                  <a:srgbClr val="FF9900"/>
                </a:solidFill>
                <a:latin typeface="Papyrus" panose="03070502060502030205" pitchFamily="66" charset="0"/>
              </a:rPr>
              <a:t>HORAS EXTRAS</a:t>
            </a:r>
            <a:endParaRPr lang="es-AR" sz="3200" dirty="0">
              <a:solidFill>
                <a:srgbClr val="FF9900"/>
              </a:solidFill>
              <a:latin typeface="Papyrus" panose="03070502060502030205" pitchFamily="66" charset="0"/>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836371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381000"/>
            <a:ext cx="7772400" cy="685800"/>
          </a:xfrm>
        </p:spPr>
        <p:txBody>
          <a:bodyPr/>
          <a:lstStyle/>
          <a:p>
            <a:r>
              <a:rPr lang="en-US" sz="3200" b="1" dirty="0" smtClean="0"/>
              <a:t>DESCANSO SEMANAL Y HORAS EXTRAS</a:t>
            </a:r>
            <a:endParaRPr lang="en-US" sz="3200" b="1" dirty="0"/>
          </a:p>
        </p:txBody>
      </p:sp>
      <p:sp>
        <p:nvSpPr>
          <p:cNvPr id="8601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smtClean="0">
                <a:solidFill>
                  <a:srgbClr val="FF9900"/>
                </a:solidFill>
                <a:effectLst>
                  <a:outerShdw blurRad="38100" dist="38100" dir="2700000" algn="tl">
                    <a:srgbClr val="000000">
                      <a:alpha val="43137"/>
                    </a:srgbClr>
                  </a:outerShdw>
                </a:effectLst>
              </a:rPr>
              <a:t>PLANTEO DE LA SITUACIÓN</a:t>
            </a:r>
          </a:p>
          <a:p>
            <a:pPr algn="l">
              <a:buFontTx/>
              <a:buNone/>
            </a:pPr>
            <a:endParaRPr lang="es-AR" sz="1800" b="1" dirty="0">
              <a:solidFill>
                <a:srgbClr val="FFFF00"/>
              </a:solidFill>
              <a:effectLst>
                <a:outerShdw blurRad="38100" dist="38100" dir="2700000" algn="tl">
                  <a:srgbClr val="000000">
                    <a:alpha val="43137"/>
                  </a:srgbClr>
                </a:outerShdw>
              </a:effectLst>
            </a:endParaRPr>
          </a:p>
          <a:p>
            <a:pPr algn="l">
              <a:buFontTx/>
              <a:buNone/>
            </a:pPr>
            <a:r>
              <a:rPr lang="es-AR" sz="1800" b="1" dirty="0" smtClean="0">
                <a:solidFill>
                  <a:srgbClr val="FFFF00"/>
                </a:solidFill>
                <a:effectLst>
                  <a:outerShdw blurRad="38100" dist="38100" dir="2700000" algn="tl">
                    <a:srgbClr val="000000">
                      <a:alpha val="43137"/>
                    </a:srgbClr>
                  </a:outerShdw>
                </a:effectLst>
              </a:rPr>
              <a:t>Si se pacta el descanso semanal para ser gozado en días distintos del sábado y del domingo:</a:t>
            </a:r>
          </a:p>
          <a:p>
            <a:pPr algn="l">
              <a:buFontTx/>
              <a:buNone/>
            </a:pPr>
            <a:endParaRPr lang="es-AR" sz="1800" dirty="0" smtClean="0">
              <a:solidFill>
                <a:srgbClr val="FFFF00"/>
              </a:solidFill>
              <a:effectLst>
                <a:outerShdw blurRad="38100" dist="38100" dir="2700000" algn="tl">
                  <a:srgbClr val="000000">
                    <a:alpha val="43137"/>
                  </a:srgbClr>
                </a:outerShdw>
              </a:effectLst>
            </a:endParaRPr>
          </a:p>
          <a:p>
            <a:pPr algn="l">
              <a:buFontTx/>
              <a:buNone/>
            </a:pPr>
            <a:r>
              <a:rPr lang="es-AR" sz="1800" dirty="0" smtClean="0">
                <a:effectLst>
                  <a:outerShdw blurRad="38100" dist="38100" dir="2700000" algn="tl">
                    <a:srgbClr val="000000">
                      <a:alpha val="43137"/>
                    </a:srgbClr>
                  </a:outerShdw>
                </a:effectLst>
              </a:rPr>
              <a:t>a) ¿Se debe otorgar franco compensatorio todas las semanas, o se trata de un desplazamiento del descanso semanal en forma fija?</a:t>
            </a:r>
          </a:p>
          <a:p>
            <a:pPr algn="l">
              <a:buFontTx/>
              <a:buNone/>
            </a:pPr>
            <a:endParaRPr lang="es-AR" sz="1800" dirty="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a) ¿Las horas extras que se realizan en sábado y domingo se liquidan al 100% o al 50%?</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b) ¿Las horas extras que se realizan en los días asignados para el descanso semanal distintos del sábado y domingo, se liquidan al 100% o al 50%?</a:t>
            </a:r>
            <a:endParaRPr lang="es-AR" sz="1800" dirty="0">
              <a:effectLst>
                <a:outerShdw blurRad="38100" dist="38100" dir="2700000" algn="tl">
                  <a:srgbClr val="000000">
                    <a:alpha val="43137"/>
                  </a:srgbClr>
                </a:outerShdw>
              </a:effectLst>
            </a:endParaRPr>
          </a:p>
          <a:p>
            <a:pPr algn="l">
              <a:buFontTx/>
              <a:buNone/>
            </a:pPr>
            <a:endParaRPr lang="es-AR" sz="18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539909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381000"/>
            <a:ext cx="7772400" cy="685800"/>
          </a:xfrm>
        </p:spPr>
        <p:txBody>
          <a:bodyPr/>
          <a:lstStyle/>
          <a:p>
            <a:r>
              <a:rPr lang="en-US" sz="3200" dirty="0"/>
              <a:t>DESCANSO SEMANAL Y HORAS EXTRAS</a:t>
            </a:r>
            <a:endParaRPr lang="en-US" sz="3200" b="1" dirty="0"/>
          </a:p>
        </p:txBody>
      </p:sp>
      <p:sp>
        <p:nvSpPr>
          <p:cNvPr id="8601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204 –</a:t>
            </a:r>
            <a:r>
              <a:rPr lang="es-AR" sz="1800" dirty="0">
                <a:solidFill>
                  <a:srgbClr val="00FFCC"/>
                </a:solidFill>
                <a:effectLst>
                  <a:outerShdw blurRad="38100" dist="38100" dir="2700000" algn="tl">
                    <a:srgbClr val="000000">
                      <a:alpha val="43137"/>
                    </a:srgbClr>
                  </a:outerShdw>
                </a:effectLst>
              </a:rPr>
              <a:t>  LCT: </a:t>
            </a:r>
            <a:r>
              <a:rPr lang="es-AR" sz="1800" dirty="0">
                <a:effectLst>
                  <a:outerShdw blurRad="38100" dist="38100" dir="2700000" algn="tl">
                    <a:srgbClr val="000000">
                      <a:alpha val="43137"/>
                    </a:srgbClr>
                  </a:outerShdw>
                </a:effectLst>
              </a:rPr>
              <a:t>“Queda</a:t>
            </a:r>
            <a:r>
              <a:rPr lang="es-AR" sz="1800" b="1" dirty="0">
                <a:effectLst>
                  <a:outerShdw blurRad="38100" dist="38100" dir="2700000" algn="tl">
                    <a:srgbClr val="000000">
                      <a:alpha val="43137"/>
                    </a:srgbClr>
                  </a:outerShdw>
                </a:effectLst>
              </a:rPr>
              <a:t> </a:t>
            </a:r>
            <a:r>
              <a:rPr lang="es-AR" sz="1800" b="1" dirty="0">
                <a:solidFill>
                  <a:srgbClr val="FF9900"/>
                </a:solidFill>
                <a:effectLst>
                  <a:outerShdw blurRad="38100" dist="38100" dir="2700000" algn="tl">
                    <a:srgbClr val="000000">
                      <a:alpha val="43137"/>
                    </a:srgbClr>
                  </a:outerShdw>
                </a:effectLst>
              </a:rPr>
              <a:t>prohibida</a:t>
            </a:r>
            <a:r>
              <a:rPr lang="es-AR" sz="1800" b="1" dirty="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la ocupación desde </a:t>
            </a:r>
            <a:r>
              <a:rPr lang="es-AR" sz="1800" b="1" dirty="0">
                <a:solidFill>
                  <a:srgbClr val="FFFF00"/>
                </a:solidFill>
                <a:effectLst>
                  <a:outerShdw blurRad="38100" dist="38100" dir="2700000" algn="tl">
                    <a:srgbClr val="000000">
                      <a:alpha val="43137"/>
                    </a:srgbClr>
                  </a:outerShdw>
                </a:effectLst>
              </a:rPr>
              <a:t>las 13 horas del día sábado hasta las 24 horas del día siguiente,</a:t>
            </a:r>
            <a:r>
              <a:rPr lang="es-AR" sz="1800" dirty="0">
                <a:effectLst>
                  <a:outerShdw blurRad="38100" dist="38100" dir="2700000" algn="tl">
                    <a:srgbClr val="000000">
                      <a:alpha val="43137"/>
                    </a:srgbClr>
                  </a:outerShdw>
                </a:effectLst>
              </a:rPr>
              <a:t> salvo en los casos de excepción previstos en el artículo precedente y los que las leyes o reglamentaciones prevean, en cuyo caso el trabajador </a:t>
            </a:r>
            <a:r>
              <a:rPr lang="es-AR" sz="1800" b="1" dirty="0">
                <a:solidFill>
                  <a:srgbClr val="FFFF00"/>
                </a:solidFill>
                <a:effectLst>
                  <a:outerShdw blurRad="38100" dist="38100" dir="2700000" algn="tl">
                    <a:srgbClr val="000000">
                      <a:alpha val="43137"/>
                    </a:srgbClr>
                  </a:outerShdw>
                </a:effectLst>
              </a:rPr>
              <a:t>gozará de un descanso compensatorio </a:t>
            </a:r>
            <a:r>
              <a:rPr lang="es-AR" sz="1800" dirty="0">
                <a:effectLst>
                  <a:outerShdw blurRad="38100" dist="38100" dir="2700000" algn="tl">
                    <a:srgbClr val="000000">
                      <a:alpha val="43137"/>
                    </a:srgbClr>
                  </a:outerShdw>
                </a:effectLst>
              </a:rPr>
              <a:t>de la misma duración, en la forma y oportunidad que fije esas disposiciones atendiendo a la estacionalidad de la producción y otras características especiales”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206 – LCT: </a:t>
            </a:r>
            <a:r>
              <a:rPr lang="es-AR" sz="1800" dirty="0">
                <a:effectLst>
                  <a:outerShdw blurRad="38100" dist="38100" dir="2700000" algn="tl">
                    <a:srgbClr val="000000">
                      <a:alpha val="43137"/>
                    </a:srgbClr>
                  </a:outerShdw>
                </a:effectLst>
              </a:rPr>
              <a:t>“En ningún caso se podrán aplicar las excepciones que se dicten a los </a:t>
            </a:r>
            <a:r>
              <a:rPr lang="es-AR" sz="1800" dirty="0" err="1">
                <a:effectLst>
                  <a:outerShdw blurRad="38100" dist="38100" dir="2700000" algn="tl">
                    <a:srgbClr val="000000">
                      <a:alpha val="43137"/>
                    </a:srgbClr>
                  </a:outerShdw>
                </a:effectLst>
              </a:rPr>
              <a:t>rabajadores</a:t>
            </a:r>
            <a:r>
              <a:rPr lang="es-AR" sz="1800" dirty="0">
                <a:effectLst>
                  <a:outerShdw blurRad="38100" dist="38100" dir="2700000" algn="tl">
                    <a:srgbClr val="000000">
                      <a:alpha val="43137"/>
                    </a:srgbClr>
                  </a:outerShdw>
                </a:effectLst>
              </a:rPr>
              <a:t> menores de 16 años”</a:t>
            </a:r>
          </a:p>
          <a:p>
            <a:pPr algn="l">
              <a:buFontTx/>
              <a:buNone/>
            </a:pPr>
            <a:endParaRPr lang="es-AR" sz="18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440665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5800" y="381000"/>
            <a:ext cx="7772400" cy="685800"/>
          </a:xfrm>
        </p:spPr>
        <p:txBody>
          <a:bodyPr/>
          <a:lstStyle/>
          <a:p>
            <a:r>
              <a:rPr lang="en-US" sz="3200" dirty="0"/>
              <a:t>DESCANSO SEMANAL Y HORAS EXTRAS</a:t>
            </a:r>
            <a:endParaRPr lang="en-US" sz="3200" b="1" dirty="0"/>
          </a:p>
        </p:txBody>
      </p:sp>
      <p:sp>
        <p:nvSpPr>
          <p:cNvPr id="87043" name="Rectangle 3"/>
          <p:cNvSpPr>
            <a:spLocks noGrp="1" noChangeArrowheads="1"/>
          </p:cNvSpPr>
          <p:nvPr>
            <p:ph type="subTitle" idx="1"/>
          </p:nvPr>
        </p:nvSpPr>
        <p:spPr>
          <a:xfrm>
            <a:off x="685800" y="1371600"/>
            <a:ext cx="7772400" cy="4876800"/>
          </a:xfrm>
        </p:spPr>
        <p:txBody>
          <a:bodyPr/>
          <a:lstStyle/>
          <a:p>
            <a:pPr algn="l"/>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r>
              <a:rPr lang="es-AR" sz="1800" b="1" dirty="0" smtClean="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dirty="0" smtClean="0">
                <a:solidFill>
                  <a:srgbClr val="FFFF00"/>
                </a:solidFill>
                <a:effectLst>
                  <a:outerShdw blurRad="38100" dist="38100" dir="2700000" algn="tl">
                    <a:srgbClr val="000000">
                      <a:alpha val="43137"/>
                    </a:srgbClr>
                  </a:outerShdw>
                </a:effectLst>
              </a:rPr>
              <a:t>REMUNERACIÓN DURANTE EL DESCANSO SEMANAL</a:t>
            </a:r>
          </a:p>
          <a:p>
            <a:pPr algn="l">
              <a:buFontTx/>
              <a:buNone/>
            </a:pPr>
            <a:endParaRPr lang="es-AR" sz="1800" b="1" u="sng" dirty="0">
              <a:solidFill>
                <a:schemeClr val="tx2"/>
              </a:solidFill>
              <a:effectLst>
                <a:outerShdw blurRad="38100" dist="38100" dir="2700000" algn="tl">
                  <a:srgbClr val="000000">
                    <a:alpha val="43137"/>
                  </a:srgbClr>
                </a:outerShdw>
              </a:effectLst>
            </a:endParaRPr>
          </a:p>
          <a:p>
            <a:pPr algn="l">
              <a:buFontTx/>
              <a:buNone/>
            </a:pPr>
            <a:r>
              <a:rPr lang="es-AR" sz="1900" b="1" dirty="0">
                <a:solidFill>
                  <a:srgbClr val="00FFCC"/>
                </a:solidFill>
                <a:effectLst>
                  <a:outerShdw blurRad="38100" dist="38100" dir="2700000" algn="tl">
                    <a:srgbClr val="000000">
                      <a:alpha val="43137"/>
                    </a:srgbClr>
                  </a:outerShdw>
                </a:effectLst>
              </a:rPr>
              <a:t>Art. 205 –  LCT: </a:t>
            </a:r>
            <a:r>
              <a:rPr lang="es-AR" sz="1900" dirty="0">
                <a:effectLst>
                  <a:outerShdw blurRad="38100" dist="38100" dir="2700000" algn="tl">
                    <a:srgbClr val="000000">
                      <a:alpha val="43137"/>
                    </a:srgbClr>
                  </a:outerShdw>
                </a:effectLst>
              </a:rPr>
              <a:t>“La prohibición de trabajo establecida en el artículo 204 no llevará aparejada la disminución o supresión de la </a:t>
            </a:r>
            <a:r>
              <a:rPr lang="es-AR" sz="1900" dirty="0" smtClean="0">
                <a:effectLst>
                  <a:outerShdw blurRad="38100" dist="38100" dir="2700000" algn="tl">
                    <a:srgbClr val="000000">
                      <a:alpha val="43137"/>
                    </a:srgbClr>
                  </a:outerShdw>
                </a:effectLst>
              </a:rPr>
              <a:t>remuneración </a:t>
            </a:r>
            <a:r>
              <a:rPr lang="es-AR" sz="1900" dirty="0">
                <a:effectLst>
                  <a:outerShdw blurRad="38100" dist="38100" dir="2700000" algn="tl">
                    <a:srgbClr val="000000">
                      <a:alpha val="43137"/>
                    </a:srgbClr>
                  </a:outerShdw>
                </a:effectLst>
              </a:rPr>
              <a:t>que tuviere asignada el trabajador en los días y horas a que se refiere la misma ni importará disminución del total semanal de horas de trabajo”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814965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5800" y="381000"/>
            <a:ext cx="7772400" cy="685800"/>
          </a:xfrm>
        </p:spPr>
        <p:txBody>
          <a:bodyPr/>
          <a:lstStyle/>
          <a:p>
            <a:r>
              <a:rPr lang="en-US" sz="3200" dirty="0"/>
              <a:t>DESCANSO SEMANAL Y HORAS EXTRAS</a:t>
            </a:r>
            <a:endParaRPr lang="en-US" sz="3200" b="1" dirty="0"/>
          </a:p>
        </p:txBody>
      </p:sp>
      <p:sp>
        <p:nvSpPr>
          <p:cNvPr id="89091" name="Rectangle 3"/>
          <p:cNvSpPr>
            <a:spLocks noGrp="1" noChangeArrowheads="1"/>
          </p:cNvSpPr>
          <p:nvPr>
            <p:ph type="subTitle" idx="1"/>
          </p:nvPr>
        </p:nvSpPr>
        <p:spPr>
          <a:xfrm>
            <a:off x="685800" y="1371600"/>
            <a:ext cx="7772400" cy="4876800"/>
          </a:xfrm>
        </p:spPr>
        <p:txBody>
          <a:bodyPr>
            <a:normAutofit lnSpcReduction="10000"/>
          </a:bodyPr>
          <a:lstStyle/>
          <a:p>
            <a:pPr algn="l"/>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r>
              <a:rPr lang="es-AR" sz="1800" b="1" dirty="0" smtClean="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dirty="0" smtClean="0">
                <a:solidFill>
                  <a:srgbClr val="FFFF00"/>
                </a:solidFill>
                <a:effectLst>
                  <a:outerShdw blurRad="38100" dist="38100" dir="2700000" algn="tl">
                    <a:srgbClr val="000000">
                      <a:alpha val="43137"/>
                    </a:srgbClr>
                  </a:outerShdw>
                </a:effectLst>
              </a:rPr>
              <a:t>TRABAJO DURANTE EL DESCANSO SEMANAL – FRANCO COMPENSATORIO</a:t>
            </a:r>
          </a:p>
          <a:p>
            <a:pPr algn="l">
              <a:buFontTx/>
              <a:buNone/>
            </a:pPr>
            <a:endParaRPr lang="es-AR" sz="1800" b="1" u="sng" dirty="0">
              <a:solidFill>
                <a:srgbClr val="FFFF00"/>
              </a:solidFill>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207 –  LCT</a:t>
            </a:r>
            <a:r>
              <a:rPr lang="es-AR" sz="1800"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“Cuando el trabajador prestare servicios en los días y horas mencionados en el artículo 204, medie o no autorización, sea por disposición del empleador o por cualquiera de las circunstancias previstas en el artículo 203, o por estar comprendido en las excepciones que con carácter permanente o transitorio se dicten, </a:t>
            </a:r>
            <a:r>
              <a:rPr lang="es-AR" sz="1800" b="1" dirty="0">
                <a:solidFill>
                  <a:srgbClr val="FFFF00"/>
                </a:solidFill>
                <a:effectLst>
                  <a:outerShdw blurRad="38100" dist="38100" dir="2700000" algn="tl">
                    <a:srgbClr val="000000">
                      <a:alpha val="43137"/>
                    </a:srgbClr>
                  </a:outerShdw>
                </a:effectLst>
              </a:rPr>
              <a:t>y se omitiere el otorgamiento de descanso compensatorio en tiempo y forma</a:t>
            </a:r>
            <a:r>
              <a:rPr lang="es-AR" sz="1800" b="1" dirty="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el trabajador </a:t>
            </a:r>
            <a:r>
              <a:rPr lang="es-AR" sz="1800" b="1" dirty="0">
                <a:solidFill>
                  <a:srgbClr val="FF9900"/>
                </a:solidFill>
                <a:effectLst>
                  <a:outerShdw blurRad="38100" dist="38100" dir="2700000" algn="tl">
                    <a:srgbClr val="000000">
                      <a:alpha val="43137"/>
                    </a:srgbClr>
                  </a:outerShdw>
                </a:effectLst>
              </a:rPr>
              <a:t>podrá hacer uso de ese derecho a partir del primer día hábil de la semana subsiguiente, previa comunicación formal de ello efectuada con una anticipación no menor de 24 horas.</a:t>
            </a:r>
          </a:p>
          <a:p>
            <a:pPr algn="l">
              <a:buFontTx/>
              <a:buNone/>
            </a:pPr>
            <a:r>
              <a:rPr lang="es-AR" sz="1800" dirty="0">
                <a:effectLst>
                  <a:outerShdw blurRad="38100" dist="38100" dir="2700000" algn="tl">
                    <a:srgbClr val="000000">
                      <a:alpha val="43137"/>
                    </a:srgbClr>
                  </a:outerShdw>
                </a:effectLst>
              </a:rPr>
              <a:t>El empleador en tal caso</a:t>
            </a:r>
            <a:r>
              <a:rPr lang="es-AR" sz="1800" b="1" dirty="0">
                <a:solidFill>
                  <a:srgbClr val="00FFFF"/>
                </a:solidFill>
                <a:effectLst>
                  <a:outerShdw blurRad="38100" dist="38100" dir="2700000" algn="tl">
                    <a:srgbClr val="000000">
                      <a:alpha val="43137"/>
                    </a:srgbClr>
                  </a:outerShdw>
                </a:effectLst>
              </a:rPr>
              <a:t>, </a:t>
            </a:r>
            <a:r>
              <a:rPr lang="es-AR" sz="1800" b="1" u="sng" dirty="0">
                <a:solidFill>
                  <a:srgbClr val="00FFFF"/>
                </a:solidFill>
                <a:effectLst>
                  <a:outerShdw blurRad="38100" dist="38100" dir="2700000" algn="tl">
                    <a:srgbClr val="000000">
                      <a:alpha val="43137"/>
                    </a:srgbClr>
                  </a:outerShdw>
                </a:effectLst>
              </a:rPr>
              <a:t>estará obligado a abonar el salario habitual con el 100% de recargo</a:t>
            </a:r>
            <a:r>
              <a:rPr lang="es-AR" sz="1800" b="1" dirty="0">
                <a:solidFill>
                  <a:srgbClr val="00FFFF"/>
                </a:solidFill>
                <a:effectLst>
                  <a:outerShdw blurRad="38100" dist="38100" dir="2700000" algn="tl">
                    <a:srgbClr val="000000">
                      <a:alpha val="43137"/>
                    </a:srgbClr>
                  </a:outerShdw>
                </a:effectLst>
              </a:rPr>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303126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685800" y="381000"/>
            <a:ext cx="7772400" cy="685800"/>
          </a:xfrm>
        </p:spPr>
        <p:txBody>
          <a:bodyPr/>
          <a:lstStyle/>
          <a:p>
            <a:r>
              <a:rPr lang="en-US" sz="3200" dirty="0"/>
              <a:t>DESCANSO SEMANAL Y HORAS EXTRAS</a:t>
            </a:r>
            <a:endParaRPr lang="en-US" sz="3200" b="1" dirty="0"/>
          </a:p>
        </p:txBody>
      </p:sp>
      <p:sp>
        <p:nvSpPr>
          <p:cNvPr id="8294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HORAS SUPLEMENTARIAS</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endParaRPr lang="es-AR" sz="1800" b="1" u="sng"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201 –  LCT</a:t>
            </a:r>
            <a:r>
              <a:rPr lang="es-AR" sz="1600"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“El empleador deberá abonar al trabajador que prestare servicios en horas suplementarias, medie o no autorización del organismo administrativo competente, </a:t>
            </a:r>
            <a:r>
              <a:rPr lang="es-AR" sz="1800" b="1" dirty="0">
                <a:solidFill>
                  <a:srgbClr val="00FFFF"/>
                </a:solidFill>
                <a:effectLst>
                  <a:outerShdw blurRad="38100" dist="38100" dir="2700000" algn="tl">
                    <a:srgbClr val="000000">
                      <a:alpha val="43137"/>
                    </a:srgbClr>
                  </a:outerShdw>
                </a:effectLst>
              </a:rPr>
              <a:t>un recargo del 50% calculado sobre el salario habitual,</a:t>
            </a:r>
            <a:r>
              <a:rPr lang="es-AR" sz="1800" dirty="0">
                <a:effectLst>
                  <a:outerShdw blurRad="38100" dist="38100" dir="2700000" algn="tl">
                    <a:srgbClr val="000000">
                      <a:alpha val="43137"/>
                    </a:srgbClr>
                  </a:outerShdw>
                </a:effectLst>
              </a:rPr>
              <a:t> si se tratare de días comunes, y del </a:t>
            </a:r>
            <a:r>
              <a:rPr lang="es-AR" sz="2400" b="1" dirty="0">
                <a:solidFill>
                  <a:srgbClr val="FFFF00"/>
                </a:solidFill>
                <a:effectLst>
                  <a:outerShdw blurRad="38100" dist="38100" dir="2700000" algn="tl">
                    <a:srgbClr val="000000">
                      <a:alpha val="43137"/>
                    </a:srgbClr>
                  </a:outerShdw>
                </a:effectLst>
              </a:rPr>
              <a:t>100%en días </a:t>
            </a:r>
            <a:r>
              <a:rPr lang="es-AR" sz="2400" b="1" u="sng" dirty="0">
                <a:solidFill>
                  <a:srgbClr val="FFFF00"/>
                </a:solidFill>
                <a:effectLst>
                  <a:outerShdw blurRad="38100" dist="38100" dir="2700000" algn="tl">
                    <a:srgbClr val="000000">
                      <a:alpha val="43137"/>
                    </a:srgbClr>
                  </a:outerShdw>
                </a:effectLst>
              </a:rPr>
              <a:t>sábados</a:t>
            </a:r>
            <a:r>
              <a:rPr lang="es-AR" sz="2400" b="1" dirty="0">
                <a:solidFill>
                  <a:srgbClr val="FFFF00"/>
                </a:solidFill>
                <a:effectLst>
                  <a:outerShdw blurRad="38100" dist="38100" dir="2700000" algn="tl">
                    <a:srgbClr val="000000">
                      <a:alpha val="43137"/>
                    </a:srgbClr>
                  </a:outerShdw>
                </a:effectLst>
              </a:rPr>
              <a:t> </a:t>
            </a:r>
            <a:r>
              <a:rPr lang="es-AR" sz="2400" b="1" dirty="0" smtClean="0">
                <a:solidFill>
                  <a:srgbClr val="FFFF00"/>
                </a:solidFill>
                <a:effectLst>
                  <a:outerShdw blurRad="38100" dist="38100" dir="2700000" algn="tl">
                    <a:srgbClr val="000000">
                      <a:alpha val="43137"/>
                    </a:srgbClr>
                  </a:outerShdw>
                </a:effectLst>
              </a:rPr>
              <a:t>después </a:t>
            </a:r>
            <a:r>
              <a:rPr lang="es-AR" sz="2400" b="1" dirty="0">
                <a:solidFill>
                  <a:srgbClr val="FFFF00"/>
                </a:solidFill>
                <a:effectLst>
                  <a:outerShdw blurRad="38100" dist="38100" dir="2700000" algn="tl">
                    <a:srgbClr val="000000">
                      <a:alpha val="43137"/>
                    </a:srgbClr>
                  </a:outerShdw>
                </a:effectLst>
              </a:rPr>
              <a:t>de las 13 horas, </a:t>
            </a:r>
            <a:r>
              <a:rPr lang="es-AR" sz="2400" b="1" u="sng" dirty="0">
                <a:solidFill>
                  <a:srgbClr val="00FF00"/>
                </a:solidFill>
                <a:effectLst>
                  <a:outerShdw blurRad="38100" dist="38100" dir="2700000" algn="tl">
                    <a:srgbClr val="000000">
                      <a:alpha val="43137"/>
                    </a:srgbClr>
                  </a:outerShdw>
                </a:effectLst>
              </a:rPr>
              <a:t>domingos</a:t>
            </a:r>
            <a:r>
              <a:rPr lang="es-AR" sz="2400" b="1" dirty="0">
                <a:solidFill>
                  <a:srgbClr val="00FF00"/>
                </a:solidFill>
                <a:effectLst>
                  <a:outerShdw blurRad="38100" dist="38100" dir="2700000" algn="tl">
                    <a:srgbClr val="000000">
                      <a:alpha val="43137"/>
                    </a:srgbClr>
                  </a:outerShdw>
                </a:effectLst>
              </a:rPr>
              <a:t> </a:t>
            </a:r>
            <a:r>
              <a:rPr lang="es-AR" sz="2400" b="1" dirty="0">
                <a:solidFill>
                  <a:srgbClr val="FF9900"/>
                </a:solidFill>
                <a:effectLst>
                  <a:outerShdw blurRad="38100" dist="38100" dir="2700000" algn="tl">
                    <a:srgbClr val="000000">
                      <a:alpha val="43137"/>
                    </a:srgbClr>
                  </a:outerShdw>
                </a:effectLst>
              </a:rPr>
              <a:t>y </a:t>
            </a:r>
            <a:r>
              <a:rPr lang="es-AR" sz="2400" b="1" u="sng" dirty="0">
                <a:solidFill>
                  <a:srgbClr val="FF9900"/>
                </a:solidFill>
                <a:effectLst>
                  <a:outerShdw blurRad="38100" dist="38100" dir="2700000" algn="tl">
                    <a:srgbClr val="000000">
                      <a:alpha val="43137"/>
                    </a:srgbClr>
                  </a:outerShdw>
                </a:effectLst>
              </a:rPr>
              <a:t>feriados</a:t>
            </a:r>
            <a:r>
              <a:rPr lang="es-AR" sz="2400" b="1" dirty="0" smtClean="0">
                <a:solidFill>
                  <a:srgbClr val="FF9900"/>
                </a:solidFill>
                <a:effectLst>
                  <a:outerShdw blurRad="38100" dist="38100" dir="2700000" algn="tl">
                    <a:srgbClr val="000000">
                      <a:alpha val="43137"/>
                    </a:srgbClr>
                  </a:outerShdw>
                </a:effectLst>
              </a:rPr>
              <a:t>”</a:t>
            </a:r>
          </a:p>
          <a:p>
            <a:pPr algn="l">
              <a:buFontTx/>
              <a:buNone/>
            </a:pPr>
            <a:endParaRPr lang="es-AR" sz="1800" b="1" dirty="0">
              <a:solidFill>
                <a:srgbClr val="FF9900"/>
              </a:solidFill>
              <a:effectLst>
                <a:outerShdw blurRad="38100" dist="38100" dir="2700000" algn="tl">
                  <a:srgbClr val="000000">
                    <a:alpha val="43137"/>
                  </a:srgbClr>
                </a:outerShdw>
              </a:effectLst>
            </a:endParaRPr>
          </a:p>
          <a:p>
            <a:pPr algn="l">
              <a:buFontTx/>
              <a:buNone/>
            </a:pPr>
            <a:r>
              <a:rPr lang="es-AR" sz="1800" b="1" dirty="0" smtClean="0">
                <a:solidFill>
                  <a:srgbClr val="FF9900"/>
                </a:solidFill>
                <a:effectLst>
                  <a:outerShdw blurRad="38100" dist="38100" dir="2700000" algn="tl">
                    <a:srgbClr val="000000">
                      <a:alpha val="43137"/>
                    </a:srgbClr>
                  </a:outerShdw>
                </a:effectLst>
              </a:rPr>
              <a:t>La norma no dice </a:t>
            </a:r>
            <a:r>
              <a:rPr lang="es-AR" sz="1800" b="1" dirty="0" smtClean="0">
                <a:solidFill>
                  <a:srgbClr val="FFFF00"/>
                </a:solidFill>
                <a:effectLst>
                  <a:outerShdw blurRad="38100" dist="38100" dir="2700000" algn="tl">
                    <a:srgbClr val="000000">
                      <a:alpha val="43137"/>
                    </a:srgbClr>
                  </a:outerShdw>
                </a:effectLst>
              </a:rPr>
              <a:t>“durante el descanso semanal”</a:t>
            </a:r>
            <a:r>
              <a:rPr lang="es-AR" sz="1800" b="1" dirty="0" smtClean="0">
                <a:solidFill>
                  <a:srgbClr val="FF9900"/>
                </a:solidFill>
                <a:effectLst>
                  <a:outerShdw blurRad="38100" dist="38100" dir="2700000" algn="tl">
                    <a:srgbClr val="000000">
                      <a:alpha val="43137"/>
                    </a:srgbClr>
                  </a:outerShdw>
                </a:effectLst>
              </a:rPr>
              <a:t> o </a:t>
            </a:r>
            <a:r>
              <a:rPr lang="es-AR" sz="1800" b="1" dirty="0" smtClean="0">
                <a:solidFill>
                  <a:srgbClr val="FFFF00"/>
                </a:solidFill>
                <a:effectLst>
                  <a:outerShdw blurRad="38100" dist="38100" dir="2700000" algn="tl">
                    <a:srgbClr val="000000">
                      <a:alpha val="43137"/>
                    </a:srgbClr>
                  </a:outerShdw>
                </a:effectLst>
              </a:rPr>
              <a:t>“durante el descanso hebdomadario”</a:t>
            </a:r>
            <a:r>
              <a:rPr lang="es-AR" sz="1800" b="1" dirty="0" smtClean="0">
                <a:solidFill>
                  <a:srgbClr val="FF9900"/>
                </a:solidFill>
                <a:effectLst>
                  <a:outerShdw blurRad="38100" dist="38100" dir="2700000" algn="tl">
                    <a:srgbClr val="000000">
                      <a:alpha val="43137"/>
                    </a:srgbClr>
                  </a:outerShdw>
                </a:effectLst>
              </a:rPr>
              <a:t> del trabajador, sino expresamente sábados, domingos y feriados.</a:t>
            </a:r>
            <a:endParaRPr lang="es-AR" sz="1800" b="1" dirty="0">
              <a:solidFill>
                <a:srgbClr val="FF99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226788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5800" y="381000"/>
            <a:ext cx="7772400" cy="685800"/>
          </a:xfrm>
        </p:spPr>
        <p:txBody>
          <a:bodyPr/>
          <a:lstStyle/>
          <a:p>
            <a:r>
              <a:rPr lang="en-US" sz="3200" dirty="0"/>
              <a:t>DESCANSO SEMANAL Y HORAS EXTRAS</a:t>
            </a:r>
            <a:endParaRPr lang="en-US" sz="3200" b="1" dirty="0"/>
          </a:p>
        </p:txBody>
      </p:sp>
      <p:sp>
        <p:nvSpPr>
          <p:cNvPr id="8397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HORAS SUPLEMENTARIAS</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600" b="1" dirty="0" smtClean="0">
                <a:solidFill>
                  <a:srgbClr val="00FFCC"/>
                </a:solidFill>
                <a:effectLst>
                  <a:outerShdw blurRad="38100" dist="38100" dir="2700000" algn="tl">
                    <a:srgbClr val="000000">
                      <a:alpha val="43137"/>
                    </a:srgbClr>
                  </a:outerShdw>
                </a:effectLst>
              </a:rPr>
              <a:t>OBLIGACIÓN DE PRESTAR SERVICIOS EN HORAS SUPLEMENTARIAS </a:t>
            </a:r>
          </a:p>
          <a:p>
            <a:pPr algn="l">
              <a:buFontTx/>
              <a:buNone/>
            </a:pPr>
            <a:r>
              <a:rPr lang="es-AR" sz="1600" b="1" dirty="0" smtClean="0">
                <a:solidFill>
                  <a:srgbClr val="FFFF00"/>
                </a:solidFill>
                <a:effectLst>
                  <a:outerShdw blurRad="38100" dist="38100" dir="2700000" algn="tl">
                    <a:srgbClr val="000000">
                      <a:alpha val="43137"/>
                    </a:srgbClr>
                  </a:outerShdw>
                </a:effectLst>
              </a:rPr>
              <a:t>AUXILIOS Y AYUDAS EXTRAORDINARIAS</a:t>
            </a:r>
          </a:p>
          <a:p>
            <a:pPr algn="l">
              <a:buFontTx/>
              <a:buNone/>
            </a:pPr>
            <a:endParaRPr lang="es-AR" sz="1800" dirty="0">
              <a:solidFill>
                <a:srgbClr val="FFCC00"/>
              </a:solidFill>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201 –  </a:t>
            </a:r>
            <a:r>
              <a:rPr lang="es-AR" sz="1800" dirty="0">
                <a:effectLst>
                  <a:outerShdw blurRad="38100" dist="38100" dir="2700000" algn="tl">
                    <a:srgbClr val="000000">
                      <a:alpha val="43137"/>
                    </a:srgbClr>
                  </a:outerShdw>
                </a:effectLst>
              </a:rPr>
              <a:t>LCT: “El trabajador </a:t>
            </a:r>
            <a:r>
              <a:rPr lang="es-AR" sz="1800" b="1" dirty="0">
                <a:solidFill>
                  <a:srgbClr val="FFFF00"/>
                </a:solidFill>
                <a:effectLst>
                  <a:outerShdw blurRad="38100" dist="38100" dir="2700000" algn="tl">
                    <a:srgbClr val="000000">
                      <a:alpha val="43137"/>
                    </a:srgbClr>
                  </a:outerShdw>
                </a:effectLst>
              </a:rPr>
              <a:t>no </a:t>
            </a:r>
            <a:r>
              <a:rPr lang="es-AR" sz="1800" b="1" dirty="0" err="1">
                <a:solidFill>
                  <a:srgbClr val="FFFF00"/>
                </a:solidFill>
                <a:effectLst>
                  <a:outerShdw blurRad="38100" dist="38100" dir="2700000" algn="tl">
                    <a:srgbClr val="000000">
                      <a:alpha val="43137"/>
                    </a:srgbClr>
                  </a:outerShdw>
                </a:effectLst>
              </a:rPr>
              <a:t>estárá</a:t>
            </a:r>
            <a:r>
              <a:rPr lang="es-AR" sz="1800" b="1" dirty="0">
                <a:solidFill>
                  <a:srgbClr val="FFFF00"/>
                </a:solidFill>
                <a:effectLst>
                  <a:outerShdw blurRad="38100" dist="38100" dir="2700000" algn="tl">
                    <a:srgbClr val="000000">
                      <a:alpha val="43137"/>
                    </a:srgbClr>
                  </a:outerShdw>
                </a:effectLst>
              </a:rPr>
              <a:t> obligado a prestar servicios en horas suplementarias, </a:t>
            </a:r>
            <a:r>
              <a:rPr lang="es-AR" sz="1800" dirty="0">
                <a:effectLst>
                  <a:outerShdw blurRad="38100" dist="38100" dir="2700000" algn="tl">
                    <a:srgbClr val="000000">
                      <a:alpha val="43137"/>
                    </a:srgbClr>
                  </a:outerShdw>
                </a:effectLst>
              </a:rPr>
              <a:t>salvo casos de peligro o accidente ocurrido o inminente de fuerza mayor, o por exigencias excepcionales de la economía nacional o de la empresa, juzgado su comportamiento en base al criterio de colaboración en el logro de los fines de la empresa”</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89 – LCT: </a:t>
            </a:r>
            <a:r>
              <a:rPr lang="es-AR" sz="1800" dirty="0">
                <a:effectLst>
                  <a:outerShdw blurRad="38100" dist="38100" dir="2700000" algn="tl">
                    <a:srgbClr val="000000">
                      <a:alpha val="43137"/>
                    </a:srgbClr>
                  </a:outerShdw>
                </a:effectLst>
              </a:rPr>
              <a:t>“El trabajador estará obligado a prestar </a:t>
            </a:r>
            <a:r>
              <a:rPr lang="es-AR" sz="1800" b="1" dirty="0">
                <a:solidFill>
                  <a:srgbClr val="FF9900"/>
                </a:solidFill>
                <a:effectLst>
                  <a:outerShdw blurRad="38100" dist="38100" dir="2700000" algn="tl">
                    <a:srgbClr val="000000">
                      <a:alpha val="43137"/>
                    </a:srgbClr>
                  </a:outerShdw>
                </a:effectLst>
              </a:rPr>
              <a:t>los auxilios que se requieran en caso de peligro grave o inminente </a:t>
            </a:r>
            <a:r>
              <a:rPr lang="es-AR" sz="1800" dirty="0">
                <a:effectLst>
                  <a:outerShdw blurRad="38100" dist="38100" dir="2700000" algn="tl">
                    <a:srgbClr val="000000">
                      <a:alpha val="43137"/>
                    </a:srgbClr>
                  </a:outerShdw>
                </a:effectLst>
              </a:rPr>
              <a:t>para las personas o para las cosas incorporadas a la empresa”</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7423810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85800" y="381000"/>
            <a:ext cx="7772400" cy="685800"/>
          </a:xfrm>
        </p:spPr>
        <p:txBody>
          <a:bodyPr>
            <a:normAutofit/>
          </a:bodyPr>
          <a:lstStyle/>
          <a:p>
            <a:pPr>
              <a:defRPr/>
            </a:pPr>
            <a:r>
              <a:rPr lang="en-US" sz="2400" dirty="0"/>
              <a:t>DESCANSO SEMANAL Y HORAS EXTRAS</a:t>
            </a:r>
            <a:endParaRPr lang="en-US" sz="2400" b="1" dirty="0">
              <a:solidFill>
                <a:srgbClr val="00FFFF"/>
              </a:solidFill>
            </a:endParaRPr>
          </a:p>
        </p:txBody>
      </p:sp>
      <p:sp>
        <p:nvSpPr>
          <p:cNvPr id="156675" name="Rectangle 3"/>
          <p:cNvSpPr>
            <a:spLocks noGrp="1" noChangeArrowheads="1"/>
          </p:cNvSpPr>
          <p:nvPr>
            <p:ph type="subTitle" idx="1"/>
          </p:nvPr>
        </p:nvSpPr>
        <p:spPr>
          <a:xfrm>
            <a:off x="838200" y="1143000"/>
            <a:ext cx="8153400" cy="5257800"/>
          </a:xfrm>
        </p:spPr>
        <p:txBody>
          <a:bodyPr>
            <a:normAutofit/>
          </a:bodyPr>
          <a:lstStyle/>
          <a:p>
            <a:pPr algn="l"/>
            <a:r>
              <a:rPr lang="es-AR" sz="1800" b="1" dirty="0" smtClean="0">
                <a:solidFill>
                  <a:srgbClr val="FFFF00"/>
                </a:solidFill>
                <a:effectLst>
                  <a:outerShdw blurRad="38100" dist="38100" dir="2700000" algn="tl">
                    <a:srgbClr val="000000">
                      <a:alpha val="43137"/>
                    </a:srgbClr>
                  </a:outerShdw>
                </a:effectLst>
              </a:rPr>
              <a:t>MODO DE OTORGAMIENTO DE LOS DESCANSOS COMPENSATORIOS</a:t>
            </a:r>
          </a:p>
          <a:p>
            <a:pPr algn="l"/>
            <a:r>
              <a:rPr lang="es-AR" sz="1800" b="1" dirty="0" smtClean="0">
                <a:solidFill>
                  <a:srgbClr val="00FFFF"/>
                </a:solidFill>
                <a:effectLst>
                  <a:outerShdw blurRad="38100" dist="38100" dir="2700000" algn="tl">
                    <a:srgbClr val="000000">
                      <a:alpha val="43137"/>
                    </a:srgbClr>
                  </a:outerShdw>
                </a:effectLst>
              </a:rPr>
              <a:t>DECRETO 16117/1933</a:t>
            </a:r>
          </a:p>
          <a:p>
            <a:pPr algn="l"/>
            <a:endParaRPr lang="es-AR" sz="1800" b="1" dirty="0">
              <a:solidFill>
                <a:srgbClr val="00FFFF"/>
              </a:solidFill>
              <a:effectLst>
                <a:outerShdw blurRad="38100" dist="38100" dir="2700000" algn="tl">
                  <a:srgbClr val="000000">
                    <a:alpha val="43137"/>
                  </a:srgbClr>
                </a:outerShdw>
              </a:effectLst>
            </a:endParaRP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18</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 El descanso semanal compensatorio de que deben gozar los trabajadores ocupados los días de descanso establecidos en las leyes 4661 y 11640, se acordará, salvo las excepciones contempladas por los artículos 13 y 19 de este decreto y las que fijan los decretos especiales conforme a las siguientes reglas:</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a</a:t>
            </a:r>
            <a:r>
              <a:rPr lang="es-AR" sz="1800" dirty="0">
                <a:effectLst>
                  <a:outerShdw blurRad="38100" dist="38100" dir="2700000" algn="tl">
                    <a:srgbClr val="000000">
                      <a:alpha val="43137"/>
                    </a:srgbClr>
                  </a:outerShdw>
                </a:effectLst>
              </a:rPr>
              <a:t>) </a:t>
            </a:r>
            <a:r>
              <a:rPr lang="es-AR" sz="1800" b="1" dirty="0">
                <a:solidFill>
                  <a:srgbClr val="FF9900"/>
                </a:solidFill>
                <a:effectLst>
                  <a:outerShdw blurRad="38100" dist="38100" dir="2700000" algn="tl">
                    <a:srgbClr val="000000">
                      <a:alpha val="43137"/>
                    </a:srgbClr>
                  </a:outerShdw>
                </a:effectLst>
              </a:rPr>
              <a:t>Si han descansado el domingo pero han estado ocupados el sábado después de las 13,</a:t>
            </a:r>
            <a:r>
              <a:rPr lang="es-AR" sz="1800" dirty="0">
                <a:effectLst>
                  <a:outerShdw blurRad="38100" dist="38100" dir="2700000" algn="tl">
                    <a:srgbClr val="000000">
                      <a:alpha val="43137"/>
                    </a:srgbClr>
                  </a:outerShdw>
                </a:effectLst>
              </a:rPr>
              <a:t> gozarán de un descanso de once horas consecutivas, a partir de las 13 horas de un día de la semana siguiente;</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b</a:t>
            </a:r>
            <a:r>
              <a:rPr lang="es-AR" sz="1800" dirty="0">
                <a:effectLst>
                  <a:outerShdw blurRad="38100" dist="38100" dir="2700000" algn="tl">
                    <a:srgbClr val="000000">
                      <a:alpha val="43137"/>
                    </a:srgbClr>
                  </a:outerShdw>
                </a:effectLst>
              </a:rPr>
              <a:t>) </a:t>
            </a:r>
            <a:r>
              <a:rPr lang="es-AR" sz="1800" b="1" dirty="0">
                <a:solidFill>
                  <a:srgbClr val="FFFF00"/>
                </a:solidFill>
                <a:effectLst>
                  <a:outerShdw blurRad="38100" dist="38100" dir="2700000" algn="tl">
                    <a:srgbClr val="000000">
                      <a:alpha val="43137"/>
                    </a:srgbClr>
                  </a:outerShdw>
                </a:effectLst>
              </a:rPr>
              <a:t>Si han descansado el sábado después de las 13 pero han estado ocupados el domingo, </a:t>
            </a:r>
            <a:r>
              <a:rPr lang="es-AR" sz="1800" dirty="0">
                <a:effectLst>
                  <a:outerShdw blurRad="38100" dist="38100" dir="2700000" algn="tl">
                    <a:srgbClr val="000000">
                      <a:alpha val="43137"/>
                    </a:srgbClr>
                  </a:outerShdw>
                </a:effectLst>
              </a:rPr>
              <a:t>gozarán de un descanso de veinticuatro horas a partir de la 0 hora de un día de la semana siguiente;</a:t>
            </a:r>
          </a:p>
          <a:p>
            <a:pPr algn="l">
              <a:buFontTx/>
              <a:buNone/>
              <a:defRPr/>
            </a:pPr>
            <a:endParaRPr lang="es-AR" sz="1800" dirty="0"/>
          </a:p>
          <a:p>
            <a:pPr algn="l">
              <a:buFontTx/>
              <a:buNone/>
              <a:defRPr/>
            </a:pPr>
            <a:endParaRPr lang="es-AR" dirty="0"/>
          </a:p>
          <a:p>
            <a:pPr algn="l">
              <a:buFontTx/>
              <a:buNone/>
              <a:defRPr/>
            </a:pPr>
            <a:endParaRPr lang="es-AR" dirty="0"/>
          </a:p>
          <a:p>
            <a:pPr algn="l">
              <a:buFontTx/>
              <a:buNone/>
              <a:defRPr/>
            </a:pPr>
            <a:endParaRPr lang="es-AR"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754571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85800" y="381000"/>
            <a:ext cx="7772400" cy="685800"/>
          </a:xfrm>
        </p:spPr>
        <p:txBody>
          <a:bodyPr>
            <a:normAutofit/>
          </a:bodyPr>
          <a:lstStyle/>
          <a:p>
            <a:pPr>
              <a:defRPr/>
            </a:pPr>
            <a:r>
              <a:rPr lang="en-US" sz="2400" dirty="0"/>
              <a:t>DESCANSO SEMANAL Y HORAS EXTRAS</a:t>
            </a:r>
            <a:endParaRPr lang="en-US" sz="2400" b="1" dirty="0">
              <a:solidFill>
                <a:srgbClr val="00FFFF"/>
              </a:solidFill>
            </a:endParaRPr>
          </a:p>
        </p:txBody>
      </p:sp>
      <p:sp>
        <p:nvSpPr>
          <p:cNvPr id="156675" name="Rectangle 3"/>
          <p:cNvSpPr>
            <a:spLocks noGrp="1" noChangeArrowheads="1"/>
          </p:cNvSpPr>
          <p:nvPr>
            <p:ph type="subTitle" idx="1"/>
          </p:nvPr>
        </p:nvSpPr>
        <p:spPr>
          <a:xfrm>
            <a:off x="838200" y="1143000"/>
            <a:ext cx="7772400" cy="5257800"/>
          </a:xfrm>
        </p:spPr>
        <p:txBody>
          <a:bodyPr>
            <a:normAutofit/>
          </a:bodyPr>
          <a:lstStyle/>
          <a:p>
            <a:pPr algn="l"/>
            <a:r>
              <a:rPr lang="es-AR" sz="1800" b="1" dirty="0" smtClean="0">
                <a:solidFill>
                  <a:srgbClr val="FFFF00"/>
                </a:solidFill>
                <a:effectLst>
                  <a:outerShdw blurRad="38100" dist="38100" dir="2700000" algn="tl">
                    <a:srgbClr val="000000">
                      <a:alpha val="43137"/>
                    </a:srgbClr>
                  </a:outerShdw>
                </a:effectLst>
              </a:rPr>
              <a:t>MODO DE OTORGAMIENTO DE LOS DESCANSOS COMPENSATORIOS</a:t>
            </a:r>
          </a:p>
          <a:p>
            <a:pPr algn="l"/>
            <a:r>
              <a:rPr lang="es-AR" sz="1800" b="1" dirty="0" smtClean="0">
                <a:solidFill>
                  <a:srgbClr val="00FFFF"/>
                </a:solidFill>
                <a:effectLst>
                  <a:outerShdw blurRad="38100" dist="38100" dir="2700000" algn="tl">
                    <a:srgbClr val="000000">
                      <a:alpha val="43137"/>
                    </a:srgbClr>
                  </a:outerShdw>
                </a:effectLst>
              </a:rPr>
              <a:t>DECRETO 16117/1933</a:t>
            </a:r>
            <a:endParaRPr lang="es-AR" sz="1800" b="1" dirty="0">
              <a:solidFill>
                <a:srgbClr val="00FFFF"/>
              </a:solidFill>
              <a:effectLst>
                <a:outerShdw blurRad="38100" dist="38100" dir="2700000" algn="tl">
                  <a:srgbClr val="000000">
                    <a:alpha val="43137"/>
                  </a:srgbClr>
                </a:outerShdw>
              </a:effectLst>
            </a:endParaRP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18</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 (…)</a:t>
            </a:r>
          </a:p>
          <a:p>
            <a:pPr algn="l"/>
            <a:endParaRPr lang="es-AR" sz="1800" dirty="0">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c) </a:t>
            </a:r>
            <a:r>
              <a:rPr lang="es-AR" sz="1800" b="1" dirty="0">
                <a:solidFill>
                  <a:srgbClr val="00FF00"/>
                </a:solidFill>
                <a:effectLst>
                  <a:outerShdw blurRad="38100" dist="38100" dir="2700000" algn="tl">
                    <a:srgbClr val="000000">
                      <a:alpha val="43137"/>
                    </a:srgbClr>
                  </a:outerShdw>
                </a:effectLst>
              </a:rPr>
              <a:t>Si han estado ocupados el sábado después de las 13 y el domingo, </a:t>
            </a:r>
            <a:r>
              <a:rPr lang="es-AR" sz="1800" dirty="0">
                <a:effectLst>
                  <a:outerShdw blurRad="38100" dist="38100" dir="2700000" algn="tl">
                    <a:srgbClr val="000000">
                      <a:alpha val="43137"/>
                    </a:srgbClr>
                  </a:outerShdw>
                </a:effectLst>
              </a:rPr>
              <a:t>gozarán de un descanso de treinta y cinco horas consecutivas desde las 13 de un día de la semana siguiente, a menos que el trabajo del domingo se hubiese suspendido antes de las 13, en cuyo caso tendrán el descanso establecido en el inciso b);</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d</a:t>
            </a:r>
            <a:r>
              <a:rPr lang="es-AR" sz="1800" dirty="0">
                <a:effectLst>
                  <a:outerShdw blurRad="38100" dist="38100" dir="2700000" algn="tl">
                    <a:srgbClr val="000000">
                      <a:alpha val="43137"/>
                    </a:srgbClr>
                  </a:outerShdw>
                </a:effectLst>
              </a:rPr>
              <a:t>) </a:t>
            </a:r>
            <a:r>
              <a:rPr lang="es-AR" sz="1800" b="1" dirty="0">
                <a:solidFill>
                  <a:srgbClr val="00FFCC"/>
                </a:solidFill>
                <a:effectLst>
                  <a:outerShdw blurRad="38100" dist="38100" dir="2700000" algn="tl">
                    <a:srgbClr val="000000">
                      <a:alpha val="43137"/>
                    </a:srgbClr>
                  </a:outerShdw>
                </a:effectLst>
              </a:rPr>
              <a:t>Cuando el trabajo se realice por medio de equipos que actúen en forma distinta de la prevista en los artículos 19 y 20</a:t>
            </a:r>
            <a:r>
              <a:rPr lang="es-AR" sz="1800" dirty="0">
                <a:effectLst>
                  <a:outerShdw blurRad="38100" dist="38100" dir="2700000" algn="tl">
                    <a:srgbClr val="000000">
                      <a:alpha val="43137"/>
                    </a:srgbClr>
                  </a:outerShdw>
                </a:effectLst>
              </a:rPr>
              <a:t> el descanso establecido en los incisos precedentes podrá reemplazarse por un descanso mínimo de cuarenta horas consecutivas, a partir del cese de las tareas de cada equipo.</a:t>
            </a:r>
          </a:p>
          <a:p>
            <a:pPr algn="l">
              <a:buFontTx/>
              <a:buNone/>
              <a:defRPr/>
            </a:pPr>
            <a:endParaRPr lang="es-AR" sz="1800" dirty="0">
              <a:effectLst>
                <a:outerShdw blurRad="38100" dist="38100" dir="2700000" algn="tl">
                  <a:srgbClr val="000000">
                    <a:alpha val="43137"/>
                  </a:srgbClr>
                </a:outerShdw>
              </a:effectLst>
            </a:endParaRPr>
          </a:p>
          <a:p>
            <a:pPr algn="l">
              <a:buFontTx/>
              <a:buNone/>
              <a:defRPr/>
            </a:pPr>
            <a:endParaRPr lang="es-AR" dirty="0"/>
          </a:p>
          <a:p>
            <a:pPr algn="l">
              <a:buFontTx/>
              <a:buNone/>
              <a:defRPr/>
            </a:pPr>
            <a:endParaRPr lang="es-AR" dirty="0"/>
          </a:p>
          <a:p>
            <a:pPr algn="l">
              <a:buFontTx/>
              <a:buNone/>
              <a:defRPr/>
            </a:pPr>
            <a:endParaRPr lang="es-AR"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37722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lnSpcReduction="10000"/>
          </a:bodyPr>
          <a:lstStyle/>
          <a:p>
            <a:pPr algn="l"/>
            <a:r>
              <a:rPr lang="es-AR" sz="1800" b="1" dirty="0">
                <a:solidFill>
                  <a:srgbClr val="FFFF00"/>
                </a:solidFill>
                <a:effectLst>
                  <a:outerShdw blurRad="38100" dist="38100" dir="2700000" algn="tl">
                    <a:srgbClr val="000000">
                      <a:alpha val="43137"/>
                    </a:srgbClr>
                  </a:outerShdw>
                </a:effectLst>
              </a:rPr>
              <a:t>RESOLUCIÓN CONJUNTA (AFIP - MTESS) 3669-941/2014 </a:t>
            </a:r>
          </a:p>
          <a:p>
            <a:pPr algn="l"/>
            <a:r>
              <a:rPr lang="es-AR" sz="1800" b="1" dirty="0">
                <a:solidFill>
                  <a:srgbClr val="00FFCC"/>
                </a:solidFill>
                <a:effectLst>
                  <a:outerShdw blurRad="38100" dist="38100" dir="2700000" algn="tl">
                    <a:srgbClr val="000000">
                      <a:alpha val="43137"/>
                    </a:srgbClr>
                  </a:outerShdw>
                </a:effectLst>
              </a:rPr>
              <a:t>Contrato de trabajo. Libro de sueldos y jornales. Emisión a través de Internet</a:t>
            </a:r>
          </a:p>
          <a:p>
            <a:pPr algn="l"/>
            <a:endParaRPr lang="es-AR" sz="1800" b="1" dirty="0" smtClean="0">
              <a:solidFill>
                <a:srgbClr val="FFFF00"/>
              </a:solidFill>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OBLIGATORIEDAD</a:t>
            </a: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4 -</a:t>
            </a:r>
            <a:r>
              <a:rPr lang="es-AR" sz="1800" dirty="0">
                <a:effectLst>
                  <a:outerShdw blurRad="38100" dist="38100" dir="2700000" algn="tl">
                    <a:srgbClr val="000000">
                      <a:alpha val="43137"/>
                    </a:srgbClr>
                  </a:outerShdw>
                </a:effectLst>
              </a:rPr>
              <a:t> La </a:t>
            </a:r>
            <a:r>
              <a:rPr lang="es-AR" sz="1800" b="1" dirty="0">
                <a:solidFill>
                  <a:srgbClr val="FFFF19"/>
                </a:solidFill>
                <a:effectLst>
                  <a:outerShdw blurRad="38100" dist="38100" dir="2700000" algn="tl">
                    <a:srgbClr val="000000">
                      <a:alpha val="43137"/>
                    </a:srgbClr>
                  </a:outerShdw>
                </a:effectLst>
              </a:rPr>
              <a:t>obligatoriedad</a:t>
            </a:r>
            <a:r>
              <a:rPr lang="es-AR" sz="1800" dirty="0">
                <a:effectLst>
                  <a:outerShdw blurRad="38100" dist="38100" dir="2700000" algn="tl">
                    <a:srgbClr val="000000">
                      <a:alpha val="43137"/>
                    </a:srgbClr>
                  </a:outerShdw>
                </a:effectLst>
              </a:rPr>
              <a:t> de utilización del sistema se dispondrá </a:t>
            </a:r>
            <a:r>
              <a:rPr lang="es-AR" sz="1800" b="1" dirty="0">
                <a:solidFill>
                  <a:srgbClr val="00FF00"/>
                </a:solidFill>
                <a:effectLst>
                  <a:outerShdw blurRad="38100" dist="38100" dir="2700000" algn="tl">
                    <a:srgbClr val="000000">
                      <a:alpha val="43137"/>
                    </a:srgbClr>
                  </a:outerShdw>
                </a:effectLst>
              </a:rPr>
              <a:t>en forma progresiva hasta alcanzar a la totalidad de los empleadores, </a:t>
            </a:r>
            <a:r>
              <a:rPr lang="es-AR" sz="1800" dirty="0">
                <a:effectLst>
                  <a:outerShdw blurRad="38100" dist="38100" dir="2700000" algn="tl">
                    <a:srgbClr val="000000">
                      <a:alpha val="43137"/>
                    </a:srgbClr>
                  </a:outerShdw>
                </a:effectLst>
              </a:rPr>
              <a:t>una vez cumplidas todas las etapas de implementación que definirá la Administración Federal de Ingresos Públicos</a:t>
            </a:r>
            <a:r>
              <a:rPr lang="es-AR" sz="1800" dirty="0" smtClean="0">
                <a:effectLst>
                  <a:outerShdw blurRad="38100" dist="38100" dir="2700000" algn="tl">
                    <a:srgbClr val="000000">
                      <a:alpha val="43137"/>
                    </a:srgbClr>
                  </a:outerShdw>
                </a:effectLst>
              </a:rPr>
              <a:t>.</a:t>
            </a:r>
          </a:p>
          <a:p>
            <a:pPr algn="l"/>
            <a:endParaRPr lang="es-AR" sz="1800" dirty="0">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ACUERDO CON PROVINCIAS RUBRICA Y ARANCELES</a:t>
            </a:r>
          </a:p>
          <a:p>
            <a:pPr algn="l"/>
            <a:r>
              <a:rPr lang="es-AR" sz="1800" b="1" dirty="0" smtClean="0">
                <a:solidFill>
                  <a:srgbClr val="00FFCC"/>
                </a:solidFill>
                <a:effectLst>
                  <a:outerShdw blurRad="38100" dist="38100" dir="2700000" algn="tl">
                    <a:srgbClr val="000000">
                      <a:alpha val="43137"/>
                    </a:srgbClr>
                  </a:outerShdw>
                </a:effectLst>
              </a:rPr>
              <a:t>Art</a:t>
            </a:r>
            <a:r>
              <a:rPr lang="es-AR" sz="1800" b="1" dirty="0">
                <a:solidFill>
                  <a:srgbClr val="00FFCC"/>
                </a:solidFill>
                <a:effectLst>
                  <a:outerShdw blurRad="38100" dist="38100" dir="2700000" algn="tl">
                    <a:srgbClr val="000000">
                      <a:alpha val="43137"/>
                    </a:srgbClr>
                  </a:outerShdw>
                </a:effectLst>
              </a:rPr>
              <a:t>. 5 -</a:t>
            </a:r>
            <a:r>
              <a:rPr lang="es-AR" sz="1800" dirty="0">
                <a:effectLst>
                  <a:outerShdw blurRad="38100" dist="38100" dir="2700000" algn="tl">
                    <a:srgbClr val="000000">
                      <a:alpha val="43137"/>
                    </a:srgbClr>
                  </a:outerShdw>
                </a:effectLst>
              </a:rPr>
              <a:t> La Administración Federal de Ingresos Públicos </a:t>
            </a:r>
            <a:r>
              <a:rPr lang="es-AR" sz="1800" b="1" dirty="0">
                <a:solidFill>
                  <a:srgbClr val="FFFF19"/>
                </a:solidFill>
                <a:effectLst>
                  <a:outerShdw blurRad="38100" dist="38100" dir="2700000" algn="tl">
                    <a:srgbClr val="000000">
                      <a:alpha val="43137"/>
                    </a:srgbClr>
                  </a:outerShdw>
                </a:effectLst>
              </a:rPr>
              <a:t>celebrará con las autoridades administrativas locales en materia del trabajo, los convenios tendientes a instrumentar la </a:t>
            </a:r>
            <a:r>
              <a:rPr lang="es-AR" sz="1800" b="1" dirty="0">
                <a:solidFill>
                  <a:srgbClr val="00FFFF"/>
                </a:solidFill>
                <a:effectLst>
                  <a:outerShdw blurRad="38100" dist="38100" dir="2700000" algn="tl">
                    <a:srgbClr val="000000">
                      <a:alpha val="43137"/>
                    </a:srgbClr>
                  </a:outerShdw>
                </a:effectLst>
              </a:rPr>
              <a:t>rúbrica</a:t>
            </a:r>
            <a:r>
              <a:rPr lang="es-AR" sz="1800" b="1" dirty="0">
                <a:solidFill>
                  <a:srgbClr val="FFFF19"/>
                </a:solidFill>
                <a:effectLst>
                  <a:outerShdw blurRad="38100" dist="38100" dir="2700000" algn="tl">
                    <a:srgbClr val="000000">
                      <a:alpha val="43137"/>
                    </a:srgbClr>
                  </a:outerShdw>
                </a:effectLst>
              </a:rPr>
              <a:t> y facilitar la percepción de los </a:t>
            </a:r>
            <a:r>
              <a:rPr lang="es-AR" sz="1800" b="1" dirty="0">
                <a:solidFill>
                  <a:srgbClr val="00FFCC"/>
                </a:solidFill>
                <a:effectLst>
                  <a:outerShdw blurRad="38100" dist="38100" dir="2700000" algn="tl">
                    <a:srgbClr val="000000">
                      <a:alpha val="43137"/>
                    </a:srgbClr>
                  </a:outerShdw>
                </a:effectLst>
              </a:rPr>
              <a:t>aranceles</a:t>
            </a:r>
            <a:r>
              <a:rPr lang="es-AR" sz="1800" b="1" dirty="0">
                <a:solidFill>
                  <a:srgbClr val="FFFF19"/>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por la actividad de habilitación de las hojas móviles del Libro Especial previsto en el artículo 52 de la ley 20744, texto ordenado en 1976 y sus modificaciones.</a:t>
            </a:r>
          </a:p>
          <a:p>
            <a:pPr algn="l"/>
            <a:r>
              <a:rPr lang="es-AR" sz="1800" dirty="0">
                <a:effectLst>
                  <a:outerShdw blurRad="38100" dist="38100" dir="2700000" algn="tl">
                    <a:srgbClr val="000000">
                      <a:alpha val="43137"/>
                    </a:srgbClr>
                  </a:outerShdw>
                </a:effectLst>
              </a:rPr>
              <a:t>Las </a:t>
            </a:r>
            <a:r>
              <a:rPr lang="es-AR" sz="1800" dirty="0">
                <a:solidFill>
                  <a:srgbClr val="FF9900"/>
                </a:solidFill>
                <a:effectLst>
                  <a:outerShdw blurRad="38100" dist="38100" dir="2700000" algn="tl">
                    <a:srgbClr val="000000">
                      <a:alpha val="43137"/>
                    </a:srgbClr>
                  </a:outerShdw>
                </a:effectLst>
              </a:rPr>
              <a:t>autoridades locales que celebren los convenios tendrán acceso a la totalidad de la información</a:t>
            </a:r>
            <a:r>
              <a:rPr lang="es-AR" sz="1800" dirty="0">
                <a:effectLst>
                  <a:outerShdw blurRad="38100" dist="38100" dir="2700000" algn="tl">
                    <a:srgbClr val="000000">
                      <a:alpha val="43137"/>
                    </a:srgbClr>
                  </a:outerShdw>
                </a:effectLst>
              </a:rPr>
              <a:t> para la conformación de sus propias bases de datos y a una consulta “en línea” con la citada Administración Federal.</a:t>
            </a:r>
          </a:p>
          <a:p>
            <a:pPr algn="l"/>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52148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736136" y="838200"/>
            <a:ext cx="7772400" cy="4876800"/>
          </a:xfrm>
        </p:spPr>
        <p:txBody>
          <a:bodyPr>
            <a:normAutofit/>
          </a:bodyPr>
          <a:lstStyle/>
          <a:p>
            <a:pPr eaLnBrk="1" hangingPunct="1">
              <a:defRPr/>
            </a:pPr>
            <a:endParaRPr lang="es-AR" b="1" dirty="0" smtClean="0">
              <a:solidFill>
                <a:schemeClr val="tx2"/>
              </a:solidFill>
            </a:endParaRPr>
          </a:p>
          <a:p>
            <a:pPr>
              <a:defRPr/>
            </a:pPr>
            <a:r>
              <a:rPr lang="es-AR" sz="3600" b="1" dirty="0" smtClean="0">
                <a:solidFill>
                  <a:srgbClr val="FFFF00"/>
                </a:solidFill>
                <a:effectLst>
                  <a:outerShdw blurRad="38100" dist="38100" dir="2700000" algn="tl">
                    <a:srgbClr val="000000">
                      <a:alpha val="43137"/>
                    </a:srgbClr>
                  </a:outerShdw>
                </a:effectLst>
                <a:latin typeface="Papyrus" panose="03070502060502030205" pitchFamily="66" charset="0"/>
              </a:rPr>
              <a:t>TRABAJADORES EXTRANJEROS</a:t>
            </a:r>
          </a:p>
          <a:p>
            <a:pPr>
              <a:defRPr/>
            </a:pPr>
            <a:endParaRPr lang="es-AR" sz="3600" b="1" dirty="0" smtClean="0">
              <a:solidFill>
                <a:srgbClr val="FFFF00"/>
              </a:solidFill>
              <a:effectLst>
                <a:outerShdw blurRad="38100" dist="38100" dir="2700000" algn="tl">
                  <a:srgbClr val="000000">
                    <a:alpha val="43137"/>
                  </a:srgbClr>
                </a:outerShdw>
              </a:effectLst>
              <a:latin typeface="Papyrus" panose="03070502060502030205" pitchFamily="66" charset="0"/>
            </a:endParaRPr>
          </a:p>
          <a:p>
            <a:pPr>
              <a:defRPr/>
            </a:pPr>
            <a:r>
              <a:rPr lang="es-AR" sz="3600" b="1" dirty="0" smtClean="0">
                <a:solidFill>
                  <a:srgbClr val="00FFFF"/>
                </a:solidFill>
                <a:effectLst>
                  <a:outerShdw blurRad="38100" dist="38100" dir="2700000" algn="tl">
                    <a:srgbClr val="000000">
                      <a:alpha val="43137"/>
                    </a:srgbClr>
                  </a:outerShdw>
                </a:effectLst>
                <a:latin typeface="Papyrus" panose="03070502060502030205" pitchFamily="66" charset="0"/>
              </a:rPr>
              <a:t>SITUACIÓN MIGRATORIA</a:t>
            </a:r>
          </a:p>
          <a:p>
            <a:pPr>
              <a:defRPr/>
            </a:pPr>
            <a:endParaRPr lang="es-AR" sz="3600" b="1" dirty="0" smtClean="0">
              <a:solidFill>
                <a:srgbClr val="00FFFF"/>
              </a:solidFill>
              <a:effectLst>
                <a:outerShdw blurRad="38100" dist="38100" dir="2700000" algn="tl">
                  <a:srgbClr val="000000">
                    <a:alpha val="43137"/>
                  </a:srgbClr>
                </a:outerShdw>
              </a:effectLst>
              <a:latin typeface="Papyrus" panose="03070502060502030205" pitchFamily="66" charset="0"/>
            </a:endParaRPr>
          </a:p>
          <a:p>
            <a:pPr>
              <a:defRPr/>
            </a:pPr>
            <a:r>
              <a:rPr lang="es-AR" sz="3600" b="1" dirty="0" smtClean="0">
                <a:solidFill>
                  <a:srgbClr val="FF9900"/>
                </a:solidFill>
                <a:effectLst>
                  <a:outerShdw blurRad="38100" dist="38100" dir="2700000" algn="tl">
                    <a:srgbClr val="000000">
                      <a:alpha val="43137"/>
                    </a:srgbClr>
                  </a:outerShdw>
                </a:effectLst>
                <a:latin typeface="Papyrus" panose="03070502060502030205" pitchFamily="66" charset="0"/>
              </a:rPr>
              <a:t>CUESTIONES A TOMAR EN CUENTA</a:t>
            </a:r>
          </a:p>
        </p:txBody>
      </p:sp>
      <p:pic>
        <p:nvPicPr>
          <p:cNvPr id="3" name="2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596310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smtClean="0">
                <a:solidFill>
                  <a:srgbClr val="00FFFF"/>
                </a:solidFill>
              </a:rPr>
              <a:t>TRABAJADORES EXTRANJEROS – CUESTIONES A TOMAR EN 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smtClean="0">
                <a:solidFill>
                  <a:srgbClr val="FFFF00"/>
                </a:solidFill>
                <a:effectLst>
                  <a:outerShdw blurRad="38100" dist="38100" dir="2700000" algn="tl">
                    <a:srgbClr val="000000">
                      <a:alpha val="43137"/>
                    </a:srgbClr>
                  </a:outerShdw>
                </a:effectLst>
              </a:rPr>
              <a:t>TRABAJO Y ALOJAMIENTO DE LOS EXTRANJEROS. LEY 25871</a:t>
            </a:r>
            <a:endParaRPr lang="es-AR" sz="1600" dirty="0" smtClean="0">
              <a:solidFill>
                <a:srgbClr val="FFFF00"/>
              </a:solidFill>
              <a:effectLst>
                <a:outerShdw blurRad="38100" dist="38100" dir="2700000" algn="tl">
                  <a:srgbClr val="000000">
                    <a:alpha val="43137"/>
                  </a:srgbClr>
                </a:outerShdw>
              </a:effectLst>
            </a:endParaRPr>
          </a:p>
          <a:p>
            <a:pPr algn="l"/>
            <a:r>
              <a:rPr lang="es-AR" sz="1600" b="1" dirty="0" smtClean="0">
                <a:solidFill>
                  <a:srgbClr val="FF9900"/>
                </a:solidFill>
                <a:effectLst>
                  <a:outerShdw blurRad="38100" dist="38100" dir="2700000" algn="tl">
                    <a:srgbClr val="000000">
                      <a:alpha val="43137"/>
                    </a:srgbClr>
                  </a:outerShdw>
                </a:effectLst>
              </a:rPr>
              <a:t>TIPOS DE RESIDENCIA Y REALIZACIÓN DE TRABAJOS EN EL </a:t>
            </a:r>
            <a:r>
              <a:rPr lang="es-AR" sz="1600" b="1" dirty="0" err="1" smtClean="0">
                <a:solidFill>
                  <a:srgbClr val="FF9900"/>
                </a:solidFill>
                <a:effectLst>
                  <a:outerShdw blurRad="38100" dist="38100" dir="2700000" algn="tl">
                    <a:srgbClr val="000000">
                      <a:alpha val="43137"/>
                    </a:srgbClr>
                  </a:outerShdw>
                </a:effectLst>
              </a:rPr>
              <a:t>PAIS</a:t>
            </a:r>
            <a:endParaRPr lang="es-AR" sz="1600" b="1" dirty="0" smtClean="0">
              <a:solidFill>
                <a:srgbClr val="FF99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Los </a:t>
            </a:r>
            <a:r>
              <a:rPr lang="es-AR" sz="1600" b="1" dirty="0" smtClean="0">
                <a:solidFill>
                  <a:srgbClr val="00FFFF"/>
                </a:solidFill>
                <a:effectLst>
                  <a:outerShdw blurRad="38100" dist="38100" dir="2700000" algn="tl">
                    <a:srgbClr val="000000">
                      <a:alpha val="43137"/>
                    </a:srgbClr>
                  </a:outerShdw>
                </a:effectLst>
              </a:rPr>
              <a:t>"residentes permanentes" </a:t>
            </a:r>
            <a:r>
              <a:rPr lang="es-AR" sz="1600" dirty="0" smtClean="0">
                <a:effectLst>
                  <a:outerShdw blurRad="38100" dist="38100" dir="2700000" algn="tl">
                    <a:srgbClr val="000000">
                      <a:alpha val="43137"/>
                    </a:srgbClr>
                  </a:outerShdw>
                </a:effectLst>
              </a:rPr>
              <a:t>podrán desarrollar tareas o actividades remuneradas o lucrativas, por cuenta propia o en relación de dependencia, amparados por las leyes que rigen la materia.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Los </a:t>
            </a:r>
            <a:r>
              <a:rPr lang="es-AR" sz="1600" b="1" dirty="0" smtClean="0">
                <a:solidFill>
                  <a:srgbClr val="FFFF00"/>
                </a:solidFill>
                <a:effectLst>
                  <a:outerShdw blurRad="38100" dist="38100" dir="2700000" algn="tl">
                    <a:srgbClr val="000000">
                      <a:alpha val="43137"/>
                    </a:srgbClr>
                  </a:outerShdw>
                </a:effectLst>
              </a:rPr>
              <a:t>"residentes temporarios" </a:t>
            </a:r>
            <a:r>
              <a:rPr lang="es-AR" sz="1600" dirty="0" smtClean="0">
                <a:effectLst>
                  <a:outerShdw blurRad="38100" dist="38100" dir="2700000" algn="tl">
                    <a:srgbClr val="000000">
                      <a:alpha val="43137"/>
                    </a:srgbClr>
                  </a:outerShdw>
                </a:effectLst>
              </a:rPr>
              <a:t>podrán desarrollarlas solo durante el período de su permanencia autorizada.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Los </a:t>
            </a:r>
            <a:r>
              <a:rPr lang="es-AR" sz="1600" b="1" dirty="0" smtClean="0">
                <a:solidFill>
                  <a:srgbClr val="FF9900"/>
                </a:solidFill>
                <a:effectLst>
                  <a:outerShdw blurRad="38100" dist="38100" dir="2700000" algn="tl">
                    <a:srgbClr val="000000">
                      <a:alpha val="43137"/>
                    </a:srgbClr>
                  </a:outerShdw>
                </a:effectLst>
              </a:rPr>
              <a:t>"residentes transitorios" </a:t>
            </a:r>
            <a:r>
              <a:rPr lang="es-AR" sz="1600" dirty="0" smtClean="0">
                <a:effectLst>
                  <a:outerShdw blurRad="38100" dist="38100" dir="2700000" algn="tl">
                    <a:srgbClr val="000000">
                      <a:alpha val="43137"/>
                    </a:srgbClr>
                  </a:outerShdw>
                </a:effectLst>
              </a:rPr>
              <a:t>no podrán realizar tareas remuneradas o lucrativas, ni por cuenta propia ni en relación de dependencia, salvo los </a:t>
            </a:r>
            <a:r>
              <a:rPr lang="es-AR" sz="1600" b="1" dirty="0" smtClean="0">
                <a:solidFill>
                  <a:srgbClr val="00FFFF"/>
                </a:solidFill>
                <a:effectLst>
                  <a:outerShdw blurRad="38100" dist="38100" dir="2700000" algn="tl">
                    <a:srgbClr val="000000">
                      <a:alpha val="43137"/>
                    </a:srgbClr>
                  </a:outerShdw>
                </a:effectLst>
              </a:rPr>
              <a:t>"trabajadores migrantes estacionales"</a:t>
            </a:r>
            <a:r>
              <a:rPr lang="es-AR" sz="1600" dirty="0" smtClean="0">
                <a:effectLst>
                  <a:outerShdw blurRad="38100" dist="38100" dir="2700000" algn="tl">
                    <a:srgbClr val="000000">
                      <a:alpha val="43137"/>
                    </a:srgbClr>
                  </a:outerShdw>
                </a:effectLst>
              </a:rPr>
              <a:t>, </a:t>
            </a:r>
            <a:r>
              <a:rPr lang="es-AR" sz="1600" b="1" dirty="0" smtClean="0">
                <a:solidFill>
                  <a:srgbClr val="FFFF00"/>
                </a:solidFill>
                <a:effectLst>
                  <a:outerShdw blurRad="38100" dist="38100" dir="2700000" algn="tl">
                    <a:srgbClr val="000000">
                      <a:alpha val="43137"/>
                    </a:srgbClr>
                  </a:outerShdw>
                </a:effectLst>
              </a:rPr>
              <a:t>o aquellos que fueran expresamente autorizados </a:t>
            </a:r>
            <a:r>
              <a:rPr lang="es-AR" sz="1600" dirty="0" smtClean="0">
                <a:effectLst>
                  <a:outerShdw blurRad="38100" dist="38100" dir="2700000" algn="tl">
                    <a:srgbClr val="000000">
                      <a:alpha val="43137"/>
                    </a:srgbClr>
                  </a:outerShdw>
                </a:effectLst>
              </a:rPr>
              <a:t>por la Dirección Nacional de Migraciones (</a:t>
            </a:r>
            <a:r>
              <a:rPr lang="es-AR" sz="1600" dirty="0" err="1" smtClean="0">
                <a:effectLst>
                  <a:outerShdw blurRad="38100" dist="38100" dir="2700000" algn="tl">
                    <a:srgbClr val="000000">
                      <a:alpha val="43137"/>
                    </a:srgbClr>
                  </a:outerShdw>
                </a:effectLst>
              </a:rPr>
              <a:t>DNM</a:t>
            </a:r>
            <a:r>
              <a:rPr lang="es-AR" sz="1600" dirty="0" smtClean="0">
                <a:effectLst>
                  <a:outerShdw blurRad="38100" dist="38100" dir="2700000" algn="tl">
                    <a:srgbClr val="000000">
                      <a:alpha val="43137"/>
                    </a:srgbClr>
                  </a:outerShdw>
                </a:effectLst>
              </a:rPr>
              <a:t>) de conformidad con lo dispuesto por la ley 25871 o en Convenios de Migraciones suscriptos por la República Argentina. Si se les hubiera autorizado una </a:t>
            </a:r>
            <a:r>
              <a:rPr lang="es-AR" sz="1600" b="1" dirty="0" smtClean="0">
                <a:solidFill>
                  <a:srgbClr val="00FF99"/>
                </a:solidFill>
                <a:effectLst>
                  <a:outerShdw blurRad="38100" dist="38100" dir="2700000" algn="tl">
                    <a:srgbClr val="000000">
                      <a:alpha val="43137"/>
                    </a:srgbClr>
                  </a:outerShdw>
                </a:effectLst>
              </a:rPr>
              <a:t>residencia precaria podrán ser habilitados para trabajar por el plazo y con las modalidades que establezca la </a:t>
            </a:r>
            <a:r>
              <a:rPr lang="es-AR" sz="1600" b="1" dirty="0" err="1" smtClean="0">
                <a:solidFill>
                  <a:srgbClr val="00FF99"/>
                </a:solidFill>
                <a:effectLst>
                  <a:outerShdw blurRad="38100" dist="38100" dir="2700000" algn="tl">
                    <a:srgbClr val="000000">
                      <a:alpha val="43137"/>
                    </a:srgbClr>
                  </a:outerShdw>
                </a:effectLst>
              </a:rPr>
              <a:t>DNM</a:t>
            </a:r>
            <a:r>
              <a:rPr lang="es-AR" sz="1600" b="1" dirty="0" smtClean="0">
                <a:solidFill>
                  <a:srgbClr val="00FF99"/>
                </a:solidFill>
                <a:effectLst>
                  <a:outerShdw blurRad="38100" dist="38100" dir="2700000" algn="tl">
                    <a:srgbClr val="000000">
                      <a:alpha val="43137"/>
                    </a:srgbClr>
                  </a:outerShdw>
                </a:effectLst>
              </a:rPr>
              <a:t>.</a:t>
            </a:r>
            <a:endParaRPr lang="es-AR" sz="1600" b="1" dirty="0">
              <a:solidFill>
                <a:srgbClr val="00FF99"/>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137977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TRABAJO Y ALOJAMIENTO DE LOS EXTRANJEROS. LEY 25871</a:t>
            </a:r>
            <a:endParaRPr lang="es-AR" sz="1600" dirty="0">
              <a:solidFill>
                <a:srgbClr val="FFFF00"/>
              </a:solidFill>
              <a:effectLst>
                <a:outerShdw blurRad="38100" dist="38100" dir="2700000" algn="tl">
                  <a:srgbClr val="000000">
                    <a:alpha val="43137"/>
                  </a:srgbClr>
                </a:outerShdw>
              </a:effectLst>
            </a:endParaRPr>
          </a:p>
          <a:p>
            <a:pPr algn="l"/>
            <a:r>
              <a:rPr lang="es-AR" sz="1600" b="1" dirty="0">
                <a:solidFill>
                  <a:srgbClr val="FF9900"/>
                </a:solidFill>
                <a:effectLst>
                  <a:outerShdw blurRad="38100" dist="38100" dir="2700000" algn="tl">
                    <a:srgbClr val="000000">
                      <a:alpha val="43137"/>
                    </a:srgbClr>
                  </a:outerShdw>
                </a:effectLst>
              </a:rPr>
              <a:t>TIPOS DE RESIDENCIA Y REALIZACIÓN DE TRABAJOS EN EL </a:t>
            </a:r>
            <a:r>
              <a:rPr lang="es-AR" sz="1600" b="1" dirty="0" err="1" smtClean="0">
                <a:solidFill>
                  <a:srgbClr val="FF9900"/>
                </a:solidFill>
                <a:effectLst>
                  <a:outerShdw blurRad="38100" dist="38100" dir="2700000" algn="tl">
                    <a:srgbClr val="000000">
                      <a:alpha val="43137"/>
                    </a:srgbClr>
                  </a:outerShdw>
                </a:effectLst>
              </a:rPr>
              <a:t>PAIS</a:t>
            </a:r>
            <a:endParaRPr lang="es-AR" sz="1600" b="1" dirty="0" smtClean="0">
              <a:solidFill>
                <a:srgbClr val="FF9900"/>
              </a:solidFill>
              <a:effectLst>
                <a:outerShdw blurRad="38100" dist="38100" dir="2700000" algn="tl">
                  <a:srgbClr val="000000">
                    <a:alpha val="43137"/>
                  </a:srgbClr>
                </a:outerShdw>
              </a:effectLst>
            </a:endParaRPr>
          </a:p>
          <a:p>
            <a:pPr algn="l"/>
            <a:endParaRPr lang="es-AR" sz="1600" b="1" dirty="0">
              <a:solidFill>
                <a:srgbClr val="FF9900"/>
              </a:solidFill>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En </a:t>
            </a:r>
            <a:r>
              <a:rPr lang="es-AR" sz="1600" dirty="0">
                <a:effectLst>
                  <a:outerShdw blurRad="38100" dist="38100" dir="2700000" algn="tl">
                    <a:srgbClr val="000000">
                      <a:alpha val="43137"/>
                    </a:srgbClr>
                  </a:outerShdw>
                </a:effectLst>
              </a:rPr>
              <a:t>el Capítulo I del Título IV </a:t>
            </a:r>
            <a:r>
              <a:rPr lang="es-AR" sz="1600" dirty="0" smtClean="0">
                <a:effectLst>
                  <a:outerShdw blurRad="38100" dist="38100" dir="2700000" algn="tl">
                    <a:srgbClr val="000000">
                      <a:alpha val="43137"/>
                    </a:srgbClr>
                  </a:outerShdw>
                </a:effectLst>
              </a:rPr>
              <a:t>de la ley </a:t>
            </a:r>
            <a:r>
              <a:rPr lang="es-AR" sz="1600" dirty="0">
                <a:effectLst>
                  <a:outerShdw blurRad="38100" dist="38100" dir="2700000" algn="tl">
                    <a:srgbClr val="000000">
                      <a:alpha val="43137"/>
                    </a:srgbClr>
                  </a:outerShdw>
                </a:effectLst>
              </a:rPr>
              <a:t>se establece una serie de condiciones para las personas extranjeras, en función del tipo de residencia otorgada: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Los </a:t>
            </a:r>
            <a:r>
              <a:rPr lang="es-AR" sz="1600" b="1" dirty="0">
                <a:solidFill>
                  <a:srgbClr val="00FF99"/>
                </a:solidFill>
                <a:effectLst>
                  <a:outerShdw blurRad="38100" dist="38100" dir="2700000" algn="tl">
                    <a:srgbClr val="000000">
                      <a:alpha val="43137"/>
                    </a:srgbClr>
                  </a:outerShdw>
                </a:effectLst>
              </a:rPr>
              <a:t>que residan irregularmente</a:t>
            </a:r>
            <a:r>
              <a:rPr lang="es-AR" sz="1600" dirty="0">
                <a:solidFill>
                  <a:srgbClr val="00FF99"/>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en el país no podrán trabajar o realizar tareas remuneradas o lucrativas, ya sea por cuenta propia o ajena, con o sin relación de dependencia</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 Los </a:t>
            </a:r>
            <a:r>
              <a:rPr lang="es-AR" sz="1600" b="1" dirty="0">
                <a:solidFill>
                  <a:srgbClr val="FFFF00"/>
                </a:solidFill>
                <a:effectLst>
                  <a:outerShdw blurRad="38100" dist="38100" dir="2700000" algn="tl">
                    <a:srgbClr val="000000">
                      <a:alpha val="43137"/>
                    </a:srgbClr>
                  </a:outerShdw>
                </a:effectLst>
              </a:rPr>
              <a:t>extranjeros deberán informar domicilio en la República Argentina.</a:t>
            </a:r>
            <a:r>
              <a:rPr lang="es-AR" sz="1600" dirty="0">
                <a:effectLst>
                  <a:outerShdw blurRad="38100" dist="38100" dir="2700000" algn="tl">
                    <a:srgbClr val="000000">
                      <a:alpha val="43137"/>
                    </a:srgbClr>
                  </a:outerShdw>
                </a:effectLst>
              </a:rPr>
              <a:t> Su domicilio constituido, a todos los efectos legales, será el informado al momento del ingreso al territorio nacional, el constituido en las actas labradas en inspecciones migratorias o el denunciado en los trámites de residencia o ante el Registro Nacional de las Personas.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355723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smtClean="0">
                <a:solidFill>
                  <a:srgbClr val="FFFF00"/>
                </a:solidFill>
                <a:effectLst>
                  <a:outerShdw blurRad="38100" dist="38100" dir="2700000" algn="tl">
                    <a:srgbClr val="000000">
                      <a:alpha val="43137"/>
                    </a:srgbClr>
                  </a:outerShdw>
                </a:effectLst>
              </a:rPr>
              <a:t>RESPONSABILIDADES Y OBLIGACIONES DE LOS EMPLEADORES. LEY 25871</a:t>
            </a:r>
          </a:p>
          <a:p>
            <a:pPr algn="l"/>
            <a:endParaRPr lang="es-AR" sz="1600" b="1" dirty="0" smtClean="0">
              <a:solidFill>
                <a:srgbClr val="FFFF00"/>
              </a:solidFill>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El capítulo </a:t>
            </a:r>
            <a:r>
              <a:rPr lang="es-AR" sz="1600" dirty="0">
                <a:effectLst>
                  <a:outerShdw blurRad="38100" dist="38100" dir="2700000" algn="tl">
                    <a:srgbClr val="000000">
                      <a:alpha val="43137"/>
                    </a:srgbClr>
                  </a:outerShdw>
                </a:effectLst>
              </a:rPr>
              <a:t>II del Título IV, </a:t>
            </a:r>
            <a:r>
              <a:rPr lang="es-AR" sz="1600" dirty="0" smtClean="0">
                <a:effectLst>
                  <a:outerShdw blurRad="38100" dist="38100" dir="2700000" algn="tl">
                    <a:srgbClr val="000000">
                      <a:alpha val="43137"/>
                    </a:srgbClr>
                  </a:outerShdw>
                </a:effectLst>
              </a:rPr>
              <a:t>establece </a:t>
            </a:r>
            <a:r>
              <a:rPr lang="es-AR" sz="1600" dirty="0">
                <a:effectLst>
                  <a:outerShdw blurRad="38100" dist="38100" dir="2700000" algn="tl">
                    <a:srgbClr val="000000">
                      <a:alpha val="43137"/>
                    </a:srgbClr>
                  </a:outerShdw>
                </a:effectLst>
              </a:rPr>
              <a:t>las “Responsabilidades y obligaciones de los dadores de trabajo, alojamiento y otros”:</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No se podrá proporcionar trabajo u ocupación remunerada, con o sin relación de dependencia, a los extranjeros que </a:t>
            </a:r>
            <a:r>
              <a:rPr lang="es-AR" sz="1600" b="1" dirty="0">
                <a:solidFill>
                  <a:srgbClr val="FF9900"/>
                </a:solidFill>
                <a:effectLst>
                  <a:outerShdw blurRad="38100" dist="38100" dir="2700000" algn="tl">
                    <a:srgbClr val="000000">
                      <a:alpha val="43137"/>
                    </a:srgbClr>
                  </a:outerShdw>
                </a:effectLst>
              </a:rPr>
              <a:t>residan irregularmente</a:t>
            </a:r>
            <a:r>
              <a:rPr lang="es-AR" sz="1600" dirty="0">
                <a:effectLst>
                  <a:outerShdw blurRad="38100" dist="38100" dir="2700000" algn="tl">
                    <a:srgbClr val="000000">
                      <a:alpha val="43137"/>
                    </a:srgbClr>
                  </a:outerShdw>
                </a:effectLst>
              </a:rPr>
              <a:t>.</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Esta prohibición </a:t>
            </a:r>
            <a:r>
              <a:rPr lang="es-AR" sz="1600" dirty="0" smtClean="0">
                <a:solidFill>
                  <a:srgbClr val="FFFF00"/>
                </a:solidFill>
                <a:effectLst>
                  <a:outerShdw blurRad="38100" dist="38100" dir="2700000" algn="tl">
                    <a:srgbClr val="000000">
                      <a:alpha val="43137"/>
                    </a:srgbClr>
                  </a:outerShdw>
                </a:effectLst>
              </a:rPr>
              <a:t>no exime al empleador del cumplimiento de las obligaciones emergentes de la legislación laboral respecto del extranjero, </a:t>
            </a:r>
            <a:r>
              <a:rPr lang="es-AR" sz="1600" dirty="0" smtClean="0">
                <a:effectLst>
                  <a:outerShdw blurRad="38100" dist="38100" dir="2700000" algn="tl">
                    <a:srgbClr val="000000">
                      <a:alpha val="43137"/>
                    </a:srgbClr>
                  </a:outerShdw>
                </a:effectLst>
              </a:rPr>
              <a:t>cualquiera </a:t>
            </a:r>
            <a:r>
              <a:rPr lang="es-AR" sz="1600" dirty="0">
                <a:effectLst>
                  <a:outerShdw blurRad="38100" dist="38100" dir="2700000" algn="tl">
                    <a:srgbClr val="000000">
                      <a:alpha val="43137"/>
                    </a:srgbClr>
                  </a:outerShdw>
                </a:effectLst>
              </a:rPr>
              <a:t>sea su condición migratoria; </a:t>
            </a:r>
            <a:r>
              <a:rPr lang="es-AR" sz="1600" dirty="0">
                <a:solidFill>
                  <a:srgbClr val="00FFFF"/>
                </a:solidFill>
                <a:effectLst>
                  <a:outerShdw blurRad="38100" dist="38100" dir="2700000" algn="tl">
                    <a:srgbClr val="000000">
                      <a:alpha val="43137"/>
                    </a:srgbClr>
                  </a:outerShdw>
                </a:effectLst>
              </a:rPr>
              <a:t>tampoco se verán afectados </a:t>
            </a:r>
            <a:r>
              <a:rPr lang="es-AR" sz="1600" dirty="0" smtClean="0">
                <a:solidFill>
                  <a:srgbClr val="00FFFF"/>
                </a:solidFill>
                <a:effectLst>
                  <a:outerShdw blurRad="38100" dist="38100" dir="2700000" algn="tl">
                    <a:srgbClr val="000000">
                      <a:alpha val="43137"/>
                    </a:srgbClr>
                  </a:outerShdw>
                </a:effectLst>
              </a:rPr>
              <a:t>los </a:t>
            </a:r>
            <a:r>
              <a:rPr lang="es-AR" sz="1600" dirty="0">
                <a:solidFill>
                  <a:srgbClr val="00FFFF"/>
                </a:solidFill>
                <a:effectLst>
                  <a:outerShdw blurRad="38100" dist="38100" dir="2700000" algn="tl">
                    <a:srgbClr val="000000">
                      <a:alpha val="43137"/>
                    </a:srgbClr>
                  </a:outerShdw>
                </a:effectLst>
              </a:rPr>
              <a:t>derechos adquiridos por los extranjeros, como consecuencia de los trabajos ya realizados,</a:t>
            </a:r>
            <a:r>
              <a:rPr lang="es-AR" sz="1600" dirty="0">
                <a:effectLst>
                  <a:outerShdw blurRad="38100" dist="38100" dir="2700000" algn="tl">
                    <a:srgbClr val="000000">
                      <a:alpha val="43137"/>
                    </a:srgbClr>
                  </a:outerShdw>
                </a:effectLst>
              </a:rPr>
              <a:t> cualquiera sea su condición migratoria.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Quienes incumplan las disposiciones establecidas en el primer punto de esta sección, serán </a:t>
            </a:r>
            <a:r>
              <a:rPr lang="es-AR" sz="1600" dirty="0" smtClean="0">
                <a:solidFill>
                  <a:srgbClr val="FFFF00"/>
                </a:solidFill>
                <a:effectLst>
                  <a:outerShdw blurRad="38100" dist="38100" dir="2700000" algn="tl">
                    <a:srgbClr val="000000">
                      <a:alpha val="43137"/>
                    </a:srgbClr>
                  </a:outerShdw>
                </a:effectLst>
              </a:rPr>
              <a:t>sancionados solidariamente con una multa igual a 50 Salarios Mínimo Vital y Móvil (</a:t>
            </a:r>
            <a:r>
              <a:rPr lang="es-AR" sz="1600" dirty="0" err="1" smtClean="0">
                <a:solidFill>
                  <a:srgbClr val="FFFF00"/>
                </a:solidFill>
                <a:effectLst>
                  <a:outerShdw blurRad="38100" dist="38100" dir="2700000" algn="tl">
                    <a:srgbClr val="000000">
                      <a:alpha val="43137"/>
                    </a:srgbClr>
                  </a:outerShdw>
                </a:effectLst>
              </a:rPr>
              <a:t>SMVM</a:t>
            </a:r>
            <a:r>
              <a:rPr lang="es-AR" sz="1600" dirty="0" smtClean="0">
                <a:solidFill>
                  <a:srgbClr val="FFFF00"/>
                </a:solidFill>
                <a:effectLst>
                  <a:outerShdw blurRad="38100" dist="38100" dir="2700000" algn="tl">
                    <a:srgbClr val="000000">
                      <a:alpha val="43137"/>
                    </a:srgbClr>
                  </a:outerShdw>
                </a:effectLst>
              </a:rPr>
              <a:t>) por cada extranjero, que no cuente con la habilitación migratoria para trabajar, </a:t>
            </a:r>
            <a:r>
              <a:rPr lang="es-AR" sz="1600" dirty="0" smtClean="0">
                <a:effectLst>
                  <a:outerShdw blurRad="38100" dist="38100" dir="2700000" algn="tl">
                    <a:srgbClr val="000000">
                      <a:alpha val="43137"/>
                    </a:srgbClr>
                  </a:outerShdw>
                </a:effectLst>
              </a:rPr>
              <a:t>al </a:t>
            </a:r>
            <a:r>
              <a:rPr lang="es-AR" sz="1600" dirty="0">
                <a:effectLst>
                  <a:outerShdw blurRad="38100" dist="38100" dir="2700000" algn="tl">
                    <a:srgbClr val="000000">
                      <a:alpha val="43137"/>
                    </a:srgbClr>
                  </a:outerShdw>
                </a:effectLst>
              </a:rPr>
              <a:t>que se proporcione trabajo u </a:t>
            </a:r>
            <a:r>
              <a:rPr lang="es-AR" sz="1600" dirty="0" smtClean="0">
                <a:effectLst>
                  <a:outerShdw blurRad="38100" dist="38100" dir="2700000" algn="tl">
                    <a:srgbClr val="000000">
                      <a:alpha val="43137"/>
                    </a:srgbClr>
                  </a:outerShdw>
                </a:effectLst>
              </a:rPr>
              <a:t>ocupación </a:t>
            </a:r>
            <a:r>
              <a:rPr lang="es-AR" sz="1600" dirty="0">
                <a:effectLst>
                  <a:outerShdw blurRad="38100" dist="38100" dir="2700000" algn="tl">
                    <a:srgbClr val="000000">
                      <a:alpha val="43137"/>
                    </a:srgbClr>
                  </a:outerShdw>
                </a:effectLst>
              </a:rPr>
              <a:t>remunerada.</a:t>
            </a:r>
          </a:p>
          <a:p>
            <a:pPr algn="l"/>
            <a:endParaRPr lang="es-AR" sz="20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70985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lnSpcReduction="10000"/>
          </a:bodyPr>
          <a:lstStyle/>
          <a:p>
            <a:pPr algn="l"/>
            <a:r>
              <a:rPr lang="es-AR" sz="1600" b="1" dirty="0">
                <a:solidFill>
                  <a:srgbClr val="FFFF00"/>
                </a:solidFill>
                <a:effectLst>
                  <a:outerShdw blurRad="38100" dist="38100" dir="2700000" algn="tl">
                    <a:srgbClr val="000000">
                      <a:alpha val="43137"/>
                    </a:srgbClr>
                  </a:outerShdw>
                </a:effectLst>
              </a:rPr>
              <a:t>RESPONSABILIDADES Y OBLIGACIONES DE LOS EMPLEADORES. LEY 25871</a:t>
            </a:r>
          </a:p>
          <a:p>
            <a:pPr algn="l"/>
            <a:r>
              <a:rPr lang="es-AR" sz="1600" dirty="0">
                <a:effectLst>
                  <a:outerShdw blurRad="38100" dist="38100" dir="2700000" algn="tl">
                    <a:srgbClr val="000000">
                      <a:alpha val="43137"/>
                    </a:srgbClr>
                  </a:outerShdw>
                </a:effectLst>
              </a:rPr>
              <a:t>El capítulo II del Título IV, establece las “Responsabilidades y obligaciones de los dadores de trabajo, alojamiento y otros”:</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Si </a:t>
            </a:r>
            <a:r>
              <a:rPr lang="es-AR" sz="1600" dirty="0">
                <a:effectLst>
                  <a:outerShdw blurRad="38100" dist="38100" dir="2700000" algn="tl">
                    <a:srgbClr val="000000">
                      <a:alpha val="43137"/>
                    </a:srgbClr>
                  </a:outerShdw>
                </a:effectLst>
              </a:rPr>
              <a:t>se proporcionara trabajo u ocupación remunerada a </a:t>
            </a:r>
            <a:r>
              <a:rPr lang="es-AR" sz="1600" b="1" dirty="0">
                <a:solidFill>
                  <a:srgbClr val="00FFFF"/>
                </a:solidFill>
                <a:effectLst>
                  <a:outerShdw blurRad="38100" dist="38100" dir="2700000" algn="tl">
                    <a:srgbClr val="000000">
                      <a:alpha val="43137"/>
                    </a:srgbClr>
                  </a:outerShdw>
                </a:effectLst>
              </a:rPr>
              <a:t>extranjeros no emancipados o menores de 14 años, </a:t>
            </a:r>
            <a:r>
              <a:rPr lang="es-AR" sz="1600" dirty="0">
                <a:effectLst>
                  <a:outerShdw blurRad="38100" dist="38100" dir="2700000" algn="tl">
                    <a:srgbClr val="000000">
                      <a:alpha val="43137"/>
                    </a:srgbClr>
                  </a:outerShdw>
                </a:effectLst>
              </a:rPr>
              <a:t>la multa ascenderá a 100 </a:t>
            </a:r>
            <a:r>
              <a:rPr lang="es-AR" sz="1600" dirty="0" err="1">
                <a:effectLst>
                  <a:outerShdw blurRad="38100" dist="38100" dir="2700000" algn="tl">
                    <a:srgbClr val="000000">
                      <a:alpha val="43137"/>
                    </a:srgbClr>
                  </a:outerShdw>
                </a:effectLst>
              </a:rPr>
              <a:t>SMVM</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La </a:t>
            </a:r>
            <a:r>
              <a:rPr lang="es-AR" sz="1600" b="1" dirty="0">
                <a:solidFill>
                  <a:srgbClr val="00FFCC"/>
                </a:solidFill>
                <a:effectLst>
                  <a:outerShdw blurRad="38100" dist="38100" dir="2700000" algn="tl">
                    <a:srgbClr val="000000">
                      <a:alpha val="43137"/>
                    </a:srgbClr>
                  </a:outerShdw>
                </a:effectLst>
              </a:rPr>
              <a:t>reincidencia</a:t>
            </a:r>
            <a:r>
              <a:rPr lang="es-AR" sz="1600" dirty="0">
                <a:effectLst>
                  <a:outerShdw blurRad="38100" dist="38100" dir="2700000" algn="tl">
                    <a:srgbClr val="000000">
                      <a:alpha val="43137"/>
                    </a:srgbClr>
                  </a:outerShdw>
                </a:effectLst>
              </a:rPr>
              <a:t> en estas infracciones se considerará </a:t>
            </a:r>
            <a:r>
              <a:rPr lang="es-AR" sz="1600" dirty="0">
                <a:solidFill>
                  <a:srgbClr val="FFFF00"/>
                </a:solidFill>
                <a:effectLst>
                  <a:outerShdw blurRad="38100" dist="38100" dir="2700000" algn="tl">
                    <a:srgbClr val="000000">
                      <a:alpha val="43137"/>
                    </a:srgbClr>
                  </a:outerShdw>
                </a:effectLst>
              </a:rPr>
              <a:t>agravante de la misma y elevará el monto de la multa impuesta hasta en un 50</a:t>
            </a:r>
            <a:r>
              <a:rPr lang="es-AR" sz="1600" dirty="0" smtClean="0">
                <a:solidFill>
                  <a:srgbClr val="FFFF00"/>
                </a:solidFill>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 Las </a:t>
            </a:r>
            <a:r>
              <a:rPr lang="es-AR" sz="1600" b="1" dirty="0">
                <a:solidFill>
                  <a:srgbClr val="FF9900"/>
                </a:solidFill>
                <a:effectLst>
                  <a:outerShdw blurRad="38100" dist="38100" dir="2700000" algn="tl">
                    <a:srgbClr val="000000">
                      <a:alpha val="43137"/>
                    </a:srgbClr>
                  </a:outerShdw>
                </a:effectLst>
              </a:rPr>
              <a:t>multas determinadas podrán ser disminuidas excepcionalmente </a:t>
            </a:r>
            <a:r>
              <a:rPr lang="es-AR" sz="1600" dirty="0">
                <a:effectLst>
                  <a:outerShdw blurRad="38100" dist="38100" dir="2700000" algn="tl">
                    <a:srgbClr val="000000">
                      <a:alpha val="43137"/>
                    </a:srgbClr>
                  </a:outerShdw>
                </a:effectLst>
              </a:rPr>
              <a:t>por la </a:t>
            </a:r>
            <a:r>
              <a:rPr lang="es-AR" sz="1600" dirty="0" err="1">
                <a:effectLst>
                  <a:outerShdw blurRad="38100" dist="38100" dir="2700000" algn="tl">
                    <a:srgbClr val="000000">
                      <a:alpha val="43137"/>
                    </a:srgbClr>
                  </a:outerShdw>
                </a:effectLst>
              </a:rPr>
              <a:t>DNM</a:t>
            </a:r>
            <a:r>
              <a:rPr lang="es-AR" sz="1600" dirty="0">
                <a:effectLst>
                  <a:outerShdw blurRad="38100" dist="38100" dir="2700000" algn="tl">
                    <a:srgbClr val="000000">
                      <a:alpha val="43137"/>
                    </a:srgbClr>
                  </a:outerShdw>
                </a:effectLst>
              </a:rPr>
              <a:t>, cuando el infractor lo solicite y acredite falta de medios suficientes, </a:t>
            </a:r>
            <a:r>
              <a:rPr lang="es-AR" sz="1600" b="1" dirty="0">
                <a:solidFill>
                  <a:srgbClr val="00FFFF"/>
                </a:solidFill>
                <a:effectLst>
                  <a:outerShdw blurRad="38100" dist="38100" dir="2700000" algn="tl">
                    <a:srgbClr val="000000">
                      <a:alpha val="43137"/>
                    </a:srgbClr>
                  </a:outerShdw>
                </a:effectLst>
              </a:rPr>
              <a:t>o podrá autorizar su pago en cuotas. </a:t>
            </a:r>
            <a:r>
              <a:rPr lang="es-AR" sz="1600" dirty="0">
                <a:effectLst>
                  <a:outerShdw blurRad="38100" dist="38100" dir="2700000" algn="tl">
                    <a:srgbClr val="000000">
                      <a:alpha val="43137"/>
                    </a:srgbClr>
                  </a:outerShdw>
                </a:effectLst>
              </a:rPr>
              <a:t>Para ellos se evaluará la capacidad económica del infractor y la posible reincidencia que pudiera registrar en la materia. </a:t>
            </a:r>
            <a:r>
              <a:rPr lang="es-AR" sz="1600" dirty="0">
                <a:solidFill>
                  <a:srgbClr val="FFFF00"/>
                </a:solidFill>
                <a:effectLst>
                  <a:outerShdw blurRad="38100" dist="38100" dir="2700000" algn="tl">
                    <a:srgbClr val="000000">
                      <a:alpha val="43137"/>
                    </a:srgbClr>
                  </a:outerShdw>
                </a:effectLst>
              </a:rPr>
              <a:t>La multa jamás podrá ser inferior a 2 </a:t>
            </a:r>
            <a:r>
              <a:rPr lang="es-AR" sz="1600" dirty="0" err="1">
                <a:solidFill>
                  <a:srgbClr val="FFFF00"/>
                </a:solidFill>
                <a:effectLst>
                  <a:outerShdw blurRad="38100" dist="38100" dir="2700000" algn="tl">
                    <a:srgbClr val="000000">
                      <a:alpha val="43137"/>
                    </a:srgbClr>
                  </a:outerShdw>
                </a:effectLst>
              </a:rPr>
              <a:t>SMVM</a:t>
            </a:r>
            <a:r>
              <a:rPr lang="es-AR" sz="1600" dirty="0" smtClean="0">
                <a:solidFill>
                  <a:srgbClr val="FFFF00"/>
                </a:solidFill>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 Las </a:t>
            </a:r>
            <a:r>
              <a:rPr lang="es-AR" sz="1600" dirty="0">
                <a:solidFill>
                  <a:srgbClr val="00FFCC"/>
                </a:solidFill>
                <a:effectLst>
                  <a:outerShdw blurRad="38100" dist="38100" dir="2700000" algn="tl">
                    <a:srgbClr val="000000">
                      <a:alpha val="43137"/>
                    </a:srgbClr>
                  </a:outerShdw>
                </a:effectLst>
              </a:rPr>
              <a:t>sanciones serán graduadas</a:t>
            </a:r>
            <a:r>
              <a:rPr lang="es-AR" sz="1600" dirty="0">
                <a:effectLst>
                  <a:outerShdw blurRad="38100" dist="38100" dir="2700000" algn="tl">
                    <a:srgbClr val="000000">
                      <a:alpha val="43137"/>
                    </a:srgbClr>
                  </a:outerShdw>
                </a:effectLst>
              </a:rPr>
              <a:t> de acuerdo con la naturaleza de la infracción, la persona, antecedentes en la materia y en caso de reincidencia en las infracciones de la ley 25871, las mismas serán acumulativas y progresivas.</a:t>
            </a:r>
          </a:p>
          <a:p>
            <a:pPr algn="l"/>
            <a:endParaRPr lang="es-AR" sz="20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4055864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PAGO DE MULTAS. PLAN DE FACILIDADES DE PAGO. DISPOSICIÓN (</a:t>
            </a:r>
            <a:r>
              <a:rPr lang="es-AR" sz="1600" b="1" dirty="0" err="1">
                <a:solidFill>
                  <a:srgbClr val="FFFF00"/>
                </a:solidFill>
                <a:effectLst>
                  <a:outerShdw blurRad="38100" dist="38100" dir="2700000" algn="tl">
                    <a:srgbClr val="000000">
                      <a:alpha val="43137"/>
                    </a:srgbClr>
                  </a:outerShdw>
                </a:effectLst>
              </a:rPr>
              <a:t>DNM</a:t>
            </a:r>
            <a:r>
              <a:rPr lang="es-AR" sz="1600" b="1" dirty="0">
                <a:solidFill>
                  <a:srgbClr val="FFFF00"/>
                </a:solidFill>
                <a:effectLst>
                  <a:outerShdw blurRad="38100" dist="38100" dir="2700000" algn="tl">
                    <a:srgbClr val="000000">
                      <a:alpha val="43137"/>
                    </a:srgbClr>
                  </a:outerShdw>
                </a:effectLst>
              </a:rPr>
              <a:t>) </a:t>
            </a:r>
            <a:r>
              <a:rPr lang="es-AR" sz="1600" b="1" dirty="0" smtClean="0">
                <a:solidFill>
                  <a:srgbClr val="FFFF00"/>
                </a:solidFill>
                <a:effectLst>
                  <a:outerShdw blurRad="38100" dist="38100" dir="2700000" algn="tl">
                    <a:srgbClr val="000000">
                      <a:alpha val="43137"/>
                    </a:srgbClr>
                  </a:outerShdw>
                </a:effectLst>
              </a:rPr>
              <a:t>4653/2016</a:t>
            </a:r>
          </a:p>
          <a:p>
            <a:pPr algn="l"/>
            <a:r>
              <a:rPr lang="es-AR" sz="1600" dirty="0">
                <a:effectLst>
                  <a:outerShdw blurRad="38100" dist="38100" dir="2700000" algn="tl">
                    <a:srgbClr val="000000">
                      <a:alpha val="43137"/>
                    </a:srgbClr>
                  </a:outerShdw>
                </a:effectLst>
              </a:rPr>
              <a:t>Si un empleador hubiera proporcionado trabajo u ocupación remunerada, con o sin relación de dependencia, a extranjeros en situación migratoria irregular y reconociere expresamente la infracción cometida mediante la presentación ante la Dirección Nacional de Migraciones dentro de los 30 días hábiles subsiguientes a la fecha en que se hubiere notificado de la apertura del sumario de faltas, podrá adherirse a un régimen de facilidades de pago</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Este acogimiento provocará la disminución de la multa original en un valor equivalente a 25 </a:t>
            </a:r>
            <a:r>
              <a:rPr lang="es-AR" sz="1600" dirty="0" err="1">
                <a:effectLst>
                  <a:outerShdw blurRad="38100" dist="38100" dir="2700000" algn="tl">
                    <a:srgbClr val="000000">
                      <a:alpha val="43137"/>
                    </a:srgbClr>
                  </a:outerShdw>
                </a:effectLst>
              </a:rPr>
              <a:t>SMVM</a:t>
            </a:r>
            <a:r>
              <a:rPr lang="es-AR" sz="1600" dirty="0">
                <a:effectLst>
                  <a:outerShdw blurRad="38100" dist="38100" dir="2700000" algn="tl">
                    <a:srgbClr val="000000">
                      <a:alpha val="43137"/>
                    </a:srgbClr>
                  </a:outerShdw>
                </a:effectLst>
              </a:rPr>
              <a:t> por cada extranjero que no contaba con habilitación migratoria para trabajar.</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Si </a:t>
            </a:r>
            <a:r>
              <a:rPr lang="es-AR" sz="1600" dirty="0">
                <a:effectLst>
                  <a:outerShdw blurRad="38100" dist="38100" dir="2700000" algn="tl">
                    <a:srgbClr val="000000">
                      <a:alpha val="43137"/>
                    </a:srgbClr>
                  </a:outerShdw>
                </a:effectLst>
              </a:rPr>
              <a:t>los extranjeros a los que se les hubiera dado trabajo, que no poseían la habilitación correspondiente, fueran menores, entonces la disminución del monto de la sanción de multa originaria se elevará al 50 </a:t>
            </a:r>
            <a:r>
              <a:rPr lang="es-AR" sz="1600" dirty="0" err="1">
                <a:effectLst>
                  <a:outerShdw blurRad="38100" dist="38100" dir="2700000" algn="tl">
                    <a:srgbClr val="000000">
                      <a:alpha val="43137"/>
                    </a:srgbClr>
                  </a:outerShdw>
                </a:effectLst>
              </a:rPr>
              <a:t>SMVM</a:t>
            </a:r>
            <a:r>
              <a:rPr lang="es-AR" sz="1600" dirty="0">
                <a:effectLst>
                  <a:outerShdw blurRad="38100" dist="38100" dir="2700000" algn="tl">
                    <a:srgbClr val="000000">
                      <a:alpha val="43137"/>
                    </a:srgbClr>
                  </a:outerShdw>
                </a:effectLst>
              </a:rPr>
              <a:t> por cada trabajador</a:t>
            </a: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122346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PAGO DE MULTAS. PLAN DE FACILIDADES DE PAGO. DISPOSICIÓN (</a:t>
            </a:r>
            <a:r>
              <a:rPr lang="es-AR" sz="1600" b="1" dirty="0" err="1">
                <a:solidFill>
                  <a:srgbClr val="FFFF00"/>
                </a:solidFill>
                <a:effectLst>
                  <a:outerShdw blurRad="38100" dist="38100" dir="2700000" algn="tl">
                    <a:srgbClr val="000000">
                      <a:alpha val="43137"/>
                    </a:srgbClr>
                  </a:outerShdw>
                </a:effectLst>
              </a:rPr>
              <a:t>DNM</a:t>
            </a:r>
            <a:r>
              <a:rPr lang="es-AR" sz="1600" b="1" dirty="0">
                <a:solidFill>
                  <a:srgbClr val="FFFF00"/>
                </a:solidFill>
                <a:effectLst>
                  <a:outerShdw blurRad="38100" dist="38100" dir="2700000" algn="tl">
                    <a:srgbClr val="000000">
                      <a:alpha val="43137"/>
                    </a:srgbClr>
                  </a:outerShdw>
                </a:effectLst>
              </a:rPr>
              <a:t>) </a:t>
            </a:r>
            <a:r>
              <a:rPr lang="es-AR" sz="1600" b="1" dirty="0" smtClean="0">
                <a:solidFill>
                  <a:srgbClr val="FFFF00"/>
                </a:solidFill>
                <a:effectLst>
                  <a:outerShdw blurRad="38100" dist="38100" dir="2700000" algn="tl">
                    <a:srgbClr val="000000">
                      <a:alpha val="43137"/>
                    </a:srgbClr>
                  </a:outerShdw>
                </a:effectLst>
              </a:rPr>
              <a:t>4653/2016</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La </a:t>
            </a:r>
            <a:r>
              <a:rPr lang="es-AR" sz="1600" dirty="0" err="1">
                <a:effectLst>
                  <a:outerShdw blurRad="38100" dist="38100" dir="2700000" algn="tl">
                    <a:srgbClr val="000000">
                      <a:alpha val="43137"/>
                    </a:srgbClr>
                  </a:outerShdw>
                </a:effectLst>
              </a:rPr>
              <a:t>DNM</a:t>
            </a:r>
            <a:r>
              <a:rPr lang="es-AR" sz="1600" dirty="0">
                <a:effectLst>
                  <a:outerShdw blurRad="38100" dist="38100" dir="2700000" algn="tl">
                    <a:srgbClr val="000000">
                      <a:alpha val="43137"/>
                    </a:srgbClr>
                  </a:outerShdw>
                </a:effectLst>
              </a:rPr>
              <a:t> podrá otorgar planes de hasta 12 cuotas mensuales</a:t>
            </a:r>
            <a:r>
              <a:rPr lang="es-AR" sz="1600" dirty="0">
                <a:solidFill>
                  <a:srgbClr val="00FFFF"/>
                </a:solidFill>
                <a:effectLst>
                  <a:outerShdw blurRad="38100" dist="38100" dir="2700000" algn="tl">
                    <a:srgbClr val="000000">
                      <a:alpha val="43137"/>
                    </a:srgbClr>
                  </a:outerShdw>
                </a:effectLst>
              </a:rPr>
              <a:t>. Podrán llegar a ser de 24 cuotas mensuales, siempre y cuando el monto de cada cuota no sea inferior a 5 </a:t>
            </a:r>
            <a:r>
              <a:rPr lang="es-AR" sz="1600" dirty="0" err="1">
                <a:solidFill>
                  <a:srgbClr val="00FFFF"/>
                </a:solidFill>
                <a:effectLst>
                  <a:outerShdw blurRad="38100" dist="38100" dir="2700000" algn="tl">
                    <a:srgbClr val="000000">
                      <a:alpha val="43137"/>
                    </a:srgbClr>
                  </a:outerShdw>
                </a:effectLst>
              </a:rPr>
              <a:t>SMVM</a:t>
            </a:r>
            <a:r>
              <a:rPr lang="es-AR" sz="1600" dirty="0">
                <a:solidFill>
                  <a:srgbClr val="00FFFF"/>
                </a:solidFill>
                <a:effectLst>
                  <a:outerShdw blurRad="38100" dist="38100" dir="2700000" algn="tl">
                    <a:srgbClr val="000000">
                      <a:alpha val="43137"/>
                    </a:srgbClr>
                  </a:outerShdw>
                </a:effectLst>
              </a:rPr>
              <a:t>.</a:t>
            </a:r>
            <a:r>
              <a:rPr lang="es-AR" sz="1600" dirty="0">
                <a:effectLst>
                  <a:outerShdw blurRad="38100" dist="38100" dir="2700000" algn="tl">
                    <a:srgbClr val="000000">
                      <a:alpha val="43137"/>
                    </a:srgbClr>
                  </a:outerShdw>
                </a:effectLst>
              </a:rPr>
              <a:t> Cada cuota sufrirá un recargo del 2% sobre el saldo.</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A </a:t>
            </a:r>
            <a:r>
              <a:rPr lang="es-AR" sz="1600" dirty="0">
                <a:effectLst>
                  <a:outerShdw blurRad="38100" dist="38100" dir="2700000" algn="tl">
                    <a:srgbClr val="000000">
                      <a:alpha val="43137"/>
                    </a:srgbClr>
                  </a:outerShdw>
                </a:effectLst>
              </a:rPr>
              <a:t>este plan de pagos </a:t>
            </a:r>
            <a:r>
              <a:rPr lang="es-AR" sz="1600" b="1" dirty="0">
                <a:solidFill>
                  <a:srgbClr val="00FFCC"/>
                </a:solidFill>
                <a:effectLst>
                  <a:outerShdw blurRad="38100" dist="38100" dir="2700000" algn="tl">
                    <a:srgbClr val="000000">
                      <a:alpha val="43137"/>
                    </a:srgbClr>
                  </a:outerShdw>
                </a:effectLst>
              </a:rPr>
              <a:t>también podrán acceder los empleadores a los que se los sancionó por medio de un acto administrativo, en el que se constató la existencia de contratación de trabajadores extranjeros con residencia irregular; </a:t>
            </a:r>
            <a:r>
              <a:rPr lang="es-AR" sz="1600" dirty="0">
                <a:effectLst>
                  <a:outerShdw blurRad="38100" dist="38100" dir="2700000" algn="tl">
                    <a:srgbClr val="000000">
                      <a:alpha val="43137"/>
                    </a:srgbClr>
                  </a:outerShdw>
                </a:effectLst>
              </a:rPr>
              <a:t>dichos empleadores deberán solicitar su adhesión en forma expresa ante la </a:t>
            </a:r>
            <a:r>
              <a:rPr lang="es-AR" sz="1600" dirty="0" err="1">
                <a:effectLst>
                  <a:outerShdw blurRad="38100" dist="38100" dir="2700000" algn="tl">
                    <a:srgbClr val="000000">
                      <a:alpha val="43137"/>
                    </a:srgbClr>
                  </a:outerShdw>
                </a:effectLst>
              </a:rPr>
              <a:t>DNM</a:t>
            </a:r>
            <a:r>
              <a:rPr lang="es-AR" sz="1600" dirty="0">
                <a:effectLst>
                  <a:outerShdw blurRad="38100" dist="38100" dir="2700000" algn="tl">
                    <a:srgbClr val="000000">
                      <a:alpha val="43137"/>
                    </a:srgbClr>
                  </a:outerShdw>
                </a:effectLst>
              </a:rPr>
              <a:t>, antes de que el organismo inicie acciones judiciales para obtener el cobro de la multa respectiva. </a:t>
            </a:r>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Adicionalmente </a:t>
            </a:r>
            <a:r>
              <a:rPr lang="es-AR" sz="1600" dirty="0">
                <a:effectLst>
                  <a:outerShdw blurRad="38100" dist="38100" dir="2700000" algn="tl">
                    <a:srgbClr val="000000">
                      <a:alpha val="43137"/>
                    </a:srgbClr>
                  </a:outerShdw>
                </a:effectLst>
              </a:rPr>
              <a:t>el </a:t>
            </a:r>
            <a:r>
              <a:rPr lang="es-AR" sz="1600" dirty="0">
                <a:solidFill>
                  <a:srgbClr val="FFFF00"/>
                </a:solidFill>
                <a:effectLst>
                  <a:outerShdw blurRad="38100" dist="38100" dir="2700000" algn="tl">
                    <a:srgbClr val="000000">
                      <a:alpha val="43137"/>
                    </a:srgbClr>
                  </a:outerShdw>
                </a:effectLst>
              </a:rPr>
              <a:t>infractor deberá desistir de cualquier acción administrativa o judicial </a:t>
            </a:r>
            <a:r>
              <a:rPr lang="es-AR" sz="1600" dirty="0">
                <a:effectLst>
                  <a:outerShdw blurRad="38100" dist="38100" dir="2700000" algn="tl">
                    <a:srgbClr val="000000">
                      <a:alpha val="43137"/>
                    </a:srgbClr>
                  </a:outerShdw>
                </a:effectLst>
              </a:rPr>
              <a:t>tendiente a impugnar el acto administrativo que impuso la sanción.</a:t>
            </a:r>
          </a:p>
          <a:p>
            <a:pPr algn="l"/>
            <a:endParaRPr lang="es-AR" sz="1100" b="1" u="sng"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0871497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E</a:t>
            </a:r>
            <a:r>
              <a:rPr lang="es-AR" sz="1600" b="1" dirty="0" smtClean="0">
                <a:solidFill>
                  <a:srgbClr val="FFFF00"/>
                </a:solidFill>
                <a:effectLst>
                  <a:outerShdw blurRad="38100" dist="38100" dir="2700000" algn="tl">
                    <a:srgbClr val="000000">
                      <a:alpha val="43137"/>
                    </a:srgbClr>
                  </a:outerShdw>
                </a:effectLst>
              </a:rPr>
              <a:t>XTRANJEROS</a:t>
            </a:r>
            <a:r>
              <a:rPr lang="es-AR" sz="1600" b="1" dirty="0">
                <a:solidFill>
                  <a:srgbClr val="FFFF00"/>
                </a:solidFill>
                <a:effectLst>
                  <a:outerShdw blurRad="38100" dist="38100" dir="2700000" algn="tl">
                    <a:srgbClr val="000000">
                      <a:alpha val="43137"/>
                    </a:srgbClr>
                  </a:outerShdw>
                </a:effectLst>
              </a:rPr>
              <a:t> CON RESIDENCIA TRANSITORIA. AUTORIZACIÓN PARA </a:t>
            </a:r>
            <a:r>
              <a:rPr lang="es-AR" sz="1600" b="1" dirty="0" smtClean="0">
                <a:solidFill>
                  <a:srgbClr val="FFFF00"/>
                </a:solidFill>
                <a:effectLst>
                  <a:outerShdw blurRad="38100" dist="38100" dir="2700000" algn="tl">
                    <a:srgbClr val="000000">
                      <a:alpha val="43137"/>
                    </a:srgbClr>
                  </a:outerShdw>
                </a:effectLst>
              </a:rPr>
              <a:t>TRABAJAR</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La</a:t>
            </a:r>
            <a:r>
              <a:rPr lang="es-AR" sz="1600" dirty="0">
                <a:effectLst>
                  <a:outerShdw blurRad="38100" dist="38100" dir="2700000" algn="tl">
                    <a:srgbClr val="000000">
                      <a:alpha val="43137"/>
                    </a:srgbClr>
                  </a:outerShdw>
                </a:effectLst>
              </a:rPr>
              <a:t> </a:t>
            </a:r>
            <a:r>
              <a:rPr lang="es-AR" sz="1600" b="1" dirty="0">
                <a:solidFill>
                  <a:srgbClr val="00FF99"/>
                </a:solidFill>
                <a:effectLst>
                  <a:outerShdw blurRad="38100" dist="38100" dir="2700000" algn="tl">
                    <a:srgbClr val="000000">
                      <a:alpha val="43137"/>
                    </a:srgbClr>
                  </a:outerShdw>
                </a:effectLst>
              </a:rPr>
              <a:t>disposición (</a:t>
            </a:r>
            <a:r>
              <a:rPr lang="es-AR" sz="1600" b="1" dirty="0" err="1">
                <a:solidFill>
                  <a:srgbClr val="00FF99"/>
                </a:solidFill>
                <a:effectLst>
                  <a:outerShdw blurRad="38100" dist="38100" dir="2700000" algn="tl">
                    <a:srgbClr val="000000">
                      <a:alpha val="43137"/>
                    </a:srgbClr>
                  </a:outerShdw>
                </a:effectLst>
              </a:rPr>
              <a:t>DNM</a:t>
            </a:r>
            <a:r>
              <a:rPr lang="es-AR" sz="1600" b="1" dirty="0">
                <a:solidFill>
                  <a:srgbClr val="00FF99"/>
                </a:solidFill>
                <a:effectLst>
                  <a:outerShdw blurRad="38100" dist="38100" dir="2700000" algn="tl">
                    <a:srgbClr val="000000">
                      <a:alpha val="43137"/>
                    </a:srgbClr>
                  </a:outerShdw>
                </a:effectLst>
              </a:rPr>
              <a:t>) 5013/2018</a:t>
            </a:r>
            <a:r>
              <a:rPr lang="es-AR" sz="1600" dirty="0">
                <a:effectLst>
                  <a:outerShdw blurRad="38100" dist="38100" dir="2700000" algn="tl">
                    <a:srgbClr val="000000">
                      <a:alpha val="43137"/>
                    </a:srgbClr>
                  </a:outerShdw>
                </a:effectLst>
              </a:rPr>
              <a:t> establece un procedimiento de excepción para aquellos extranjeros que </a:t>
            </a:r>
            <a:r>
              <a:rPr lang="es-AR" sz="1600" b="1" dirty="0">
                <a:solidFill>
                  <a:srgbClr val="FFFF00"/>
                </a:solidFill>
                <a:effectLst>
                  <a:outerShdw blurRad="38100" dist="38100" dir="2700000" algn="tl">
                    <a:srgbClr val="000000">
                      <a:alpha val="43137"/>
                    </a:srgbClr>
                  </a:outerShdw>
                </a:effectLst>
              </a:rPr>
              <a:t>hayan ingresado al territorio nacional como turistas </a:t>
            </a:r>
            <a:r>
              <a:rPr lang="es-AR" sz="1600" dirty="0">
                <a:effectLst>
                  <a:outerShdw blurRad="38100" dist="38100" dir="2700000" algn="tl">
                    <a:srgbClr val="000000">
                      <a:alpha val="43137"/>
                    </a:srgbClr>
                  </a:outerShdw>
                </a:effectLst>
              </a:rPr>
              <a:t>-art. 24, inciso a), L. 25871- y </a:t>
            </a:r>
            <a:r>
              <a:rPr lang="es-AR" sz="1600" b="1" dirty="0">
                <a:solidFill>
                  <a:srgbClr val="FF9900"/>
                </a:solidFill>
                <a:effectLst>
                  <a:outerShdw blurRad="38100" dist="38100" dir="2700000" algn="tl">
                    <a:srgbClr val="000000">
                      <a:alpha val="43137"/>
                    </a:srgbClr>
                  </a:outerShdw>
                </a:effectLst>
              </a:rPr>
              <a:t>soliciten autorización para desarrollar tareas remuneradas </a:t>
            </a:r>
            <a:r>
              <a:rPr lang="es-AR" sz="1600" b="1" dirty="0">
                <a:solidFill>
                  <a:srgbClr val="00FFFF"/>
                </a:solidFill>
                <a:effectLst>
                  <a:outerShdw blurRad="38100" dist="38100" dir="2700000" algn="tl">
                    <a:srgbClr val="000000">
                      <a:alpha val="43137"/>
                    </a:srgbClr>
                  </a:outerShdw>
                </a:effectLst>
              </a:rPr>
              <a:t>en forma transitoria.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El </a:t>
            </a:r>
            <a:r>
              <a:rPr lang="es-AR" sz="1600" dirty="0">
                <a:solidFill>
                  <a:srgbClr val="FFFF00"/>
                </a:solidFill>
                <a:effectLst>
                  <a:outerShdw blurRad="38100" dist="38100" dir="2700000" algn="tl">
                    <a:srgbClr val="000000">
                      <a:alpha val="43137"/>
                    </a:srgbClr>
                  </a:outerShdw>
                </a:effectLst>
              </a:rPr>
              <a:t>plazo de permanencia autorizado vencerá el mismo día en que venza el otorgado para su ingreso como turista </a:t>
            </a:r>
            <a:r>
              <a:rPr lang="es-AR" sz="1600" dirty="0">
                <a:effectLst>
                  <a:outerShdw blurRad="38100" dist="38100" dir="2700000" algn="tl">
                    <a:srgbClr val="000000">
                      <a:alpha val="43137"/>
                    </a:srgbClr>
                  </a:outerShdw>
                </a:effectLst>
              </a:rPr>
              <a:t>y caducará cuando el migrante egrese del territorio nacional</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Esta autorización para desarrollar tareas remuneradas al residente transitorio </a:t>
            </a:r>
            <a:r>
              <a:rPr lang="es-AR" sz="1600" dirty="0">
                <a:solidFill>
                  <a:srgbClr val="00FFFF"/>
                </a:solidFill>
                <a:effectLst>
                  <a:outerShdw blurRad="38100" dist="38100" dir="2700000" algn="tl">
                    <a:srgbClr val="000000">
                      <a:alpha val="43137"/>
                    </a:srgbClr>
                  </a:outerShdw>
                </a:effectLst>
              </a:rPr>
              <a:t>no podrá ser prorrogada</a:t>
            </a:r>
            <a:r>
              <a:rPr lang="es-AR" sz="1600" dirty="0">
                <a:solidFill>
                  <a:srgbClr val="FFFF00"/>
                </a:solidFill>
                <a:effectLst>
                  <a:outerShdw blurRad="38100" dist="38100" dir="2700000" algn="tl">
                    <a:srgbClr val="000000">
                      <a:alpha val="43137"/>
                    </a:srgbClr>
                  </a:outerShdw>
                </a:effectLst>
              </a:rPr>
              <a:t> ni concedida más de 2 veces por período anual, </a:t>
            </a:r>
            <a:r>
              <a:rPr lang="es-AR" sz="1600" dirty="0">
                <a:effectLst>
                  <a:outerShdw blurRad="38100" dist="38100" dir="2700000" algn="tl">
                    <a:srgbClr val="000000">
                      <a:alpha val="43137"/>
                    </a:srgbClr>
                  </a:outerShdw>
                </a:effectLst>
              </a:rPr>
              <a:t>a contar desde la fecha en que se realizó la primera solicitud.</a:t>
            </a:r>
          </a:p>
          <a:p>
            <a:pPr algn="l"/>
            <a:endParaRPr lang="es-AR" sz="1100" b="1" u="sng"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9700515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GENERACIÓN DEL CÓDIGO ÚNICO DE IDENTIFICACIÓN LABORAL (</a:t>
            </a:r>
            <a:r>
              <a:rPr lang="es-AR" sz="1600" b="1" dirty="0" err="1">
                <a:solidFill>
                  <a:srgbClr val="FFFF00"/>
                </a:solidFill>
                <a:effectLst>
                  <a:outerShdw blurRad="38100" dist="38100" dir="2700000" algn="tl">
                    <a:srgbClr val="000000">
                      <a:alpha val="43137"/>
                    </a:srgbClr>
                  </a:outerShdw>
                </a:effectLst>
              </a:rPr>
              <a:t>CUIL</a:t>
            </a:r>
            <a:r>
              <a:rPr lang="es-AR" sz="1600" b="1" dirty="0" smtClean="0">
                <a:solidFill>
                  <a:srgbClr val="FFFF00"/>
                </a:solidFill>
                <a:effectLst>
                  <a:outerShdw blurRad="38100" dist="38100" dir="2700000" algn="tl">
                    <a:srgbClr val="000000">
                      <a:alpha val="43137"/>
                    </a:srgbClr>
                  </a:outerShdw>
                </a:effectLst>
              </a:rPr>
              <a:t>)</a:t>
            </a:r>
          </a:p>
          <a:p>
            <a:pPr algn="l"/>
            <a:endParaRPr lang="es-AR" sz="1600" b="1" u="sng"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El </a:t>
            </a:r>
            <a:r>
              <a:rPr lang="es-AR" sz="1600" dirty="0">
                <a:effectLst>
                  <a:outerShdw blurRad="38100" dist="38100" dir="2700000" algn="tl">
                    <a:srgbClr val="000000">
                      <a:alpha val="43137"/>
                    </a:srgbClr>
                  </a:outerShdw>
                </a:effectLst>
              </a:rPr>
              <a:t>extranjero, para poder trabajar en el país en relación de dependencia, </a:t>
            </a:r>
            <a:r>
              <a:rPr lang="es-AR" sz="1600" b="1" dirty="0">
                <a:solidFill>
                  <a:srgbClr val="00FFFF"/>
                </a:solidFill>
                <a:effectLst>
                  <a:outerShdw blurRad="38100" dist="38100" dir="2700000" algn="tl">
                    <a:srgbClr val="000000">
                      <a:alpha val="43137"/>
                    </a:srgbClr>
                  </a:outerShdw>
                </a:effectLst>
              </a:rPr>
              <a:t>debe generar un </a:t>
            </a:r>
            <a:r>
              <a:rPr lang="es-AR" sz="1600" b="1" dirty="0" err="1">
                <a:solidFill>
                  <a:srgbClr val="00FFFF"/>
                </a:solidFill>
                <a:effectLst>
                  <a:outerShdw blurRad="38100" dist="38100" dir="2700000" algn="tl">
                    <a:srgbClr val="000000">
                      <a:alpha val="43137"/>
                    </a:srgbClr>
                  </a:outerShdw>
                </a:effectLst>
              </a:rPr>
              <a:t>CUIL</a:t>
            </a:r>
            <a:r>
              <a:rPr lang="es-AR" sz="1600" b="1" dirty="0">
                <a:solidFill>
                  <a:srgbClr val="00FFFF"/>
                </a:solidFill>
                <a:effectLst>
                  <a:outerShdw blurRad="38100" dist="38100" dir="2700000" algn="tl">
                    <a:srgbClr val="000000">
                      <a:alpha val="43137"/>
                    </a:srgbClr>
                  </a:outerShdw>
                </a:effectLst>
              </a:rPr>
              <a:t> provisorio en </a:t>
            </a:r>
            <a:r>
              <a:rPr lang="es-AR" sz="1600" b="1" dirty="0" err="1">
                <a:solidFill>
                  <a:srgbClr val="00FFFF"/>
                </a:solidFill>
                <a:effectLst>
                  <a:outerShdw blurRad="38100" dist="38100" dir="2700000" algn="tl">
                    <a:srgbClr val="000000">
                      <a:alpha val="43137"/>
                    </a:srgbClr>
                  </a:outerShdw>
                </a:effectLst>
              </a:rPr>
              <a:t>ANSeS</a:t>
            </a:r>
            <a:r>
              <a:rPr lang="es-AR" sz="1600" b="1" dirty="0">
                <a:solidFill>
                  <a:srgbClr val="00FFFF"/>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luego de realizar los trámites necesarios en migraciones</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solidFill>
                  <a:srgbClr val="FFFF00"/>
                </a:solidFill>
                <a:effectLst>
                  <a:outerShdw blurRad="38100" dist="38100" dir="2700000" algn="tl">
                    <a:srgbClr val="000000">
                      <a:alpha val="43137"/>
                    </a:srgbClr>
                  </a:outerShdw>
                </a:effectLst>
              </a:rPr>
              <a:t>Obtenido el DNI para extranjeros o naturalizados, deberá generar el </a:t>
            </a:r>
            <a:r>
              <a:rPr lang="es-AR" sz="1600" dirty="0" err="1">
                <a:solidFill>
                  <a:srgbClr val="FFFF00"/>
                </a:solidFill>
                <a:effectLst>
                  <a:outerShdw blurRad="38100" dist="38100" dir="2700000" algn="tl">
                    <a:srgbClr val="000000">
                      <a:alpha val="43137"/>
                    </a:srgbClr>
                  </a:outerShdw>
                </a:effectLst>
              </a:rPr>
              <a:t>CUIL</a:t>
            </a:r>
            <a:r>
              <a:rPr lang="es-AR" sz="1600" dirty="0">
                <a:solidFill>
                  <a:srgbClr val="FFFF00"/>
                </a:solidFill>
                <a:effectLst>
                  <a:outerShdw blurRad="38100" dist="38100" dir="2700000" algn="tl">
                    <a:srgbClr val="000000">
                      <a:alpha val="43137"/>
                    </a:srgbClr>
                  </a:outerShdw>
                </a:effectLst>
              </a:rPr>
              <a:t> definitivo solicitando la unificación con el provisorio.</a:t>
            </a:r>
          </a:p>
          <a:p>
            <a:pPr algn="l"/>
            <a:r>
              <a:rPr lang="es-AR" sz="1600" dirty="0" smtClean="0">
                <a:effectLst>
                  <a:outerShdw blurRad="38100" dist="38100" dir="2700000" algn="tl">
                    <a:srgbClr val="000000">
                      <a:alpha val="43137"/>
                    </a:srgbClr>
                  </a:outerShdw>
                </a:effectLst>
              </a:rPr>
              <a:t>La </a:t>
            </a:r>
            <a:r>
              <a:rPr lang="es-AR" sz="1600" dirty="0">
                <a:effectLst>
                  <a:outerShdw blurRad="38100" dist="38100" dir="2700000" algn="tl">
                    <a:srgbClr val="000000">
                      <a:alpha val="43137"/>
                    </a:srgbClr>
                  </a:outerShdw>
                </a:effectLst>
              </a:rPr>
              <a:t>documentación a presentar varía según el caso y será la siguiente:</a:t>
            </a:r>
          </a:p>
          <a:p>
            <a:pPr algn="l"/>
            <a:endParaRPr lang="es-AR" sz="1600" b="1" dirty="0" smtClean="0">
              <a:solidFill>
                <a:srgbClr val="00FF00"/>
              </a:solidFill>
              <a:effectLst>
                <a:outerShdw blurRad="38100" dist="38100" dir="2700000" algn="tl">
                  <a:srgbClr val="000000">
                    <a:alpha val="43137"/>
                  </a:srgbClr>
                </a:outerShdw>
              </a:effectLst>
            </a:endParaRPr>
          </a:p>
          <a:p>
            <a:pPr algn="l"/>
            <a:r>
              <a:rPr lang="es-AR" sz="1600" b="1" dirty="0" smtClean="0">
                <a:solidFill>
                  <a:srgbClr val="00FF00"/>
                </a:solidFill>
                <a:effectLst>
                  <a:outerShdw blurRad="38100" dist="38100" dir="2700000" algn="tl">
                    <a:srgbClr val="000000">
                      <a:alpha val="43137"/>
                    </a:srgbClr>
                  </a:outerShdw>
                </a:effectLst>
              </a:rPr>
              <a:t>Mayores </a:t>
            </a:r>
            <a:r>
              <a:rPr lang="es-AR" sz="1600" b="1" dirty="0">
                <a:solidFill>
                  <a:srgbClr val="00FF00"/>
                </a:solidFill>
                <a:effectLst>
                  <a:outerShdw blurRad="38100" dist="38100" dir="2700000" algn="tl">
                    <a:srgbClr val="000000">
                      <a:alpha val="43137"/>
                    </a:srgbClr>
                  </a:outerShdw>
                </a:effectLst>
              </a:rPr>
              <a:t>de 18 años</a:t>
            </a:r>
            <a:endParaRPr lang="es-AR" sz="1600" dirty="0">
              <a:solidFill>
                <a:srgbClr val="00FF00"/>
              </a:solidFill>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 DNI para extranjero/naturalizado.</a:t>
            </a:r>
          </a:p>
          <a:p>
            <a:pPr algn="l"/>
            <a:r>
              <a:rPr lang="es-AR" sz="1600" dirty="0">
                <a:effectLst>
                  <a:outerShdw blurRad="38100" dist="38100" dir="2700000" algn="tl">
                    <a:srgbClr val="000000">
                      <a:alpha val="43137"/>
                    </a:srgbClr>
                  </a:outerShdw>
                </a:effectLst>
              </a:rPr>
              <a:t>- Si aún no tiene DNI:</a:t>
            </a:r>
          </a:p>
          <a:p>
            <a:pPr algn="l"/>
            <a:r>
              <a:rPr lang="es-AR" sz="1600" dirty="0">
                <a:effectLst>
                  <a:outerShdw blurRad="38100" dist="38100" dir="2700000" algn="tl">
                    <a:srgbClr val="000000">
                      <a:alpha val="43137"/>
                    </a:srgbClr>
                  </a:outerShdw>
                </a:effectLst>
              </a:rPr>
              <a:t>* Expediente de migraciones donde conste el tipo de residencia vigente y el ingreso al país.</a:t>
            </a:r>
          </a:p>
          <a:p>
            <a:pPr algn="l"/>
            <a:r>
              <a:rPr lang="es-AR" sz="1600" dirty="0">
                <a:effectLst>
                  <a:outerShdw blurRad="38100" dist="38100" dir="2700000" algn="tl">
                    <a:srgbClr val="000000">
                      <a:alpha val="43137"/>
                    </a:srgbClr>
                  </a:outerShdw>
                </a:effectLst>
              </a:rPr>
              <a:t>* Pasaporte en el que conste tipo de residencia, la cual no debe ser turista o permanente. </a:t>
            </a:r>
          </a:p>
          <a:p>
            <a:pPr algn="l"/>
            <a:r>
              <a:rPr lang="es-AR" sz="1600" dirty="0">
                <a:effectLst>
                  <a:outerShdw blurRad="38100" dist="38100" dir="2700000" algn="tl">
                    <a:srgbClr val="000000">
                      <a:alpha val="43137"/>
                    </a:srgbClr>
                  </a:outerShdw>
                </a:effectLst>
              </a:rPr>
              <a:t>* Permiso de ingreso al país expedido por Consulados o en virtud de Convenios Internacionales</a:t>
            </a: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442634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GENERACIÓN DEL CÓDIGO ÚNICO DE IDENTIFICACIÓN LABORAL (</a:t>
            </a:r>
            <a:r>
              <a:rPr lang="es-AR" sz="1600" b="1" dirty="0" err="1">
                <a:solidFill>
                  <a:srgbClr val="FFFF00"/>
                </a:solidFill>
                <a:effectLst>
                  <a:outerShdw blurRad="38100" dist="38100" dir="2700000" algn="tl">
                    <a:srgbClr val="000000">
                      <a:alpha val="43137"/>
                    </a:srgbClr>
                  </a:outerShdw>
                </a:effectLst>
              </a:rPr>
              <a:t>CUIL</a:t>
            </a:r>
            <a:r>
              <a:rPr lang="es-AR" sz="1600" b="1" dirty="0" smtClean="0">
                <a:solidFill>
                  <a:srgbClr val="FFFF00"/>
                </a:solidFill>
                <a:effectLst>
                  <a:outerShdw blurRad="38100" dist="38100" dir="2700000" algn="tl">
                    <a:srgbClr val="000000">
                      <a:alpha val="43137"/>
                    </a:srgbClr>
                  </a:outerShdw>
                </a:effectLst>
              </a:rPr>
              <a:t>)</a:t>
            </a:r>
          </a:p>
          <a:p>
            <a:pPr algn="l"/>
            <a:endParaRPr lang="es-AR" sz="1600" b="1" dirty="0" smtClean="0">
              <a:solidFill>
                <a:srgbClr val="00FFFF"/>
              </a:solidFill>
              <a:effectLst>
                <a:outerShdw blurRad="38100" dist="38100" dir="2700000" algn="tl">
                  <a:srgbClr val="000000">
                    <a:alpha val="43137"/>
                  </a:srgbClr>
                </a:outerShdw>
              </a:effectLst>
            </a:endParaRPr>
          </a:p>
          <a:p>
            <a:pPr algn="l"/>
            <a:r>
              <a:rPr lang="es-AR" sz="1600" b="1" dirty="0" smtClean="0">
                <a:solidFill>
                  <a:srgbClr val="00FFFF"/>
                </a:solidFill>
                <a:effectLst>
                  <a:outerShdw blurRad="38100" dist="38100" dir="2700000" algn="tl">
                    <a:srgbClr val="000000">
                      <a:alpha val="43137"/>
                    </a:srgbClr>
                  </a:outerShdw>
                </a:effectLst>
              </a:rPr>
              <a:t>Menores </a:t>
            </a:r>
            <a:r>
              <a:rPr lang="es-AR" sz="1600" b="1" dirty="0">
                <a:solidFill>
                  <a:srgbClr val="00FFFF"/>
                </a:solidFill>
                <a:effectLst>
                  <a:outerShdw blurRad="38100" dist="38100" dir="2700000" algn="tl">
                    <a:srgbClr val="000000">
                      <a:alpha val="43137"/>
                    </a:srgbClr>
                  </a:outerShdw>
                </a:effectLst>
              </a:rPr>
              <a:t>de 18 años</a:t>
            </a:r>
            <a:endParaRPr lang="es-AR" sz="1600" dirty="0">
              <a:solidFill>
                <a:srgbClr val="00FFFF"/>
              </a:solidFill>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 Partida de nacimiento con la información del menor y los padres. Si fue emitida en el extranjero debe estar legalizada o apostillada y si no está en español debe ser traducida. Las partidas de nacimiento de Italia, España, Portugal, Grecia, Chile, Colombia, Brasil, Perú, Paraguay y Uruguay quedan exceptuadas del visado, traducción y legalización y apostilla.</a:t>
            </a:r>
          </a:p>
          <a:p>
            <a:pPr algn="l"/>
            <a:r>
              <a:rPr lang="es-AR" sz="1600" dirty="0">
                <a:effectLst>
                  <a:outerShdw blurRad="38100" dist="38100" dir="2700000" algn="tl">
                    <a:srgbClr val="000000">
                      <a:alpha val="43137"/>
                    </a:srgbClr>
                  </a:outerShdw>
                </a:effectLst>
              </a:rPr>
              <a:t>- DNI del hijo y de los padres.</a:t>
            </a:r>
          </a:p>
          <a:p>
            <a:pPr algn="l"/>
            <a:r>
              <a:rPr lang="es-AR" sz="1600" dirty="0">
                <a:effectLst>
                  <a:outerShdw blurRad="38100" dist="38100" dir="2700000" algn="tl">
                    <a:srgbClr val="000000">
                      <a:alpha val="43137"/>
                    </a:srgbClr>
                  </a:outerShdw>
                </a:effectLst>
              </a:rPr>
              <a:t>- En el caso de un hijo adoptado: testimonio o copia de la sentencia de adopción, DNI del hijo y de los padres adoptantes.</a:t>
            </a:r>
          </a:p>
          <a:p>
            <a:pPr algn="l"/>
            <a:endParaRPr lang="es-AR" sz="1600" b="1" dirty="0" smtClean="0">
              <a:solidFill>
                <a:srgbClr val="FF9900"/>
              </a:solidFill>
              <a:effectLst>
                <a:outerShdw blurRad="38100" dist="38100" dir="2700000" algn="tl">
                  <a:srgbClr val="000000">
                    <a:alpha val="43137"/>
                  </a:srgbClr>
                </a:outerShdw>
              </a:effectLst>
            </a:endParaRPr>
          </a:p>
          <a:p>
            <a:pPr algn="l"/>
            <a:r>
              <a:rPr lang="es-AR" sz="1600" b="1" dirty="0" smtClean="0">
                <a:solidFill>
                  <a:srgbClr val="00FFFF"/>
                </a:solidFill>
                <a:effectLst>
                  <a:outerShdw blurRad="38100" dist="38100" dir="2700000" algn="tl">
                    <a:srgbClr val="000000">
                      <a:alpha val="43137"/>
                    </a:srgbClr>
                  </a:outerShdw>
                </a:effectLst>
              </a:rPr>
              <a:t>Con </a:t>
            </a:r>
            <a:r>
              <a:rPr lang="es-AR" sz="1600" b="1" dirty="0">
                <a:solidFill>
                  <a:srgbClr val="00FFFF"/>
                </a:solidFill>
                <a:effectLst>
                  <a:outerShdw blurRad="38100" dist="38100" dir="2700000" algn="tl">
                    <a:srgbClr val="000000">
                      <a:alpha val="43137"/>
                    </a:srgbClr>
                  </a:outerShdw>
                </a:effectLst>
              </a:rPr>
              <a:t>residencia permanente en el exterior que lo requieran para una prestación de la Seguridad Social</a:t>
            </a:r>
            <a:endParaRPr lang="es-AR" sz="1600" dirty="0">
              <a:solidFill>
                <a:srgbClr val="00FFFF"/>
              </a:solidFill>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 Documento del país de origen, formulario de solicitud de aplicación certificado en caso de existir un Convenio Internacional.</a:t>
            </a:r>
          </a:p>
          <a:p>
            <a:pPr algn="l"/>
            <a:r>
              <a:rPr lang="es-AR" sz="1600" dirty="0">
                <a:effectLst>
                  <a:outerShdw blurRad="38100" dist="38100" dir="2700000" algn="tl">
                    <a:srgbClr val="000000">
                      <a:alpha val="43137"/>
                    </a:srgbClr>
                  </a:outerShdw>
                </a:effectLst>
              </a:rPr>
              <a:t>El trámite de obtención del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es presencial, sin turno </a:t>
            </a:r>
            <a:r>
              <a:rPr lang="es-AR" sz="1100" dirty="0"/>
              <a:t>previo.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29881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457200" y="1295400"/>
            <a:ext cx="8320572" cy="4874159"/>
          </a:xfrm>
        </p:spPr>
        <p:txBody>
          <a:bodyPr>
            <a:normAutofit/>
          </a:bodyPr>
          <a:lstStyle/>
          <a:p>
            <a:pPr algn="l"/>
            <a:r>
              <a:rPr lang="es-AR" sz="1800" b="1" dirty="0">
                <a:solidFill>
                  <a:srgbClr val="FFFF19"/>
                </a:solidFill>
                <a:effectLst>
                  <a:outerShdw blurRad="38100" dist="38100" dir="2700000" algn="tl">
                    <a:srgbClr val="000000">
                      <a:alpha val="43137"/>
                    </a:srgbClr>
                  </a:outerShdw>
                </a:effectLst>
              </a:rPr>
              <a:t>RESOLUCIÓN GENERAL (AFIP) 3781 </a:t>
            </a:r>
          </a:p>
          <a:p>
            <a:pPr algn="l"/>
            <a:r>
              <a:rPr lang="es-AR" sz="1800" b="1" dirty="0">
                <a:solidFill>
                  <a:srgbClr val="00FFCC"/>
                </a:solidFill>
                <a:effectLst>
                  <a:outerShdw blurRad="38100" dist="38100" dir="2700000" algn="tl">
                    <a:srgbClr val="000000">
                      <a:alpha val="43137"/>
                    </a:srgbClr>
                  </a:outerShdw>
                </a:effectLst>
              </a:rPr>
              <a:t>Libro de sueldos digital. </a:t>
            </a:r>
            <a:r>
              <a:rPr lang="es-AR" sz="1800" b="1" dirty="0" smtClean="0">
                <a:solidFill>
                  <a:srgbClr val="00FFCC"/>
                </a:solidFill>
                <a:effectLst>
                  <a:outerShdw blurRad="38100" dist="38100" dir="2700000" algn="tl">
                    <a:srgbClr val="000000">
                      <a:alpha val="43137"/>
                    </a:srgbClr>
                  </a:outerShdw>
                </a:effectLst>
              </a:rPr>
              <a:t>Emisión </a:t>
            </a:r>
            <a:r>
              <a:rPr lang="es-AR" sz="1800" b="1" dirty="0">
                <a:solidFill>
                  <a:srgbClr val="00FFCC"/>
                </a:solidFill>
                <a:effectLst>
                  <a:outerShdw blurRad="38100" dist="38100" dir="2700000" algn="tl">
                    <a:srgbClr val="000000">
                      <a:alpha val="43137"/>
                    </a:srgbClr>
                  </a:outerShdw>
                </a:effectLst>
              </a:rPr>
              <a:t>vía Internet. Sistema Informático. </a:t>
            </a:r>
            <a:r>
              <a:rPr lang="es-AR" sz="1800" b="1" dirty="0" smtClean="0">
                <a:solidFill>
                  <a:srgbClr val="00FFCC"/>
                </a:solidFill>
                <a:effectLst>
                  <a:outerShdw blurRad="38100" dist="38100" dir="2700000" algn="tl">
                    <a:srgbClr val="000000">
                      <a:alpha val="43137"/>
                    </a:srgbClr>
                  </a:outerShdw>
                </a:effectLst>
              </a:rPr>
              <a:t>Aprobación</a:t>
            </a:r>
          </a:p>
          <a:p>
            <a:pPr algn="l"/>
            <a:r>
              <a:rPr lang="es-AR" sz="1800" b="1" dirty="0" smtClean="0">
                <a:solidFill>
                  <a:srgbClr val="FFFF00"/>
                </a:solidFill>
                <a:effectLst>
                  <a:outerShdw blurRad="38100" dist="38100" dir="2700000" algn="tl">
                    <a:srgbClr val="000000">
                      <a:alpha val="43137"/>
                    </a:srgbClr>
                  </a:outerShdw>
                </a:effectLst>
              </a:rPr>
              <a:t>FORMA DE INGRESO</a:t>
            </a:r>
          </a:p>
          <a:p>
            <a:pPr algn="l"/>
            <a:r>
              <a:rPr lang="es-AR" sz="1800" b="1" dirty="0">
                <a:solidFill>
                  <a:srgbClr val="00FFFF"/>
                </a:solidFill>
                <a:effectLst>
                  <a:outerShdw blurRad="38100" dist="38100" dir="2700000" algn="tl">
                    <a:srgbClr val="000000">
                      <a:alpha val="43137"/>
                    </a:srgbClr>
                  </a:outerShdw>
                </a:effectLst>
              </a:rPr>
              <a:t>Art. 1 -</a:t>
            </a:r>
            <a:r>
              <a:rPr lang="es-AR" sz="1800" dirty="0">
                <a:solidFill>
                  <a:srgbClr val="00FFFF"/>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A los fines establecidos por la resolución conjunta 3669 (AFIP) y 941 (MTESS), los empleadores que confeccionen el Libro Especial dispuesto por el artículo 52 de la ley 20744, texto ordenado en 1976 y sus modificaciones, en adelante “Libro de Sueldos Digital”, mediante el registro en hojas móviles -conforme lo prevé el </a:t>
            </a:r>
            <a:r>
              <a:rPr lang="es-AR" sz="1800" dirty="0" err="1">
                <a:effectLst>
                  <a:outerShdw blurRad="38100" dist="38100" dir="2700000" algn="tl">
                    <a:srgbClr val="000000">
                      <a:alpha val="43137"/>
                    </a:srgbClr>
                  </a:outerShdw>
                </a:effectLst>
              </a:rPr>
              <a:t>pto</a:t>
            </a:r>
            <a:r>
              <a:rPr lang="es-AR" sz="1800" dirty="0">
                <a:effectLst>
                  <a:outerShdw blurRad="38100" dist="38100" dir="2700000" algn="tl">
                    <a:srgbClr val="000000">
                      <a:alpha val="43137"/>
                    </a:srgbClr>
                  </a:outerShdw>
                </a:effectLst>
              </a:rPr>
              <a:t>. 4 del citado art.- </a:t>
            </a:r>
            <a:r>
              <a:rPr lang="es-AR" sz="1800" dirty="0">
                <a:solidFill>
                  <a:srgbClr val="FFFF00"/>
                </a:solidFill>
                <a:effectLst>
                  <a:outerShdw blurRad="38100" dist="38100" dir="2700000" algn="tl">
                    <a:srgbClr val="000000">
                      <a:alpha val="43137"/>
                    </a:srgbClr>
                  </a:outerShdw>
                </a:effectLst>
              </a:rPr>
              <a:t>deberán emitir dichas hojas vía “Internet” utilizando el sistema informático denominado “Libro de Sueldos Digital” que se aprueba por la presente, al cual se accederá a través del sitio “web” institucional (http://www.afip.gob.ar) con la respectiva “Clave Fiscal”</a:t>
            </a:r>
            <a:r>
              <a:rPr lang="es-AR" sz="1800" dirty="0">
                <a:effectLst>
                  <a:outerShdw blurRad="38100" dist="38100" dir="2700000" algn="tl">
                    <a:srgbClr val="000000">
                      <a:alpha val="43137"/>
                    </a:srgbClr>
                  </a:outerShdw>
                </a:effectLst>
              </a:rPr>
              <a:t>, obtenida conforme las disposiciones de la resolución general 3713</a:t>
            </a:r>
            <a:r>
              <a:rPr lang="es-AR" sz="1800" dirty="0" smtClean="0">
                <a:effectLst>
                  <a:outerShdw blurRad="38100" dist="38100" dir="2700000" algn="tl">
                    <a:srgbClr val="000000">
                      <a:alpha val="43137"/>
                    </a:srgbClr>
                  </a:outerShdw>
                </a:effectLst>
              </a:rPr>
              <a:t>.</a:t>
            </a:r>
          </a:p>
          <a:p>
            <a:pPr algn="l"/>
            <a:endParaRPr lang="es-AR" sz="1800" dirty="0">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El mencionado sistema estará disponible también en el sitio “web” del Ministerio de Producción y Trabajo (https://</a:t>
            </a:r>
            <a:r>
              <a:rPr lang="es-AR" sz="1800" dirty="0" smtClean="0">
                <a:effectLst>
                  <a:outerShdw blurRad="38100" dist="38100" dir="2700000" algn="tl">
                    <a:srgbClr val="000000">
                      <a:alpha val="43137"/>
                    </a:srgbClr>
                  </a:outerShdw>
                </a:effectLst>
              </a:rPr>
              <a:t>www.argentina.gob.ar/produccion).</a:t>
            </a:r>
            <a:endParaRPr lang="es-AR" sz="1800" dirty="0">
              <a:effectLst>
                <a:outerShdw blurRad="38100" dist="38100" dir="2700000" algn="tl">
                  <a:srgbClr val="000000">
                    <a:alpha val="43137"/>
                  </a:srgbClr>
                </a:outerShdw>
              </a:effectLst>
            </a:endParaRPr>
          </a:p>
          <a:p>
            <a:pPr algn="l"/>
            <a:endParaRPr lang="es-AR" sz="1600" b="1" dirty="0" smtClean="0">
              <a:effectLst>
                <a:outerShdw blurRad="38100" dist="38100" dir="2700000" algn="tl">
                  <a:srgbClr val="000000">
                    <a:alpha val="43137"/>
                  </a:srgbClr>
                </a:outerShdw>
              </a:effectLst>
            </a:endParaRPr>
          </a:p>
          <a:p>
            <a:pPr algn="l"/>
            <a:endParaRPr lang="es-AR" sz="16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5974968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UNIFICACIÓN DE </a:t>
            </a:r>
            <a:r>
              <a:rPr lang="es-AR" sz="1600" b="1" dirty="0" err="1">
                <a:solidFill>
                  <a:srgbClr val="FFFF00"/>
                </a:solidFill>
                <a:effectLst>
                  <a:outerShdw blurRad="38100" dist="38100" dir="2700000" algn="tl">
                    <a:srgbClr val="000000">
                      <a:alpha val="43137"/>
                    </a:srgbClr>
                  </a:outerShdw>
                </a:effectLst>
              </a:rPr>
              <a:t>CUIL</a:t>
            </a:r>
            <a:r>
              <a:rPr lang="es-AR" sz="1600" b="1" dirty="0">
                <a:solidFill>
                  <a:srgbClr val="FFFF00"/>
                </a:solidFill>
                <a:effectLst>
                  <a:outerShdw blurRad="38100" dist="38100" dir="2700000" algn="tl">
                    <a:srgbClr val="000000">
                      <a:alpha val="43137"/>
                    </a:srgbClr>
                  </a:outerShdw>
                </a:effectLst>
              </a:rPr>
              <a:t>. PROVISORIO Y DEFINITIVO</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Este </a:t>
            </a:r>
            <a:r>
              <a:rPr lang="es-AR" sz="1600" dirty="0">
                <a:effectLst>
                  <a:outerShdw blurRad="38100" dist="38100" dir="2700000" algn="tl">
                    <a:srgbClr val="000000">
                      <a:alpha val="43137"/>
                    </a:srgbClr>
                  </a:outerShdw>
                </a:effectLst>
              </a:rPr>
              <a:t>trámite se realiza en una </a:t>
            </a:r>
            <a:r>
              <a:rPr lang="es-AR" sz="1600" dirty="0" err="1">
                <a:effectLst>
                  <a:outerShdw blurRad="38100" dist="38100" dir="2700000" algn="tl">
                    <a:srgbClr val="000000">
                      <a:alpha val="43137"/>
                    </a:srgbClr>
                  </a:outerShdw>
                </a:effectLst>
              </a:rPr>
              <a:t>UDAI</a:t>
            </a:r>
            <a:r>
              <a:rPr lang="es-AR" sz="1600" dirty="0">
                <a:effectLst>
                  <a:outerShdw blurRad="38100" dist="38100" dir="2700000" algn="tl">
                    <a:srgbClr val="000000">
                      <a:alpha val="43137"/>
                    </a:srgbClr>
                  </a:outerShdw>
                </a:effectLst>
              </a:rPr>
              <a:t> y permite asociar dos o más números de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quedando unificadas las relaciones vigentes y la historia laboral para el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definitivo.</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Los </a:t>
            </a:r>
            <a:r>
              <a:rPr lang="es-AR" sz="1600" dirty="0">
                <a:effectLst>
                  <a:outerShdw blurRad="38100" dist="38100" dir="2700000" algn="tl">
                    <a:srgbClr val="000000">
                      <a:alpha val="43137"/>
                    </a:srgbClr>
                  </a:outerShdw>
                </a:effectLst>
              </a:rPr>
              <a:t>números de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podrán a llegar a ser tres, si el extranjero tramita la nacionalidad argentina.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La </a:t>
            </a:r>
            <a:r>
              <a:rPr lang="es-AR" sz="1600" dirty="0" err="1">
                <a:effectLst>
                  <a:outerShdw blurRad="38100" dist="38100" dir="2700000" algn="tl">
                    <a:srgbClr val="000000">
                      <a:alpha val="43137"/>
                    </a:srgbClr>
                  </a:outerShdw>
                </a:effectLst>
              </a:rPr>
              <a:t>UDAI</a:t>
            </a:r>
            <a:r>
              <a:rPr lang="es-AR" sz="1600" dirty="0">
                <a:effectLst>
                  <a:outerShdw blurRad="38100" dist="38100" dir="2700000" algn="tl">
                    <a:srgbClr val="000000">
                      <a:alpha val="43137"/>
                    </a:srgbClr>
                  </a:outerShdw>
                </a:effectLst>
              </a:rPr>
              <a:t> analizará la documentación presentada por el titular para verificar que se trata de la misma persona, quien tiene asignado más de un número de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y solicitará la asociación de los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al departamento correspondiente.</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Verificará </a:t>
            </a:r>
            <a:r>
              <a:rPr lang="es-AR" sz="1600" dirty="0">
                <a:effectLst>
                  <a:outerShdw blurRad="38100" dist="38100" dir="2700000" algn="tl">
                    <a:srgbClr val="000000">
                      <a:alpha val="43137"/>
                    </a:srgbClr>
                  </a:outerShdw>
                </a:effectLst>
              </a:rPr>
              <a:t>que los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a asociar posean los datos </a:t>
            </a:r>
            <a:r>
              <a:rPr lang="es-AR" sz="1600" dirty="0" err="1">
                <a:effectLst>
                  <a:outerShdw blurRad="38100" dist="38100" dir="2700000" algn="tl">
                    <a:srgbClr val="000000">
                      <a:alpha val="43137"/>
                    </a:srgbClr>
                  </a:outerShdw>
                </a:effectLst>
              </a:rPr>
              <a:t>filiatorios</a:t>
            </a:r>
            <a:r>
              <a:rPr lang="es-AR" sz="1600" dirty="0">
                <a:effectLst>
                  <a:outerShdw blurRad="38100" dist="38100" dir="2700000" algn="tl">
                    <a:srgbClr val="000000">
                      <a:alpha val="43137"/>
                    </a:srgbClr>
                  </a:outerShdw>
                </a:effectLst>
              </a:rPr>
              <a:t> idénticos y en la base de personas de </a:t>
            </a:r>
            <a:r>
              <a:rPr lang="es-AR" sz="1600" dirty="0" err="1">
                <a:effectLst>
                  <a:outerShdw blurRad="38100" dist="38100" dir="2700000" algn="tl">
                    <a:srgbClr val="000000">
                      <a:alpha val="43137"/>
                    </a:srgbClr>
                  </a:outerShdw>
                </a:effectLst>
              </a:rPr>
              <a:t>ANSeS</a:t>
            </a:r>
            <a:r>
              <a:rPr lang="es-AR" sz="1600" dirty="0">
                <a:effectLst>
                  <a:outerShdw blurRad="38100" dist="38100" dir="2700000" algn="tl">
                    <a:srgbClr val="000000">
                      <a:alpha val="43137"/>
                    </a:srgbClr>
                  </a:outerShdw>
                </a:effectLst>
              </a:rPr>
              <a:t> ingresará el número de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que quedará vigente luego de la asociación.</a:t>
            </a:r>
          </a:p>
          <a:p>
            <a:pPr algn="l"/>
            <a:r>
              <a:rPr lang="es-AR" sz="1600" dirty="0">
                <a:effectLst>
                  <a:outerShdw blurRad="38100" dist="38100" dir="2700000" algn="tl">
                    <a:srgbClr val="000000">
                      <a:alpha val="43137"/>
                    </a:srgbClr>
                  </a:outerShdw>
                </a:effectLst>
              </a:rPr>
              <a:t>En dicha base, quedará como antecedente el número de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anterior, la fecha de cambio, la solicitud recibida por </a:t>
            </a:r>
            <a:r>
              <a:rPr lang="es-AR" sz="1600" dirty="0" err="1">
                <a:effectLst>
                  <a:outerShdw blurRad="38100" dist="38100" dir="2700000" algn="tl">
                    <a:srgbClr val="000000">
                      <a:alpha val="43137"/>
                    </a:srgbClr>
                  </a:outerShdw>
                </a:effectLst>
              </a:rPr>
              <a:t>ANSeS</a:t>
            </a:r>
            <a:r>
              <a:rPr lang="es-AR" sz="1600" dirty="0">
                <a:effectLst>
                  <a:outerShdw blurRad="38100" dist="38100" dir="2700000" algn="tl">
                    <a:srgbClr val="000000">
                      <a:alpha val="43137"/>
                    </a:srgbClr>
                  </a:outerShdw>
                </a:effectLst>
              </a:rPr>
              <a:t> y el estado en AFIP (existencia de aportes</a:t>
            </a:r>
            <a:r>
              <a:rPr lang="es-AR" sz="1100" dirty="0"/>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97602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TRABAJADORES</a:t>
            </a:r>
            <a:r>
              <a:rPr lang="en-US" sz="1800" dirty="0" smtClean="0">
                <a:solidFill>
                  <a:srgbClr val="00FFFF"/>
                </a:solidFill>
              </a:rPr>
              <a:t> </a:t>
            </a:r>
            <a:r>
              <a:rPr lang="en-US" sz="1800" dirty="0" err="1" smtClean="0">
                <a:solidFill>
                  <a:srgbClr val="00FFFF"/>
                </a:solidFill>
              </a:rPr>
              <a:t>EXTRANJEROS</a:t>
            </a:r>
            <a:r>
              <a:rPr lang="en-US" sz="1800" dirty="0" smtClean="0">
                <a:solidFill>
                  <a:srgbClr val="00FFFF"/>
                </a:solidFill>
              </a:rPr>
              <a:t> – </a:t>
            </a:r>
            <a:r>
              <a:rPr lang="en-US" sz="1800" dirty="0" err="1" smtClean="0">
                <a:solidFill>
                  <a:srgbClr val="00FFFF"/>
                </a:solidFill>
              </a:rPr>
              <a:t>CUESTIONES</a:t>
            </a:r>
            <a:r>
              <a:rPr lang="en-US" sz="1800" dirty="0" smtClean="0">
                <a:solidFill>
                  <a:srgbClr val="00FFFF"/>
                </a:solidFill>
              </a:rPr>
              <a:t> A </a:t>
            </a:r>
            <a:r>
              <a:rPr lang="en-US" sz="1800" dirty="0" err="1" smtClean="0">
                <a:solidFill>
                  <a:srgbClr val="00FFFF"/>
                </a:solidFill>
              </a:rPr>
              <a:t>TOMAR</a:t>
            </a:r>
            <a:r>
              <a:rPr lang="en-US" sz="1800" dirty="0" smtClean="0">
                <a:solidFill>
                  <a:srgbClr val="00FFFF"/>
                </a:solidFill>
              </a:rPr>
              <a:t> EN </a:t>
            </a:r>
            <a:r>
              <a:rPr lang="en-US" sz="1800" dirty="0" err="1" smtClean="0">
                <a:solidFill>
                  <a:srgbClr val="00FFFF"/>
                </a:solidFill>
              </a:rPr>
              <a:t>CUENTA</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SISTEMAS DE SEGURIDAD SOCIAL DE AFIP</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En </a:t>
            </a:r>
            <a:r>
              <a:rPr lang="es-AR" sz="1600" dirty="0">
                <a:solidFill>
                  <a:srgbClr val="00FFFF"/>
                </a:solidFill>
                <a:effectLst>
                  <a:outerShdw blurRad="38100" dist="38100" dir="2700000" algn="tl">
                    <a:srgbClr val="000000">
                      <a:alpha val="43137"/>
                    </a:srgbClr>
                  </a:outerShdw>
                </a:effectLst>
              </a:rPr>
              <a:t>“Simplificación Registral Empleadores” </a:t>
            </a:r>
            <a:r>
              <a:rPr lang="es-AR" sz="1600" dirty="0">
                <a:effectLst>
                  <a:outerShdw blurRad="38100" dist="38100" dir="2700000" algn="tl">
                    <a:srgbClr val="000000">
                      <a:alpha val="43137"/>
                    </a:srgbClr>
                  </a:outerShdw>
                </a:effectLst>
              </a:rPr>
              <a:t>no se realiza ninguna operación para reemplazar un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provisorio por uno definitivo, ya que </a:t>
            </a:r>
            <a:r>
              <a:rPr lang="es-AR" sz="1600" dirty="0" err="1">
                <a:effectLst>
                  <a:outerShdw blurRad="38100" dist="38100" dir="2700000" algn="tl">
                    <a:srgbClr val="000000">
                      <a:alpha val="43137"/>
                    </a:srgbClr>
                  </a:outerShdw>
                </a:effectLst>
              </a:rPr>
              <a:t>ANSeS</a:t>
            </a:r>
            <a:r>
              <a:rPr lang="es-AR" sz="1600" dirty="0">
                <a:effectLst>
                  <a:outerShdw blurRad="38100" dist="38100" dir="2700000" algn="tl">
                    <a:srgbClr val="000000">
                      <a:alpha val="43137"/>
                    </a:srgbClr>
                  </a:outerShdw>
                </a:effectLst>
              </a:rPr>
              <a:t>, al participar en el “Programa de Simplificación Registral” será quien realice este reemplazo.</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En </a:t>
            </a:r>
            <a:r>
              <a:rPr lang="es-AR" sz="1600" dirty="0">
                <a:solidFill>
                  <a:srgbClr val="FFFF00"/>
                </a:solidFill>
                <a:effectLst>
                  <a:outerShdw blurRad="38100" dist="38100" dir="2700000" algn="tl">
                    <a:srgbClr val="000000">
                      <a:alpha val="43137"/>
                    </a:srgbClr>
                  </a:outerShdw>
                </a:effectLst>
              </a:rPr>
              <a:t>“Declaración en línea”, </a:t>
            </a:r>
            <a:r>
              <a:rPr lang="es-AR" sz="1600" dirty="0">
                <a:effectLst>
                  <a:outerShdw blurRad="38100" dist="38100" dir="2700000" algn="tl">
                    <a:srgbClr val="000000">
                      <a:alpha val="43137"/>
                    </a:srgbClr>
                  </a:outerShdw>
                </a:effectLst>
              </a:rPr>
              <a:t>el empleador visualizará el nuevo número de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cuando se encuentre unificado con el provisorio.</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En </a:t>
            </a:r>
            <a:r>
              <a:rPr lang="es-AR" sz="1600" dirty="0">
                <a:solidFill>
                  <a:srgbClr val="00FFCC"/>
                </a:solidFill>
                <a:effectLst>
                  <a:outerShdw blurRad="38100" dist="38100" dir="2700000" algn="tl">
                    <a:srgbClr val="000000">
                      <a:alpha val="43137"/>
                    </a:srgbClr>
                  </a:outerShdw>
                </a:effectLst>
              </a:rPr>
              <a:t>“Certificación de Remuneración y Servicios web” </a:t>
            </a:r>
            <a:r>
              <a:rPr lang="es-AR" sz="1600" dirty="0">
                <a:effectLst>
                  <a:outerShdw blurRad="38100" dist="38100" dir="2700000" algn="tl">
                    <a:srgbClr val="000000">
                      <a:alpha val="43137"/>
                    </a:srgbClr>
                  </a:outerShdw>
                </a:effectLst>
              </a:rPr>
              <a:t>y </a:t>
            </a:r>
            <a:r>
              <a:rPr lang="es-AR" sz="1600" dirty="0">
                <a:solidFill>
                  <a:srgbClr val="FFFF00"/>
                </a:solidFill>
                <a:effectLst>
                  <a:outerShdw blurRad="38100" dist="38100" dir="2700000" algn="tl">
                    <a:srgbClr val="000000">
                      <a:alpha val="43137"/>
                    </a:srgbClr>
                  </a:outerShdw>
                </a:effectLst>
              </a:rPr>
              <a:t>“Certificado de trabajo, art. 80”</a:t>
            </a:r>
            <a:r>
              <a:rPr lang="es-AR" sz="1600" dirty="0">
                <a:effectLst>
                  <a:outerShdw blurRad="38100" dist="38100" dir="2700000" algn="tl">
                    <a:srgbClr val="000000">
                      <a:alpha val="43137"/>
                    </a:srgbClr>
                  </a:outerShdw>
                </a:effectLst>
              </a:rPr>
              <a:t>, traerá bajo el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definitivo lo trabajado bajo el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anterior o provisorio.</a:t>
            </a:r>
          </a:p>
          <a:p>
            <a:pPr algn="l"/>
            <a:r>
              <a:rPr lang="es-AR" sz="1600" dirty="0">
                <a:effectLst>
                  <a:outerShdw blurRad="38100" dist="38100" dir="2700000" algn="tl">
                    <a:srgbClr val="000000">
                      <a:alpha val="43137"/>
                    </a:srgbClr>
                  </a:outerShdw>
                </a:effectLst>
              </a:rPr>
              <a:t>En “Aportes en Línea”, se verificará la misma situación del sistema anterior. Esto se debe a que quedaron unidos ambos números en la Historia Laboral del trabajador.</a:t>
            </a:r>
          </a:p>
          <a:p>
            <a:pPr algn="l"/>
            <a:r>
              <a:rPr lang="es-AR" sz="1600" dirty="0">
                <a:effectLst>
                  <a:outerShdw blurRad="38100" dist="38100" dir="2700000" algn="tl">
                    <a:srgbClr val="000000">
                      <a:alpha val="43137"/>
                    </a:srgbClr>
                  </a:outerShdw>
                </a:effectLst>
              </a:rPr>
              <a:t>Por todo lo expuesto, tampoco corresponde realizar rectificativas de los Formularios 931, en los que fue declarado el trabajador extranjero con un </a:t>
            </a:r>
            <a:r>
              <a:rPr lang="es-AR" sz="1600" dirty="0" err="1">
                <a:effectLst>
                  <a:outerShdw blurRad="38100" dist="38100" dir="2700000" algn="tl">
                    <a:srgbClr val="000000">
                      <a:alpha val="43137"/>
                    </a:srgbClr>
                  </a:outerShdw>
                </a:effectLst>
              </a:rPr>
              <a:t>CUIL</a:t>
            </a:r>
            <a:r>
              <a:rPr lang="es-AR" sz="1600" dirty="0">
                <a:effectLst>
                  <a:outerShdw blurRad="38100" dist="38100" dir="2700000" algn="tl">
                    <a:srgbClr val="000000">
                      <a:alpha val="43137"/>
                    </a:srgbClr>
                  </a:outerShdw>
                </a:effectLst>
              </a:rPr>
              <a:t> provisorio.</a:t>
            </a:r>
          </a:p>
          <a:p>
            <a:r>
              <a:rPr lang="es-AR" sz="1100" dirty="0"/>
              <a:t>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000278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736136" y="838200"/>
            <a:ext cx="7772400" cy="4876800"/>
          </a:xfrm>
        </p:spPr>
        <p:txBody>
          <a:bodyPr>
            <a:normAutofit fontScale="92500" lnSpcReduction="10000"/>
          </a:bodyPr>
          <a:lstStyle/>
          <a:p>
            <a:pPr eaLnBrk="1" hangingPunct="1">
              <a:defRPr/>
            </a:pPr>
            <a:endParaRPr lang="es-AR" b="1" dirty="0" smtClean="0">
              <a:solidFill>
                <a:schemeClr val="tx2"/>
              </a:solidFill>
            </a:endParaRPr>
          </a:p>
          <a:p>
            <a:pPr>
              <a:defRPr/>
            </a:pPr>
            <a:r>
              <a:rPr lang="es-AR" sz="3600" b="1" dirty="0" smtClean="0">
                <a:solidFill>
                  <a:srgbClr val="FFFF00"/>
                </a:solidFill>
                <a:effectLst>
                  <a:outerShdw blurRad="38100" dist="38100" dir="2700000" algn="tl">
                    <a:srgbClr val="000000">
                      <a:alpha val="43137"/>
                    </a:srgbClr>
                  </a:outerShdw>
                </a:effectLst>
                <a:latin typeface="Papyrus" panose="03070502060502030205" pitchFamily="66" charset="0"/>
              </a:rPr>
              <a:t>OPCIÓN DE CAMBIO DE OBRA SOCIAL</a:t>
            </a:r>
          </a:p>
          <a:p>
            <a:pPr>
              <a:defRPr/>
            </a:pPr>
            <a:endParaRPr lang="es-AR" sz="3600" b="1" dirty="0" smtClean="0">
              <a:solidFill>
                <a:srgbClr val="FFFF00"/>
              </a:solidFill>
              <a:effectLst>
                <a:outerShdw blurRad="38100" dist="38100" dir="2700000" algn="tl">
                  <a:srgbClr val="000000">
                    <a:alpha val="43137"/>
                  </a:srgbClr>
                </a:outerShdw>
              </a:effectLst>
              <a:latin typeface="Papyrus" panose="03070502060502030205" pitchFamily="66" charset="0"/>
            </a:endParaRPr>
          </a:p>
          <a:p>
            <a:pPr>
              <a:defRPr/>
            </a:pPr>
            <a:r>
              <a:rPr lang="es-AR" sz="3600" b="1" dirty="0" smtClean="0">
                <a:solidFill>
                  <a:srgbClr val="00FFFF"/>
                </a:solidFill>
                <a:effectLst>
                  <a:outerShdw blurRad="38100" dist="38100" dir="2700000" algn="tl">
                    <a:srgbClr val="000000">
                      <a:alpha val="43137"/>
                    </a:srgbClr>
                  </a:outerShdw>
                </a:effectLst>
                <a:latin typeface="Papyrus" panose="03070502060502030205" pitchFamily="66" charset="0"/>
              </a:rPr>
              <a:t>RECLAMOS FORMULADOS POR </a:t>
            </a:r>
            <a:r>
              <a:rPr lang="es-AR" sz="3600" b="1" dirty="0" err="1" smtClean="0">
                <a:solidFill>
                  <a:srgbClr val="00FFFF"/>
                </a:solidFill>
                <a:effectLst>
                  <a:outerShdw blurRad="38100" dist="38100" dir="2700000" algn="tl">
                    <a:srgbClr val="000000">
                      <a:alpha val="43137"/>
                    </a:srgbClr>
                  </a:outerShdw>
                </a:effectLst>
                <a:latin typeface="Papyrus" panose="03070502060502030205" pitchFamily="66" charset="0"/>
              </a:rPr>
              <a:t>OSECAC</a:t>
            </a:r>
            <a:endParaRPr lang="es-AR" sz="3600" b="1" dirty="0" smtClean="0">
              <a:solidFill>
                <a:srgbClr val="00FFFF"/>
              </a:solidFill>
              <a:effectLst>
                <a:outerShdw blurRad="38100" dist="38100" dir="2700000" algn="tl">
                  <a:srgbClr val="000000">
                    <a:alpha val="43137"/>
                  </a:srgbClr>
                </a:outerShdw>
              </a:effectLst>
              <a:latin typeface="Papyrus" panose="03070502060502030205" pitchFamily="66" charset="0"/>
            </a:endParaRPr>
          </a:p>
          <a:p>
            <a:pPr>
              <a:defRPr/>
            </a:pPr>
            <a:endParaRPr lang="es-AR" sz="3600" b="1" dirty="0" smtClean="0">
              <a:solidFill>
                <a:srgbClr val="00FFFF"/>
              </a:solidFill>
              <a:effectLst>
                <a:outerShdw blurRad="38100" dist="38100" dir="2700000" algn="tl">
                  <a:srgbClr val="000000">
                    <a:alpha val="43137"/>
                  </a:srgbClr>
                </a:outerShdw>
              </a:effectLst>
              <a:latin typeface="Papyrus" panose="03070502060502030205" pitchFamily="66" charset="0"/>
            </a:endParaRPr>
          </a:p>
          <a:p>
            <a:pPr>
              <a:defRPr/>
            </a:pPr>
            <a:r>
              <a:rPr lang="es-AR" sz="3600" b="1" dirty="0" smtClean="0">
                <a:solidFill>
                  <a:srgbClr val="FF9900"/>
                </a:solidFill>
                <a:effectLst>
                  <a:outerShdw blurRad="38100" dist="38100" dir="2700000" algn="tl">
                    <a:srgbClr val="000000">
                      <a:alpha val="43137"/>
                    </a:srgbClr>
                  </a:outerShdw>
                </a:effectLst>
                <a:latin typeface="Papyrus" panose="03070502060502030205" pitchFamily="66" charset="0"/>
              </a:rPr>
              <a:t>CUESTIONAMIENTO DE LA BASE IMPONIBLE</a:t>
            </a:r>
          </a:p>
        </p:txBody>
      </p:sp>
      <p:pic>
        <p:nvPicPr>
          <p:cNvPr id="3" name="2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390728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smtClean="0">
                <a:solidFill>
                  <a:srgbClr val="FFFF00"/>
                </a:solidFill>
                <a:effectLst>
                  <a:outerShdw blurRad="38100" dist="38100" dir="2700000" algn="tl">
                    <a:srgbClr val="000000">
                      <a:alpha val="43137"/>
                    </a:srgbClr>
                  </a:outerShdw>
                </a:effectLst>
              </a:rPr>
              <a:t>LEY DE OBRA SOCIALES</a:t>
            </a: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La propia </a:t>
            </a:r>
            <a:r>
              <a:rPr lang="es-AR" sz="1600" dirty="0">
                <a:effectLst>
                  <a:outerShdw blurRad="38100" dist="38100" dir="2700000" algn="tl">
                    <a:srgbClr val="000000">
                      <a:alpha val="43137"/>
                    </a:srgbClr>
                  </a:outerShdw>
                </a:effectLst>
              </a:rPr>
              <a:t>ley 23660 de obras sociales en su artículo 16, al definir las alícuotas aplicables, establece con total contundencia y claridad lo siguiente:</a:t>
            </a:r>
          </a:p>
          <a:p>
            <a:pPr algn="l"/>
            <a:r>
              <a:rPr lang="es-AR" sz="1600" dirty="0">
                <a:effectLst>
                  <a:outerShdw blurRad="38100" dist="38100" dir="2700000" algn="tl">
                    <a:srgbClr val="000000">
                      <a:alpha val="43137"/>
                    </a:srgbClr>
                  </a:outerShdw>
                </a:effectLst>
              </a:rPr>
              <a:t>a) Una contribución a cargo del empleador equivalente al 6% (seis por ciento) de la remuneración de los trabajadores que presten servicios en relación de dependencia.</a:t>
            </a:r>
          </a:p>
          <a:p>
            <a:pPr algn="l"/>
            <a:r>
              <a:rPr lang="es-AR" sz="1600" dirty="0">
                <a:effectLst>
                  <a:outerShdw blurRad="38100" dist="38100" dir="2700000" algn="tl">
                    <a:srgbClr val="000000">
                      <a:alpha val="43137"/>
                    </a:srgbClr>
                  </a:outerShdw>
                </a:effectLst>
              </a:rPr>
              <a:t>b) Un aporte a cargo de los trabajadores que presten servicios en relación de dependencia equivalente al 3% (tres por ciento) de su remuneración. Asimismo, por cada beneficiario a cargo del afiliado titular, a que se refiere el artículo 9º, último apartado, aportará el 1,5% (uno y medio por ciento) </a:t>
            </a:r>
            <a:r>
              <a:rPr lang="es-AR" sz="1600" dirty="0">
                <a:solidFill>
                  <a:srgbClr val="FFFF00"/>
                </a:solidFill>
                <a:effectLst>
                  <a:outerShdw blurRad="38100" dist="38100" dir="2700000" algn="tl">
                    <a:srgbClr val="000000">
                      <a:alpha val="43137"/>
                    </a:srgbClr>
                  </a:outerShdw>
                </a:effectLst>
              </a:rPr>
              <a:t>de su remuneración.</a:t>
            </a:r>
          </a:p>
          <a:p>
            <a:pPr algn="l"/>
            <a:r>
              <a:rPr lang="es-AR" sz="1600" dirty="0">
                <a:effectLst>
                  <a:outerShdw blurRad="38100" dist="38100" dir="2700000" algn="tl">
                    <a:srgbClr val="000000">
                      <a:alpha val="43137"/>
                    </a:srgbClr>
                  </a:outerShdw>
                </a:effectLst>
              </a:rPr>
              <a:t>A su turno, el artículo 18 de la misma ley, define con total claridad el concepto de “remuneración”, indicando que se entiende como tal “</a:t>
            </a:r>
            <a:r>
              <a:rPr lang="es-AR" sz="1600" dirty="0">
                <a:solidFill>
                  <a:srgbClr val="FFFF00"/>
                </a:solidFill>
                <a:effectLst>
                  <a:outerShdw blurRad="38100" dist="38100" dir="2700000" algn="tl">
                    <a:srgbClr val="000000">
                      <a:alpha val="43137"/>
                    </a:srgbClr>
                  </a:outerShdw>
                </a:effectLst>
              </a:rPr>
              <a:t>la definida por las normas del régimen nacional de jubilaciones y pensiones para trabajadores en relación de dependencia.” </a:t>
            </a:r>
            <a:r>
              <a:rPr lang="es-AR" sz="1600" dirty="0">
                <a:effectLst>
                  <a:outerShdw blurRad="38100" dist="38100" dir="2700000" algn="tl">
                    <a:srgbClr val="000000">
                      <a:alpha val="43137"/>
                    </a:srgbClr>
                  </a:outerShdw>
                </a:effectLst>
              </a:rPr>
              <a:t>Es decir todos aquellos conceptos o rubros que integran el salario del trabajador y que se consideran “remunerativos” en los términos de los artículos 6° y 7° de la Ley 24241 que regula el SIPA.</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9246263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LEY DE OBRA SOCIALES</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Dicho </a:t>
            </a:r>
            <a:r>
              <a:rPr lang="es-AR" sz="1600" dirty="0">
                <a:effectLst>
                  <a:outerShdw blurRad="38100" dist="38100" dir="2700000" algn="tl">
                    <a:srgbClr val="000000">
                      <a:alpha val="43137"/>
                    </a:srgbClr>
                  </a:outerShdw>
                </a:effectLst>
              </a:rPr>
              <a:t>artículo aclara además algo fundamental en sus tramos finales y que resulta de vital importancia para el análisis del presente caso, al señalar que</a:t>
            </a:r>
            <a:r>
              <a:rPr lang="es-AR" sz="1600" dirty="0">
                <a:solidFill>
                  <a:srgbClr val="00FFCC"/>
                </a:solidFill>
                <a:effectLst>
                  <a:outerShdw blurRad="38100" dist="38100" dir="2700000" algn="tl">
                    <a:srgbClr val="000000">
                      <a:alpha val="43137"/>
                    </a:srgbClr>
                  </a:outerShdw>
                </a:effectLst>
              </a:rPr>
              <a:t>: “… los aportes y contribuciones mínimos serán calculados sobre las remuneraciones establecidas en los convenios colectivos de trabajo para la actividad y de acuerdo a la categoría laboral del trabajador …”, </a:t>
            </a:r>
            <a:r>
              <a:rPr lang="es-AR" sz="1600" dirty="0">
                <a:effectLst>
                  <a:outerShdw blurRad="38100" dist="38100" dir="2700000" algn="tl">
                    <a:srgbClr val="000000">
                      <a:alpha val="43137"/>
                    </a:srgbClr>
                  </a:outerShdw>
                </a:effectLst>
              </a:rPr>
              <a:t>dejando de esta manera el legislador claramente plasmado el espíritu de la norma en relación a la definición de la base imponible, y quedando asociado expresa e indisolublemente dicho concepto al convenio colectivo que rige la actividad del trabajador, y no al que pudiera relacionarse con la obra social elegida por opción, el cual le resulta totalmente ajeno</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Como puede observarse con total claridad, la ley 23660 -norma fundamental y pilar del Régimen Nacional de Obras Sociales- </a:t>
            </a:r>
            <a:r>
              <a:rPr lang="es-AR" sz="1600" dirty="0">
                <a:solidFill>
                  <a:srgbClr val="FF9900"/>
                </a:solidFill>
                <a:effectLst>
                  <a:outerShdw blurRad="38100" dist="38100" dir="2700000" algn="tl">
                    <a:srgbClr val="000000">
                      <a:alpha val="43137"/>
                    </a:srgbClr>
                  </a:outerShdw>
                </a:effectLst>
              </a:rPr>
              <a:t>no deja lugar a dudas que la base imponible en cuestión, se define sobre la remuneración devengada por el trabajador en función de su encuadre convencional.</a:t>
            </a:r>
            <a:r>
              <a:rPr lang="es-AR" sz="1600" dirty="0">
                <a:effectLst>
                  <a:outerShdw blurRad="38100" dist="38100" dir="2700000" algn="tl">
                    <a:srgbClr val="000000">
                      <a:alpha val="43137"/>
                    </a:srgbClr>
                  </a:outerShdw>
                </a:effectLst>
              </a:rPr>
              <a:t> Es decir que es la establecida para su categoría por el Convenio Colectivo de su actividad, y de ninguna manera otra ajena el mismo</a:t>
            </a:r>
            <a:r>
              <a:rPr lang="es-AR" sz="1600" dirty="0"/>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129544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fontScale="92500" lnSpcReduction="10000"/>
          </a:bodyPr>
          <a:lstStyle/>
          <a:p>
            <a:pPr algn="l"/>
            <a:r>
              <a:rPr lang="es-AR" sz="1600" b="1" dirty="0" smtClean="0">
                <a:solidFill>
                  <a:srgbClr val="FFFF00"/>
                </a:solidFill>
                <a:effectLst>
                  <a:outerShdw blurRad="38100" dist="38100" dir="2700000" algn="tl">
                    <a:srgbClr val="000000">
                      <a:alpha val="43137"/>
                    </a:srgbClr>
                  </a:outerShdw>
                </a:effectLst>
              </a:rPr>
              <a:t>EL RECLAMO DE </a:t>
            </a:r>
            <a:r>
              <a:rPr lang="es-AR" sz="1600" b="1" dirty="0" err="1" smtClean="0">
                <a:solidFill>
                  <a:srgbClr val="FFFF00"/>
                </a:solidFill>
                <a:effectLst>
                  <a:outerShdw blurRad="38100" dist="38100" dir="2700000" algn="tl">
                    <a:srgbClr val="000000">
                      <a:alpha val="43137"/>
                    </a:srgbClr>
                  </a:outerShdw>
                </a:effectLst>
              </a:rPr>
              <a:t>OSECAC</a:t>
            </a:r>
            <a:r>
              <a:rPr lang="es-AR" sz="1600" b="1" dirty="0" smtClean="0">
                <a:solidFill>
                  <a:srgbClr val="FFFF00"/>
                </a:solidFill>
                <a:effectLst>
                  <a:outerShdw blurRad="38100" dist="38100" dir="2700000" algn="tl">
                    <a:srgbClr val="000000">
                      <a:alpha val="43137"/>
                    </a:srgbClr>
                  </a:outerShdw>
                </a:effectLst>
              </a:rPr>
              <a:t> ES INVIABLE</a:t>
            </a:r>
            <a:endParaRPr lang="es-AR" sz="1600" b="1" dirty="0">
              <a:solidFill>
                <a:srgbClr val="FFFF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Consecuentemente</a:t>
            </a:r>
            <a:r>
              <a:rPr lang="es-AR" sz="1600" dirty="0">
                <a:effectLst>
                  <a:outerShdw blurRad="38100" dist="38100" dir="2700000" algn="tl">
                    <a:srgbClr val="000000">
                      <a:alpha val="43137"/>
                    </a:srgbClr>
                  </a:outerShdw>
                </a:effectLst>
              </a:rPr>
              <a:t>, jamás podría válidamente </a:t>
            </a:r>
            <a:r>
              <a:rPr lang="es-AR" sz="1600" dirty="0" err="1">
                <a:effectLst>
                  <a:outerShdw blurRad="38100" dist="38100" dir="2700000" algn="tl">
                    <a:srgbClr val="000000">
                      <a:alpha val="43137"/>
                    </a:srgbClr>
                  </a:outerShdw>
                </a:effectLst>
              </a:rPr>
              <a:t>OSECAC</a:t>
            </a:r>
            <a:r>
              <a:rPr lang="es-AR" sz="1600" dirty="0">
                <a:effectLst>
                  <a:outerShdw blurRad="38100" dist="38100" dir="2700000" algn="tl">
                    <a:srgbClr val="000000">
                      <a:alpha val="43137"/>
                    </a:srgbClr>
                  </a:outerShdw>
                </a:effectLst>
              </a:rPr>
              <a:t> pretender una base imponible distinta a la que devengó el trabajador en función de su encuadre convencional y su categoría, ya que:</a:t>
            </a:r>
          </a:p>
          <a:p>
            <a:pPr algn="l"/>
            <a:r>
              <a:rPr lang="es-AR" sz="1600" dirty="0">
                <a:effectLst>
                  <a:outerShdw blurRad="38100" dist="38100" dir="2700000" algn="tl">
                    <a:srgbClr val="000000">
                      <a:alpha val="43137"/>
                    </a:srgbClr>
                  </a:outerShdw>
                </a:effectLst>
              </a:rPr>
              <a:t>a) Ello implicaría alterar de facto el texto del art. 16 la Ley de Obras Sociales, lo cual dejaría indudablemente la situación al margen de la ley.</a:t>
            </a:r>
          </a:p>
          <a:p>
            <a:pPr algn="l"/>
            <a:r>
              <a:rPr lang="es-AR" sz="1600" dirty="0">
                <a:effectLst>
                  <a:outerShdw blurRad="38100" dist="38100" dir="2700000" algn="tl">
                    <a:srgbClr val="000000">
                      <a:alpha val="43137"/>
                    </a:srgbClr>
                  </a:outerShdw>
                </a:effectLst>
              </a:rPr>
              <a:t>b) Ello traería como consecuencia pretender que el empleador practique una liquidación de sueldos mixta en el recibo de sueldo, combinando distintos convenios colectivos a los fines de la determinación de los aportes con destino a la obra social por un lado aplicando el </a:t>
            </a:r>
            <a:r>
              <a:rPr lang="es-AR" sz="1600" dirty="0" err="1">
                <a:effectLst>
                  <a:outerShdw blurRad="38100" dist="38100" dir="2700000" algn="tl">
                    <a:srgbClr val="000000">
                      <a:alpha val="43137"/>
                    </a:srgbClr>
                  </a:outerShdw>
                </a:effectLst>
              </a:rPr>
              <a:t>CCT</a:t>
            </a:r>
            <a:r>
              <a:rPr lang="es-AR" sz="1600" dirty="0">
                <a:effectLst>
                  <a:outerShdw blurRad="38100" dist="38100" dir="2700000" algn="tl">
                    <a:srgbClr val="000000">
                      <a:alpha val="43137"/>
                    </a:srgbClr>
                  </a:outerShdw>
                </a:effectLst>
              </a:rPr>
              <a:t> 130/1975, y a los fines de la determinación de las restantes obligaciones aplicando el </a:t>
            </a:r>
            <a:r>
              <a:rPr lang="es-AR" sz="1600" dirty="0" err="1">
                <a:effectLst>
                  <a:outerShdw blurRad="38100" dist="38100" dir="2700000" algn="tl">
                    <a:srgbClr val="000000">
                      <a:alpha val="43137"/>
                    </a:srgbClr>
                  </a:outerShdw>
                </a:effectLst>
              </a:rPr>
              <a:t>CCT</a:t>
            </a:r>
            <a:r>
              <a:rPr lang="es-AR" sz="1600" dirty="0">
                <a:effectLst>
                  <a:outerShdw blurRad="38100" dist="38100" dir="2700000" algn="tl">
                    <a:srgbClr val="000000">
                      <a:alpha val="43137"/>
                    </a:srgbClr>
                  </a:outerShdw>
                </a:effectLst>
              </a:rPr>
              <a:t> que le corresponda al trabajador por su actividad. Esto además de ser absolutamente inaceptable desde el punto de vista del derecho laboral, podría traer aparejada como consecuencia que el trabajador reclamara las diferencias salariales correspondientes a las retenciones de aportes realizadas sobre una base imponible irreal que no se condice con su verdadera remuneración y encuadre. En dicho caso, ello daría lugar a que se pudiera considerar injuriado y despedido ante la negativa del empleador a abonarle la remuneración neta (de bolsillo) que le corresponde por su encuadre convencional. Recordamos que el principio de intangibilidad del salario protege al trabajador de toda retención indebida no autorizada legalmente y por otra parte el no pago de la remuneración completa es considerado unánimemente por toda la jurisprudencia como grave injuria susceptible de colocar al trabajador en situación de despido indirecto en caso de negativa injustificada a abonarle las diferencias salariales reclamadas</a:t>
            </a:r>
            <a:r>
              <a:rPr lang="es-AR" sz="1600" dirty="0"/>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3036171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smtClean="0">
                <a:solidFill>
                  <a:srgbClr val="FFFF00"/>
                </a:solidFill>
                <a:effectLst>
                  <a:outerShdw blurRad="38100" dist="38100" dir="2700000" algn="tl">
                    <a:srgbClr val="000000">
                      <a:alpha val="43137"/>
                    </a:srgbClr>
                  </a:outerShdw>
                </a:effectLst>
              </a:rPr>
              <a:t>NO EXISTEN TOPES </a:t>
            </a:r>
            <a:r>
              <a:rPr lang="es-AR" sz="1600" b="1" dirty="0" err="1" smtClean="0">
                <a:solidFill>
                  <a:srgbClr val="FFFF00"/>
                </a:solidFill>
                <a:effectLst>
                  <a:outerShdw blurRad="38100" dist="38100" dir="2700000" algn="tl">
                    <a:srgbClr val="000000">
                      <a:alpha val="43137"/>
                    </a:srgbClr>
                  </a:outerShdw>
                </a:effectLst>
              </a:rPr>
              <a:t>MINIMOS</a:t>
            </a:r>
            <a:r>
              <a:rPr lang="es-AR" sz="1600" b="1" dirty="0" smtClean="0">
                <a:solidFill>
                  <a:srgbClr val="FFFF00"/>
                </a:solidFill>
                <a:effectLst>
                  <a:outerShdw blurRad="38100" dist="38100" dir="2700000" algn="tl">
                    <a:srgbClr val="000000">
                      <a:alpha val="43137"/>
                    </a:srgbClr>
                  </a:outerShdw>
                </a:effectLst>
              </a:rPr>
              <a:t> DIFERENCIALES</a:t>
            </a:r>
            <a:endParaRPr lang="es-AR" sz="1600" b="1" dirty="0">
              <a:solidFill>
                <a:srgbClr val="FFFF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Como </a:t>
            </a:r>
            <a:r>
              <a:rPr lang="es-AR" sz="1600" dirty="0">
                <a:effectLst>
                  <a:outerShdw blurRad="38100" dist="38100" dir="2700000" algn="tl">
                    <a:srgbClr val="000000">
                      <a:alpha val="43137"/>
                    </a:srgbClr>
                  </a:outerShdw>
                </a:effectLst>
              </a:rPr>
              <a:t>podemos observar, </a:t>
            </a:r>
            <a:r>
              <a:rPr lang="es-AR" sz="1600" dirty="0" err="1">
                <a:effectLst>
                  <a:outerShdw blurRad="38100" dist="38100" dir="2700000" algn="tl">
                    <a:srgbClr val="000000">
                      <a:alpha val="43137"/>
                    </a:srgbClr>
                  </a:outerShdw>
                </a:effectLst>
              </a:rPr>
              <a:t>OSECAC</a:t>
            </a:r>
            <a:r>
              <a:rPr lang="es-AR" sz="1600" dirty="0">
                <a:effectLst>
                  <a:outerShdw blurRad="38100" dist="38100" dir="2700000" algn="tl">
                    <a:srgbClr val="000000">
                      <a:alpha val="43137"/>
                    </a:srgbClr>
                  </a:outerShdw>
                </a:effectLst>
              </a:rPr>
              <a:t> está planteando lisa y llanamente la aplicación de un tope mínimo a la base imponible para sus afiliados por opción que no se encuentra regulado en ninguna norma. Recordamos la normativa específica ha aclarado ha definido desde largo tiempo atrás como se determina el tope mínimo. Al respecto recordaremos que el artículo 18 de la ley de obras sociales dispone que : “…A los efectos de establecer los aportes y contribuciones, la remuneración no podrá ser inferior a la fijada en disposiciones legales o convenios colectivos de trabajo o a la retribución normal de la actividad de que se trate.”, y además que conforme el D. 921/2016, se estableció el monto del haber mínimo para el cálculo de aportes y contribuciones previstos en el régimen de obras sociales que rige en la actualidad, y que es el equivalente a dos (2) bases mínimas previstas por la legislación vigente -que representa a la fecha un total de $ 7.242,08 a partir del devengado Marzo/2019 conforme R (</a:t>
            </a:r>
            <a:r>
              <a:rPr lang="es-AR" sz="1600" dirty="0" err="1">
                <a:effectLst>
                  <a:outerShdw blurRad="38100" dist="38100" dir="2700000" algn="tl">
                    <a:srgbClr val="000000">
                      <a:alpha val="43137"/>
                    </a:srgbClr>
                  </a:outerShdw>
                </a:effectLst>
              </a:rPr>
              <a:t>ANSeS</a:t>
            </a:r>
            <a:r>
              <a:rPr lang="es-AR" sz="1600" dirty="0">
                <a:effectLst>
                  <a:outerShdw blurRad="38100" dist="38100" dir="2700000" algn="tl">
                    <a:srgbClr val="000000">
                      <a:alpha val="43137"/>
                    </a:srgbClr>
                  </a:outerShdw>
                </a:effectLst>
              </a:rPr>
              <a:t>) 74/2019-</a:t>
            </a:r>
            <a:r>
              <a:rPr lang="es-AR" sz="1600" dirty="0"/>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660219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smtClean="0">
                <a:solidFill>
                  <a:srgbClr val="FFFF00"/>
                </a:solidFill>
                <a:effectLst>
                  <a:outerShdw blurRad="38100" dist="38100" dir="2700000" algn="tl">
                    <a:srgbClr val="000000">
                      <a:alpha val="43137"/>
                    </a:srgbClr>
                  </a:outerShdw>
                </a:effectLst>
              </a:rPr>
              <a:t>NO EXISTEN TOPES </a:t>
            </a:r>
            <a:r>
              <a:rPr lang="es-AR" sz="1600" b="1" dirty="0" err="1" smtClean="0">
                <a:solidFill>
                  <a:srgbClr val="FFFF00"/>
                </a:solidFill>
                <a:effectLst>
                  <a:outerShdw blurRad="38100" dist="38100" dir="2700000" algn="tl">
                    <a:srgbClr val="000000">
                      <a:alpha val="43137"/>
                    </a:srgbClr>
                  </a:outerShdw>
                </a:effectLst>
              </a:rPr>
              <a:t>MINIMOS</a:t>
            </a:r>
            <a:r>
              <a:rPr lang="es-AR" sz="1600" b="1" dirty="0" smtClean="0">
                <a:solidFill>
                  <a:srgbClr val="FFFF00"/>
                </a:solidFill>
                <a:effectLst>
                  <a:outerShdw blurRad="38100" dist="38100" dir="2700000" algn="tl">
                    <a:srgbClr val="000000">
                      <a:alpha val="43137"/>
                    </a:srgbClr>
                  </a:outerShdw>
                </a:effectLst>
              </a:rPr>
              <a:t> DIFERENCIALES</a:t>
            </a:r>
            <a:endParaRPr lang="es-AR" sz="1600" b="1" dirty="0">
              <a:solidFill>
                <a:srgbClr val="FFFF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A </a:t>
            </a:r>
            <a:r>
              <a:rPr lang="es-AR" sz="1600" dirty="0">
                <a:effectLst>
                  <a:outerShdw blurRad="38100" dist="38100" dir="2700000" algn="tl">
                    <a:srgbClr val="000000">
                      <a:alpha val="43137"/>
                    </a:srgbClr>
                  </a:outerShdw>
                </a:effectLst>
              </a:rPr>
              <a:t>la luz de los antecedentes normativos señalados, resulta cuando menos llamativa la pretensión de </a:t>
            </a:r>
            <a:r>
              <a:rPr lang="es-AR" sz="1600" dirty="0" err="1">
                <a:effectLst>
                  <a:outerShdw blurRad="38100" dist="38100" dir="2700000" algn="tl">
                    <a:srgbClr val="000000">
                      <a:alpha val="43137"/>
                    </a:srgbClr>
                  </a:outerShdw>
                </a:effectLst>
              </a:rPr>
              <a:t>OSECAC</a:t>
            </a:r>
            <a:r>
              <a:rPr lang="es-AR" sz="1600" dirty="0">
                <a:effectLst>
                  <a:outerShdw blurRad="38100" dist="38100" dir="2700000" algn="tl">
                    <a:srgbClr val="000000">
                      <a:alpha val="43137"/>
                    </a:srgbClr>
                  </a:outerShdw>
                </a:effectLst>
              </a:rPr>
              <a:t> de “crear” una suerte de nuevo tope mínimo a la base imponible paralelo para el caso de los trabajadores afiliados por opción, y pretender erigirse en una</a:t>
            </a:r>
          </a:p>
          <a:p>
            <a:pPr algn="l"/>
            <a:r>
              <a:rPr lang="es-AR" sz="1600" dirty="0">
                <a:effectLst>
                  <a:outerShdw blurRad="38100" dist="38100" dir="2700000" algn="tl">
                    <a:srgbClr val="000000">
                      <a:alpha val="43137"/>
                    </a:srgbClr>
                  </a:outerShdw>
                </a:effectLst>
              </a:rPr>
              <a:t>suerte de “legislador de facto” de las normas que rigen la materia tributaria en temas de recaudación de la seguridad social</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b="1" dirty="0" smtClean="0">
                <a:solidFill>
                  <a:srgbClr val="FFFF00"/>
                </a:solidFill>
                <a:effectLst>
                  <a:outerShdw blurRad="38100" dist="38100" dir="2700000" algn="tl">
                    <a:srgbClr val="000000">
                      <a:alpha val="43137"/>
                    </a:srgbClr>
                  </a:outerShdw>
                </a:effectLst>
              </a:rPr>
              <a:t>FACULTADES DE LAS OBRAS SOCIALES</a:t>
            </a:r>
            <a:endParaRPr lang="es-AR" sz="1600" b="1" dirty="0">
              <a:solidFill>
                <a:srgbClr val="FFFF00"/>
              </a:solidFill>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Al respecto es interesante recordar que las obras sociales no cuentan más que con facultades de fiscalización y ejecución, no teniendo por tanto posibilidad alguna dentro del marco legal de ejercer facultades de aplicación y recaudación, estas últimas reservadas a la AFIP. Es decir que solo pueden realizar inspecciones y reclamar judicialmente el cobro de aportes y contribuciones, pero en modo alguno pueden reglamentar en la materia ni recaudar las citadas obligaciones.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4360242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FACULTADES DE LAS OBRAS SOCIALES</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En </a:t>
            </a:r>
            <a:r>
              <a:rPr lang="es-AR" sz="1600" dirty="0">
                <a:effectLst>
                  <a:outerShdw blurRad="38100" dist="38100" dir="2700000" algn="tl">
                    <a:srgbClr val="000000">
                      <a:alpha val="43137"/>
                    </a:srgbClr>
                  </a:outerShdw>
                </a:effectLst>
              </a:rPr>
              <a:t>efecto de acuerdo con lo dispuesto por el art. 1° del D. 2741/1991, es competencia de la AFIP la aplicación, la recaudación, la fiscalización y la ejecución de los recursos de la seguridad social, entre los cuales se encuentran expresamente comprendidos aquellos destinados a las obras sociales. Por su parte la ley de obras sociales es suficientemente clara también al respecto, ya que únicamente contiene disposiciones en materia de fiscalización (L. 23660, art. 21) y de ejecución (L. 23.660, art. 24</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Por consiguiente si bien la AFIP y las Obras Sociales tienen facultades concurrentes en materia de fiscalización y ejecución, únicamente la AFIP tiene facultades exclusivas de aplicación y recaudación en la materia.</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5442974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FACULTADES DE LAS OBRAS SOCIALES</a:t>
            </a:r>
          </a:p>
          <a:p>
            <a:pPr algn="l"/>
            <a:r>
              <a:rPr lang="es-AR" sz="1600" b="1" dirty="0" smtClean="0">
                <a:solidFill>
                  <a:srgbClr val="FFFF00"/>
                </a:solidFill>
                <a:effectLst>
                  <a:outerShdw blurRad="38100" dist="38100" dir="2700000" algn="tl">
                    <a:srgbClr val="000000">
                      <a:alpha val="43137"/>
                    </a:srgbClr>
                  </a:outerShdw>
                </a:effectLst>
              </a:rPr>
              <a:t>COMPROBANTES VALIDOS DE PAGO DE LA OBLIGACIÓN TRIBUTARIA</a:t>
            </a:r>
            <a:endParaRPr lang="es-AR" sz="1600" b="1" dirty="0">
              <a:solidFill>
                <a:srgbClr val="FFFF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A </a:t>
            </a:r>
            <a:r>
              <a:rPr lang="es-AR" sz="1600" dirty="0">
                <a:effectLst>
                  <a:outerShdw blurRad="38100" dist="38100" dir="2700000" algn="tl">
                    <a:srgbClr val="000000">
                      <a:alpha val="43137"/>
                    </a:srgbClr>
                  </a:outerShdw>
                </a:effectLst>
              </a:rPr>
              <a:t>propósito, en materia de recaudación, no ésta de más recordar que de acuerdo con lo establecido por la Resolución Conjunta (Ministerio de </a:t>
            </a:r>
            <a:r>
              <a:rPr lang="es-AR" sz="1600" dirty="0" err="1">
                <a:effectLst>
                  <a:outerShdw blurRad="38100" dist="38100" dir="2700000" algn="tl">
                    <a:srgbClr val="000000">
                      <a:alpha val="43137"/>
                    </a:srgbClr>
                  </a:outerShdw>
                </a:effectLst>
              </a:rPr>
              <a:t>Economia</a:t>
            </a:r>
            <a:r>
              <a:rPr lang="es-AR" sz="1600" dirty="0">
                <a:effectLst>
                  <a:outerShdw blurRad="38100" dist="38100" dir="2700000" algn="tl">
                    <a:srgbClr val="000000">
                      <a:alpha val="43137"/>
                    </a:srgbClr>
                  </a:outerShdw>
                </a:effectLst>
              </a:rPr>
              <a:t> y Obras y Servicios </a:t>
            </a:r>
            <a:r>
              <a:rPr lang="es-AR" sz="1600" dirty="0" err="1">
                <a:effectLst>
                  <a:outerShdw blurRad="38100" dist="38100" dir="2700000" algn="tl">
                    <a:srgbClr val="000000">
                      <a:alpha val="43137"/>
                    </a:srgbClr>
                  </a:outerShdw>
                </a:effectLst>
              </a:rPr>
              <a:t>Publicos</a:t>
            </a:r>
            <a:r>
              <a:rPr lang="es-AR" sz="1600" dirty="0">
                <a:effectLst>
                  <a:outerShdw blurRad="38100" dist="38100" dir="2700000" algn="tl">
                    <a:srgbClr val="000000">
                      <a:alpha val="43137"/>
                    </a:srgbClr>
                  </a:outerShdw>
                </a:effectLst>
              </a:rPr>
              <a:t> – Ministerio de Trabajo y Seguridad Social) 202-202/1995 (BO: 11/9/1995) artículo 1°, “ … todo pago que efectúen los contribuyentes o responsables por los aportes y contribuciones previstos en el punto e) del artículo 87 del decreto 2284, deberá ingresarse necesariamente mediante el procedimiento establecido por la Dirección General Impositiva, para la totalidad de los conceptos integrativos de la Contribución Unificada de la Seguridad Social, resultando el comprobante que se expida a tal efecto, único medio probatorio de cancelación de la obligación</a:t>
            </a:r>
            <a:r>
              <a:rPr lang="es-AR" sz="1600" dirty="0"/>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50329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457200" y="1295400"/>
            <a:ext cx="8320572" cy="4874159"/>
          </a:xfrm>
        </p:spPr>
        <p:txBody>
          <a:bodyPr>
            <a:normAutofit fontScale="92500"/>
          </a:bodyPr>
          <a:lstStyle/>
          <a:p>
            <a:pPr algn="l"/>
            <a:r>
              <a:rPr lang="es-AR" sz="1800" b="1" dirty="0">
                <a:solidFill>
                  <a:srgbClr val="FFFF19"/>
                </a:solidFill>
                <a:effectLst>
                  <a:outerShdw blurRad="38100" dist="38100" dir="2700000" algn="tl">
                    <a:srgbClr val="000000">
                      <a:alpha val="43137"/>
                    </a:srgbClr>
                  </a:outerShdw>
                </a:effectLst>
              </a:rPr>
              <a:t>RESOLUCIÓN GENERAL (AFIP) 3781 </a:t>
            </a:r>
          </a:p>
          <a:p>
            <a:pPr algn="l"/>
            <a:r>
              <a:rPr lang="es-AR" sz="1800" b="1" dirty="0">
                <a:solidFill>
                  <a:srgbClr val="00FFCC"/>
                </a:solidFill>
                <a:effectLst>
                  <a:outerShdw blurRad="38100" dist="38100" dir="2700000" algn="tl">
                    <a:srgbClr val="000000">
                      <a:alpha val="43137"/>
                    </a:srgbClr>
                  </a:outerShdw>
                </a:effectLst>
              </a:rPr>
              <a:t>Libro de sueldos digital. </a:t>
            </a:r>
            <a:r>
              <a:rPr lang="es-AR" sz="1800" b="1" dirty="0" smtClean="0">
                <a:solidFill>
                  <a:srgbClr val="00FFCC"/>
                </a:solidFill>
                <a:effectLst>
                  <a:outerShdw blurRad="38100" dist="38100" dir="2700000" algn="tl">
                    <a:srgbClr val="000000">
                      <a:alpha val="43137"/>
                    </a:srgbClr>
                  </a:outerShdw>
                </a:effectLst>
              </a:rPr>
              <a:t>Emisión </a:t>
            </a:r>
            <a:r>
              <a:rPr lang="es-AR" sz="1800" b="1" dirty="0">
                <a:solidFill>
                  <a:srgbClr val="00FFCC"/>
                </a:solidFill>
                <a:effectLst>
                  <a:outerShdw blurRad="38100" dist="38100" dir="2700000" algn="tl">
                    <a:srgbClr val="000000">
                      <a:alpha val="43137"/>
                    </a:srgbClr>
                  </a:outerShdw>
                </a:effectLst>
              </a:rPr>
              <a:t>vía Internet. Sistema Informático. </a:t>
            </a:r>
            <a:r>
              <a:rPr lang="es-AR" sz="1800" b="1" dirty="0" smtClean="0">
                <a:solidFill>
                  <a:srgbClr val="00FFCC"/>
                </a:solidFill>
                <a:effectLst>
                  <a:outerShdw blurRad="38100" dist="38100" dir="2700000" algn="tl">
                    <a:srgbClr val="000000">
                      <a:alpha val="43137"/>
                    </a:srgbClr>
                  </a:outerShdw>
                </a:effectLst>
              </a:rPr>
              <a:t>Aprobación</a:t>
            </a:r>
          </a:p>
          <a:p>
            <a:pPr algn="l"/>
            <a:endParaRPr lang="es-AR" sz="1800" b="1" dirty="0" smtClean="0">
              <a:solidFill>
                <a:srgbClr val="00FFFF"/>
              </a:solidFill>
              <a:effectLst>
                <a:outerShdw blurRad="38100" dist="38100" dir="2700000" algn="tl">
                  <a:srgbClr val="000000">
                    <a:alpha val="43137"/>
                  </a:srgbClr>
                </a:outerShdw>
              </a:effectLst>
            </a:endParaRPr>
          </a:p>
          <a:p>
            <a:pPr algn="l"/>
            <a:r>
              <a:rPr lang="es-AR" sz="1800" b="1" dirty="0" smtClean="0">
                <a:solidFill>
                  <a:srgbClr val="FFFF00"/>
                </a:solidFill>
                <a:effectLst>
                  <a:outerShdw blurRad="38100" dist="38100" dir="2700000" algn="tl">
                    <a:srgbClr val="000000">
                      <a:alpha val="43137"/>
                    </a:srgbClr>
                  </a:outerShdw>
                </a:effectLst>
              </a:rPr>
              <a:t>INCORPORACIÓN – INCORPORACIÓN VOLUNTARIA</a:t>
            </a: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2 -</a:t>
            </a:r>
            <a:r>
              <a:rPr lang="es-AR" sz="1800" dirty="0">
                <a:effectLst>
                  <a:outerShdw blurRad="38100" dist="38100" dir="2700000" algn="tl">
                    <a:srgbClr val="000000">
                      <a:alpha val="43137"/>
                    </a:srgbClr>
                  </a:outerShdw>
                </a:effectLst>
              </a:rPr>
              <a:t> Esta Administración Federal </a:t>
            </a:r>
            <a:r>
              <a:rPr lang="es-AR" sz="1800" b="1" dirty="0">
                <a:solidFill>
                  <a:srgbClr val="FF9900"/>
                </a:solidFill>
                <a:effectLst>
                  <a:outerShdw blurRad="38100" dist="38100" dir="2700000" algn="tl">
                    <a:srgbClr val="000000">
                      <a:alpha val="43137"/>
                    </a:srgbClr>
                  </a:outerShdw>
                </a:effectLst>
              </a:rPr>
              <a:t>notificará a los empleadores</a:t>
            </a:r>
            <a:r>
              <a:rPr lang="es-AR" sz="1800" dirty="0">
                <a:effectLst>
                  <a:outerShdw blurRad="38100" dist="38100" dir="2700000" algn="tl">
                    <a:srgbClr val="000000">
                      <a:alpha val="43137"/>
                    </a:srgbClr>
                  </a:outerShdw>
                </a:effectLst>
              </a:rPr>
              <a:t> que deberán utilizar el sistema mencionado en el artículo anterior, en el domicilio fiscal electrónico según lo dispuesto en el inciso g) del artículo 100 de la ley 11683, texto ordenado en 1998 y sus modificaciones, </a:t>
            </a:r>
            <a:r>
              <a:rPr lang="es-AR" sz="1800" b="1" dirty="0">
                <a:solidFill>
                  <a:srgbClr val="00FF00"/>
                </a:solidFill>
                <a:effectLst>
                  <a:outerShdw blurRad="38100" dist="38100" dir="2700000" algn="tl">
                    <a:srgbClr val="000000">
                      <a:alpha val="43137"/>
                    </a:srgbClr>
                  </a:outerShdw>
                </a:effectLst>
              </a:rPr>
              <a:t>o mediante el dictado de una resolución general, cuando se incluyan en forma masiva empleadores de determinadas actividades, sectores y/o jurisdicciones provinciales</a:t>
            </a:r>
            <a:r>
              <a:rPr lang="es-AR" sz="1800" b="1" dirty="0" smtClean="0">
                <a:solidFill>
                  <a:srgbClr val="00FF00"/>
                </a:solidFill>
                <a:effectLst>
                  <a:outerShdw blurRad="38100" dist="38100" dir="2700000" algn="tl">
                    <a:srgbClr val="000000">
                      <a:alpha val="43137"/>
                    </a:srgbClr>
                  </a:outerShdw>
                </a:effectLst>
              </a:rPr>
              <a:t>.</a:t>
            </a:r>
          </a:p>
          <a:p>
            <a:pPr algn="l"/>
            <a:endParaRPr lang="es-AR" sz="1800" b="1" dirty="0">
              <a:solidFill>
                <a:srgbClr val="00FF00"/>
              </a:solidFill>
              <a:effectLst>
                <a:outerShdw blurRad="38100" dist="38100" dir="2700000" algn="tl">
                  <a:srgbClr val="000000">
                    <a:alpha val="43137"/>
                  </a:srgbClr>
                </a:outerShdw>
              </a:effectLst>
            </a:endParaRPr>
          </a:p>
          <a:p>
            <a:pPr algn="l"/>
            <a:r>
              <a:rPr lang="es-AR" sz="1800" dirty="0">
                <a:effectLst>
                  <a:outerShdw blurRad="38100" dist="38100" dir="2700000" algn="tl">
                    <a:srgbClr val="000000">
                      <a:alpha val="43137"/>
                    </a:srgbClr>
                  </a:outerShdw>
                </a:effectLst>
              </a:rPr>
              <a:t>No obstante, </a:t>
            </a:r>
            <a:r>
              <a:rPr lang="es-AR" sz="1800" b="1" dirty="0">
                <a:solidFill>
                  <a:srgbClr val="00FFFF"/>
                </a:solidFill>
                <a:effectLst>
                  <a:outerShdw blurRad="38100" dist="38100" dir="2700000" algn="tl">
                    <a:srgbClr val="000000">
                      <a:alpha val="43137"/>
                    </a:srgbClr>
                  </a:outerShdw>
                </a:effectLst>
              </a:rPr>
              <a:t>se habilita la adhesión voluntaria</a:t>
            </a:r>
            <a:r>
              <a:rPr lang="es-AR" sz="1800" dirty="0">
                <a:effectLst>
                  <a:outerShdw blurRad="38100" dist="38100" dir="2700000" algn="tl">
                    <a:srgbClr val="000000">
                      <a:alpha val="43137"/>
                    </a:srgbClr>
                  </a:outerShdw>
                </a:effectLst>
              </a:rPr>
              <a:t> a la citada herramienta informática por parte de los sujetos empleadores interesados, a cuyo efecto los mismos </a:t>
            </a:r>
            <a:r>
              <a:rPr lang="es-AR" sz="1800" dirty="0">
                <a:solidFill>
                  <a:srgbClr val="FFFF19"/>
                </a:solidFill>
                <a:effectLst>
                  <a:outerShdw blurRad="38100" dist="38100" dir="2700000" algn="tl">
                    <a:srgbClr val="000000">
                      <a:alpha val="43137"/>
                    </a:srgbClr>
                  </a:outerShdw>
                </a:effectLst>
              </a:rPr>
              <a:t>deberán cumplimentar el procedimiento detallado en el </a:t>
            </a:r>
            <a:r>
              <a:rPr lang="es-AR" sz="1800" dirty="0" err="1">
                <a:solidFill>
                  <a:srgbClr val="FFFF19"/>
                </a:solidFill>
                <a:effectLst>
                  <a:outerShdw blurRad="38100" dist="38100" dir="2700000" algn="tl">
                    <a:srgbClr val="000000">
                      <a:alpha val="43137"/>
                    </a:srgbClr>
                  </a:outerShdw>
                </a:effectLst>
              </a:rPr>
              <a:t>micrositio</a:t>
            </a:r>
            <a:r>
              <a:rPr lang="es-AR" sz="1800" dirty="0">
                <a:solidFill>
                  <a:srgbClr val="FFFF19"/>
                </a:solidFill>
                <a:effectLst>
                  <a:outerShdw blurRad="38100" dist="38100" dir="2700000" algn="tl">
                    <a:srgbClr val="000000">
                      <a:alpha val="43137"/>
                    </a:srgbClr>
                  </a:outerShdw>
                </a:effectLst>
              </a:rPr>
              <a:t> “Libro de Sueldos Digital” </a:t>
            </a:r>
            <a:r>
              <a:rPr lang="es-AR" sz="1800" dirty="0">
                <a:effectLst>
                  <a:outerShdw blurRad="38100" dist="38100" dir="2700000" algn="tl">
                    <a:srgbClr val="000000">
                      <a:alpha val="43137"/>
                    </a:srgbClr>
                  </a:outerShdw>
                </a:effectLst>
              </a:rPr>
              <a:t>de la página “web” de este Organismo. </a:t>
            </a:r>
            <a:endParaRPr lang="es-AR" sz="1800" dirty="0" smtClean="0">
              <a:effectLst>
                <a:outerShdw blurRad="38100" dist="38100" dir="2700000" algn="tl">
                  <a:srgbClr val="000000">
                    <a:alpha val="43137"/>
                  </a:srgbClr>
                </a:outerShdw>
              </a:effectLst>
            </a:endParaRPr>
          </a:p>
          <a:p>
            <a:pPr algn="l"/>
            <a:r>
              <a:rPr lang="es-AR" sz="1800" b="1" dirty="0" smtClean="0">
                <a:solidFill>
                  <a:srgbClr val="FF9900"/>
                </a:solidFill>
                <a:effectLst>
                  <a:outerShdw blurRad="38100" dist="38100" dir="2700000" algn="tl">
                    <a:srgbClr val="000000">
                      <a:alpha val="43137"/>
                    </a:srgbClr>
                  </a:outerShdw>
                </a:effectLst>
              </a:rPr>
              <a:t>Aceptada </a:t>
            </a:r>
            <a:r>
              <a:rPr lang="es-AR" sz="1800" b="1" dirty="0">
                <a:solidFill>
                  <a:srgbClr val="FF9900"/>
                </a:solidFill>
                <a:effectLst>
                  <a:outerShdw blurRad="38100" dist="38100" dir="2700000" algn="tl">
                    <a:srgbClr val="000000">
                      <a:alpha val="43137"/>
                    </a:srgbClr>
                  </a:outerShdw>
                </a:effectLst>
              </a:rPr>
              <a:t>la adhesión, este Organismo notificará en el domicilio fiscal electrónico la fecha a partir de la cual resultarán obligados a su utilización”.</a:t>
            </a:r>
          </a:p>
          <a:p>
            <a:pPr algn="l"/>
            <a:endParaRPr lang="es-AR" sz="16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02190715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FACULTADES DE LAS OBRAS SOCIALES</a:t>
            </a:r>
          </a:p>
          <a:p>
            <a:pPr algn="l"/>
            <a:r>
              <a:rPr lang="es-AR" sz="1600" b="1" dirty="0">
                <a:solidFill>
                  <a:srgbClr val="FFFF00"/>
                </a:solidFill>
                <a:effectLst>
                  <a:outerShdw blurRad="38100" dist="38100" dir="2700000" algn="tl">
                    <a:srgbClr val="000000">
                      <a:alpha val="43137"/>
                    </a:srgbClr>
                  </a:outerShdw>
                </a:effectLst>
              </a:rPr>
              <a:t>COMPROBANTES VALIDOS DE PAGO DE LA OBLIGACIÓN TRIBUTARIA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Asimismo </a:t>
            </a:r>
            <a:r>
              <a:rPr lang="es-AR" sz="1600" dirty="0">
                <a:effectLst>
                  <a:outerShdw blurRad="38100" dist="38100" dir="2700000" algn="tl">
                    <a:srgbClr val="000000">
                      <a:alpha val="43137"/>
                    </a:srgbClr>
                  </a:outerShdw>
                </a:effectLst>
              </a:rPr>
              <a:t>mediante la R (</a:t>
            </a:r>
            <a:r>
              <a:rPr lang="es-AR" sz="1600" dirty="0" err="1">
                <a:effectLst>
                  <a:outerShdw blurRad="38100" dist="38100" dir="2700000" algn="tl">
                    <a:srgbClr val="000000">
                      <a:alpha val="43137"/>
                    </a:srgbClr>
                  </a:outerShdw>
                </a:effectLst>
              </a:rPr>
              <a:t>MTySS</a:t>
            </a:r>
            <a:r>
              <a:rPr lang="es-AR" sz="1600" dirty="0">
                <a:effectLst>
                  <a:outerShdw blurRad="38100" dist="38100" dir="2700000" algn="tl">
                    <a:srgbClr val="000000">
                      <a:alpha val="43137"/>
                    </a:srgbClr>
                  </a:outerShdw>
                </a:effectLst>
              </a:rPr>
              <a:t>) 890/92 (BO: 15/9/1992), se dispone expresamente que las obras sociales solo pueden ejercer la fiscalización y la ejecución de los aportes y contribuciones correspondientes a las mismas, en los siguientes términos: “</a:t>
            </a:r>
            <a:r>
              <a:rPr lang="es-AR" sz="1600" dirty="0" err="1">
                <a:effectLst>
                  <a:outerShdw blurRad="38100" dist="38100" dir="2700000" algn="tl">
                    <a:srgbClr val="000000">
                      <a:alpha val="43137"/>
                    </a:srgbClr>
                  </a:outerShdw>
                </a:effectLst>
              </a:rPr>
              <a:t>Facúltase</a:t>
            </a:r>
            <a:r>
              <a:rPr lang="es-AR" sz="1600" dirty="0">
                <a:effectLst>
                  <a:outerShdw blurRad="38100" dist="38100" dir="2700000" algn="tl">
                    <a:srgbClr val="000000">
                      <a:alpha val="43137"/>
                    </a:srgbClr>
                  </a:outerShdw>
                </a:effectLst>
              </a:rPr>
              <a:t> a las obras sociales a ejercer la fiscalización y ejecución de los aportes y contribuciones previstos en el punto e) del artículo 87 del decreto 2284/91, sin perjuicio del derecho de la Administración Nacional de la Seguridad Social, de fiscalizar y ejecutar tales conceptos en forma directa, cuando las circunstancias así lo justifiquen.” La citada norma cabe aclarar que goza de plena vigencia a la fecha. </a:t>
            </a:r>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Finalmente </a:t>
            </a:r>
            <a:r>
              <a:rPr lang="es-AR" sz="1600" dirty="0">
                <a:effectLst>
                  <a:outerShdw blurRad="38100" dist="38100" dir="2700000" algn="tl">
                    <a:srgbClr val="000000">
                      <a:alpha val="43137"/>
                    </a:srgbClr>
                  </a:outerShdw>
                </a:effectLst>
              </a:rPr>
              <a:t>mediante Dictamen (</a:t>
            </a:r>
            <a:r>
              <a:rPr lang="es-AR" sz="1600" dirty="0" err="1">
                <a:effectLst>
                  <a:outerShdw blurRad="38100" dist="38100" dir="2700000" algn="tl">
                    <a:srgbClr val="000000">
                      <a:alpha val="43137"/>
                    </a:srgbClr>
                  </a:outerShdw>
                </a:effectLst>
              </a:rPr>
              <a:t>DLTRSS-DGI</a:t>
            </a:r>
            <a:r>
              <a:rPr lang="es-AR" sz="1600" dirty="0">
                <a:effectLst>
                  <a:outerShdw blurRad="38100" dist="38100" dir="2700000" algn="tl">
                    <a:srgbClr val="000000">
                      <a:alpha val="43137"/>
                    </a:srgbClr>
                  </a:outerShdw>
                </a:effectLst>
              </a:rPr>
              <a:t>) 2516/1997, el Fisco señaló que la AFIP es la encargada de la recaudación de los recursos con destino al Régimen de Obras Sociales (D. 2284/91, 2741/91 y 507/93) y que únicamente resultarán válidos y con efecto </a:t>
            </a:r>
            <a:r>
              <a:rPr lang="es-AR" sz="1600" dirty="0" err="1">
                <a:effectLst>
                  <a:outerShdw blurRad="38100" dist="38100" dir="2700000" algn="tl">
                    <a:srgbClr val="000000">
                      <a:alpha val="43137"/>
                    </a:srgbClr>
                  </a:outerShdw>
                </a:effectLst>
              </a:rPr>
              <a:t>cancelatorio</a:t>
            </a:r>
            <a:r>
              <a:rPr lang="es-AR" sz="1600" dirty="0">
                <a:effectLst>
                  <a:outerShdw blurRad="38100" dist="38100" dir="2700000" algn="tl">
                    <a:srgbClr val="000000">
                      <a:alpha val="43137"/>
                    </a:srgbClr>
                  </a:outerShdw>
                </a:effectLst>
              </a:rPr>
              <a:t> de sus obligaciones los pagos efectuados ante dicho Organismo Recaudador, utilizando los procedimientos que al efecto determinan las normas que en la especie emanan del mismo.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67809190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lnSpcReduction="10000"/>
          </a:bodyPr>
          <a:lstStyle/>
          <a:p>
            <a:pPr algn="l"/>
            <a:r>
              <a:rPr lang="es-AR" sz="1600" b="1" dirty="0">
                <a:solidFill>
                  <a:srgbClr val="FFFF00"/>
                </a:solidFill>
                <a:effectLst>
                  <a:outerShdw blurRad="38100" dist="38100" dir="2700000" algn="tl">
                    <a:srgbClr val="000000">
                      <a:alpha val="43137"/>
                    </a:srgbClr>
                  </a:outerShdw>
                </a:effectLst>
              </a:rPr>
              <a:t>FACULTADES DE LAS OBRAS SOCIALES</a:t>
            </a:r>
          </a:p>
          <a:p>
            <a:pPr algn="l"/>
            <a:r>
              <a:rPr lang="es-AR" sz="1600" b="1" dirty="0">
                <a:solidFill>
                  <a:srgbClr val="FFFF00"/>
                </a:solidFill>
                <a:effectLst>
                  <a:outerShdw blurRad="38100" dist="38100" dir="2700000" algn="tl">
                    <a:srgbClr val="000000">
                      <a:alpha val="43137"/>
                    </a:srgbClr>
                  </a:outerShdw>
                </a:effectLst>
              </a:rPr>
              <a:t>COMPROBANTES VALIDOS DE PAGO DE LA OBLIGACIÓN TRIBUTARIA</a:t>
            </a: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Esto </a:t>
            </a:r>
            <a:r>
              <a:rPr lang="es-AR" sz="1600" dirty="0">
                <a:effectLst>
                  <a:outerShdw blurRad="38100" dist="38100" dir="2700000" algn="tl">
                    <a:srgbClr val="000000">
                      <a:alpha val="43137"/>
                    </a:srgbClr>
                  </a:outerShdw>
                </a:effectLst>
              </a:rPr>
              <a:t>significa no solo que los aportes y contribuciones con destino a la obra social deben ser declarados e ingresados a través de los medios que AFIP impone legalmente, sino que además cualquier diferencia reclamada por la obra social deberá declararse vía rectificativa de las </a:t>
            </a:r>
            <a:r>
              <a:rPr lang="es-AR" sz="1600" dirty="0" err="1">
                <a:effectLst>
                  <a:outerShdw blurRad="38100" dist="38100" dir="2700000" algn="tl">
                    <a:srgbClr val="000000">
                      <a:alpha val="43137"/>
                    </a:srgbClr>
                  </a:outerShdw>
                </a:effectLst>
              </a:rPr>
              <a:t>DDJJ</a:t>
            </a:r>
            <a:r>
              <a:rPr lang="es-AR" sz="1600" dirty="0">
                <a:effectLst>
                  <a:outerShdw blurRad="38100" dist="38100" dir="2700000" algn="tl">
                    <a:srgbClr val="000000">
                      <a:alpha val="43137"/>
                    </a:srgbClr>
                  </a:outerShdw>
                </a:effectLst>
              </a:rPr>
              <a:t> F 931 correspondientes a cada período y procederse al ingreso del capital e intereses directamente a la AFIP, para que dicho pago cuente con un recibo de pago válido legalmente. </a:t>
            </a:r>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Esto </a:t>
            </a:r>
            <a:r>
              <a:rPr lang="es-AR" sz="1600" dirty="0">
                <a:effectLst>
                  <a:outerShdw blurRad="38100" dist="38100" dir="2700000" algn="tl">
                    <a:srgbClr val="000000">
                      <a:alpha val="43137"/>
                    </a:srgbClr>
                  </a:outerShdw>
                </a:effectLst>
              </a:rPr>
              <a:t>desvirtúa la validez de los certificados de “libre deuda” que muchas veces expiden los mandatarios de las obras sociales cuando recaudan ilegalmente diferencias de aportes y contribuciones que deberían haber sido ingresadas a través de los canales dispuestos por la AFIP a tales fines (hoy Declaración en línea y </a:t>
            </a:r>
            <a:r>
              <a:rPr lang="es-AR" sz="1600" dirty="0" err="1">
                <a:effectLst>
                  <a:outerShdw blurRad="38100" dist="38100" dir="2700000" algn="tl">
                    <a:srgbClr val="000000">
                      <a:alpha val="43137"/>
                    </a:srgbClr>
                  </a:outerShdw>
                </a:effectLst>
              </a:rPr>
              <a:t>VEP</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No se discute aquí la facultad que tienen las obras sociales para fiscalizar, lo que se debe resaltar es que jurídicamente no tienen derecho a legislar, reglamentar y/o modificar normativa aplicable en la materia ni a recaudar en forma directa importe alguno, ya que ello es facultad </a:t>
            </a:r>
            <a:r>
              <a:rPr lang="es-AR" sz="1600" dirty="0"/>
              <a:t>exclusiva y privativa del FISCO.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354024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a:bodyPr>
          <a:lstStyle/>
          <a:p>
            <a:pPr algn="l"/>
            <a:r>
              <a:rPr lang="es-AR" sz="1600" b="1" dirty="0">
                <a:solidFill>
                  <a:srgbClr val="FFFF00"/>
                </a:solidFill>
                <a:effectLst>
                  <a:outerShdw blurRad="38100" dist="38100" dir="2700000" algn="tl">
                    <a:srgbClr val="000000">
                      <a:alpha val="43137"/>
                    </a:srgbClr>
                  </a:outerShdw>
                </a:effectLst>
              </a:rPr>
              <a:t>FACULTADES DE LAS OBRAS SOCIALES</a:t>
            </a:r>
          </a:p>
          <a:p>
            <a:pPr algn="l"/>
            <a:r>
              <a:rPr lang="es-AR" sz="1600" b="1" dirty="0" smtClean="0">
                <a:solidFill>
                  <a:srgbClr val="FFFF00"/>
                </a:solidFill>
                <a:effectLst>
                  <a:outerShdw blurRad="38100" dist="38100" dir="2700000" algn="tl">
                    <a:srgbClr val="000000">
                      <a:alpha val="43137"/>
                    </a:srgbClr>
                  </a:outerShdw>
                </a:effectLst>
              </a:rPr>
              <a:t>OPCIÓN DE CAMBIO Y BASE IMPONIBLE</a:t>
            </a:r>
            <a:endParaRPr lang="es-AR" sz="1600" b="1" dirty="0">
              <a:solidFill>
                <a:srgbClr val="FFFF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En </a:t>
            </a:r>
            <a:r>
              <a:rPr lang="es-AR" sz="1600" dirty="0">
                <a:effectLst>
                  <a:outerShdw blurRad="38100" dist="38100" dir="2700000" algn="tl">
                    <a:srgbClr val="000000">
                      <a:alpha val="43137"/>
                    </a:srgbClr>
                  </a:outerShdw>
                </a:effectLst>
              </a:rPr>
              <a:t>materia de opción de cambio de obra social sindical, el Decreto 504/1998 que regula el procedimiento para poder ejercer el traspaso de obras social, se refiere exclusivamente a los requisitos y alcances del ejercicio de dicha opción, sin indicar absolutamente nada en relación a la base imponible de los aportes y contribuciones, pues no es la finalidad de dicha norma ocuparse de ese tema. Únicamente dispone que la AFIP tome los recaudos para que se transfieran a la obra social elegida los aportes que correspondan (art. 7°). </a:t>
            </a:r>
            <a:endParaRPr lang="es-AR" sz="1600" dirty="0" smtClean="0">
              <a:effectLst>
                <a:outerShdw blurRad="38100" dist="38100" dir="2700000" algn="tl">
                  <a:srgbClr val="000000">
                    <a:alpha val="43137"/>
                  </a:srgbClr>
                </a:outerShdw>
              </a:effectLst>
            </a:endParaRPr>
          </a:p>
          <a:p>
            <a:pPr algn="l"/>
            <a:endParaRPr lang="es-AR" sz="1600" dirty="0">
              <a:effectLst>
                <a:outerShdw blurRad="38100" dist="38100" dir="2700000" algn="tl">
                  <a:srgbClr val="000000">
                    <a:alpha val="43137"/>
                  </a:srgbClr>
                </a:outerShdw>
              </a:effectLst>
            </a:endParaRPr>
          </a:p>
          <a:p>
            <a:pPr algn="l"/>
            <a:r>
              <a:rPr lang="es-AR" sz="1600" dirty="0" smtClean="0">
                <a:effectLst>
                  <a:outerShdw blurRad="38100" dist="38100" dir="2700000" algn="tl">
                    <a:srgbClr val="000000">
                      <a:alpha val="43137"/>
                    </a:srgbClr>
                  </a:outerShdw>
                </a:effectLst>
              </a:rPr>
              <a:t>Tampoco </a:t>
            </a:r>
            <a:r>
              <a:rPr lang="es-AR" sz="1600" dirty="0">
                <a:effectLst>
                  <a:outerShdw blurRad="38100" dist="38100" dir="2700000" algn="tl">
                    <a:srgbClr val="000000">
                      <a:alpha val="43137"/>
                    </a:srgbClr>
                  </a:outerShdw>
                </a:effectLst>
              </a:rPr>
              <a:t>dispone obligación para que el trabajador, la Superintendencia de Servicios de Salud, la obra social, o la AFIP den aviso al empleador de la opción de cambio (art.3°, D. 504/1998), lo que a las claras da a entender que éste no necesita conocer dicha, pues la misma no afecta la determinación e ingreso de los aportes y contribuciones correspondientes. En efecto, el empleador deberá continuar cumpliendo con dicha obligación tal como lo venía haciendo hasta el momento del cambio, quedando al margen completamente del procedimiento de opción de cambio</a:t>
            </a:r>
            <a:r>
              <a:rPr lang="es-AR" sz="1600" dirty="0"/>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979563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702733" y="381000"/>
            <a:ext cx="7772400" cy="685800"/>
          </a:xfrm>
        </p:spPr>
        <p:txBody>
          <a:bodyPr>
            <a:normAutofit/>
          </a:bodyPr>
          <a:lstStyle/>
          <a:p>
            <a:pPr>
              <a:defRPr/>
            </a:pPr>
            <a:r>
              <a:rPr lang="en-US" sz="1800" dirty="0" err="1" smtClean="0">
                <a:solidFill>
                  <a:srgbClr val="00FFFF"/>
                </a:solidFill>
              </a:rPr>
              <a:t>OPCION</a:t>
            </a:r>
            <a:r>
              <a:rPr lang="en-US" sz="1800" dirty="0" smtClean="0">
                <a:solidFill>
                  <a:srgbClr val="00FFFF"/>
                </a:solidFill>
              </a:rPr>
              <a:t> DE </a:t>
            </a:r>
            <a:r>
              <a:rPr lang="en-US" sz="1800" dirty="0" err="1" smtClean="0">
                <a:solidFill>
                  <a:srgbClr val="00FFFF"/>
                </a:solidFill>
              </a:rPr>
              <a:t>CAMBIO</a:t>
            </a:r>
            <a:r>
              <a:rPr lang="en-US" sz="1800" dirty="0" smtClean="0">
                <a:solidFill>
                  <a:srgbClr val="00FFFF"/>
                </a:solidFill>
              </a:rPr>
              <a:t> </a:t>
            </a:r>
            <a:r>
              <a:rPr lang="en-US" sz="1800" dirty="0" err="1" smtClean="0">
                <a:solidFill>
                  <a:srgbClr val="00FFFF"/>
                </a:solidFill>
              </a:rPr>
              <a:t>OBRA</a:t>
            </a:r>
            <a:r>
              <a:rPr lang="en-US" sz="1800" dirty="0" smtClean="0">
                <a:solidFill>
                  <a:srgbClr val="00FFFF"/>
                </a:solidFill>
              </a:rPr>
              <a:t> SOCIAL. </a:t>
            </a:r>
            <a:r>
              <a:rPr lang="en-US" sz="1800" dirty="0" err="1" smtClean="0">
                <a:solidFill>
                  <a:srgbClr val="00FFFF"/>
                </a:solidFill>
              </a:rPr>
              <a:t>CUESTIONAMIENTO</a:t>
            </a:r>
            <a:r>
              <a:rPr lang="en-US" sz="1800" dirty="0" smtClean="0">
                <a:solidFill>
                  <a:srgbClr val="00FFFF"/>
                </a:solidFill>
              </a:rPr>
              <a:t> </a:t>
            </a:r>
            <a:r>
              <a:rPr lang="en-US" sz="1800" dirty="0" err="1" smtClean="0">
                <a:solidFill>
                  <a:srgbClr val="00FFFF"/>
                </a:solidFill>
              </a:rPr>
              <a:t>OSECAC</a:t>
            </a:r>
            <a:r>
              <a:rPr lang="en-US" sz="1800" dirty="0" smtClean="0">
                <a:solidFill>
                  <a:srgbClr val="00FFFF"/>
                </a:solidFill>
              </a:rPr>
              <a:t> </a:t>
            </a:r>
            <a:r>
              <a:rPr lang="en-US" sz="1800" dirty="0" err="1" smtClean="0">
                <a:solidFill>
                  <a:srgbClr val="00FFFF"/>
                </a:solidFill>
              </a:rPr>
              <a:t>SOBRE</a:t>
            </a:r>
            <a:r>
              <a:rPr lang="en-US" sz="1800" dirty="0" smtClean="0">
                <a:solidFill>
                  <a:srgbClr val="00FFFF"/>
                </a:solidFill>
              </a:rPr>
              <a:t> BASE </a:t>
            </a:r>
            <a:r>
              <a:rPr lang="en-US" sz="1800" dirty="0" err="1" smtClean="0">
                <a:solidFill>
                  <a:srgbClr val="00FFFF"/>
                </a:solidFill>
              </a:rPr>
              <a:t>IMPONIBLE</a:t>
            </a:r>
            <a:endParaRPr lang="en-US" sz="1800" b="1" dirty="0" smtClean="0">
              <a:solidFill>
                <a:srgbClr val="00FFFF"/>
              </a:solidFill>
            </a:endParaRPr>
          </a:p>
        </p:txBody>
      </p:sp>
      <p:sp>
        <p:nvSpPr>
          <p:cNvPr id="405507" name="Rectangle 3"/>
          <p:cNvSpPr>
            <a:spLocks noGrp="1" noChangeArrowheads="1"/>
          </p:cNvSpPr>
          <p:nvPr>
            <p:ph type="subTitle" idx="1"/>
          </p:nvPr>
        </p:nvSpPr>
        <p:spPr>
          <a:xfrm>
            <a:off x="685800" y="1371600"/>
            <a:ext cx="8077200" cy="4876800"/>
          </a:xfrm>
        </p:spPr>
        <p:txBody>
          <a:bodyPr>
            <a:normAutofit fontScale="92500"/>
          </a:bodyPr>
          <a:lstStyle/>
          <a:p>
            <a:pPr algn="l"/>
            <a:r>
              <a:rPr lang="es-AR" sz="1600" b="1" dirty="0" smtClean="0">
                <a:solidFill>
                  <a:srgbClr val="FFFF00"/>
                </a:solidFill>
                <a:effectLst>
                  <a:outerShdw blurRad="38100" dist="38100" dir="2700000" algn="tl">
                    <a:srgbClr val="000000">
                      <a:alpha val="43137"/>
                    </a:srgbClr>
                  </a:outerShdw>
                </a:effectLst>
              </a:rPr>
              <a:t>CONCLUSIÓN</a:t>
            </a:r>
          </a:p>
          <a:p>
            <a:pPr algn="l"/>
            <a:r>
              <a:rPr lang="es-AR" sz="1600" dirty="0" smtClean="0">
                <a:effectLst>
                  <a:outerShdw blurRad="38100" dist="38100" dir="2700000" algn="tl">
                    <a:srgbClr val="000000">
                      <a:alpha val="43137"/>
                    </a:srgbClr>
                  </a:outerShdw>
                </a:effectLst>
              </a:rPr>
              <a:t>a) El </a:t>
            </a:r>
            <a:r>
              <a:rPr lang="es-AR" sz="1600" dirty="0">
                <a:effectLst>
                  <a:outerShdw blurRad="38100" dist="38100" dir="2700000" algn="tl">
                    <a:srgbClr val="000000">
                      <a:alpha val="43137"/>
                    </a:srgbClr>
                  </a:outerShdw>
                </a:effectLst>
              </a:rPr>
              <a:t>empleador se encuentra obligado a determinar los aportes y contribuciones con destino a la obra social sobre la base imponible correspondiente a la remuneración del trabajador en función de su categoría y encuadre convencional propio de su actividad</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b) El único límite mínimo que el empleador debe tener en cuenta para la determinación de dichas obligaciones es el tope mínimo a la base imponible con destino a la obra social definido por el D. 921/2016</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c) La obra social no tiene derecho y no cuenta con sustento legal alguno para reclamar diferencias por aplicación otros límites mínimos a la base imponible que no sea el citado tope mínimo , por lo que cualquier pretensión sobre dicha base en los términos planteados por </a:t>
            </a:r>
            <a:r>
              <a:rPr lang="es-AR" sz="1600" dirty="0" err="1">
                <a:effectLst>
                  <a:outerShdw blurRad="38100" dist="38100" dir="2700000" algn="tl">
                    <a:srgbClr val="000000">
                      <a:alpha val="43137"/>
                    </a:srgbClr>
                  </a:outerShdw>
                </a:effectLst>
              </a:rPr>
              <a:t>OSECAC</a:t>
            </a:r>
            <a:r>
              <a:rPr lang="es-AR" sz="1600" dirty="0">
                <a:effectLst>
                  <a:outerShdw blurRad="38100" dist="38100" dir="2700000" algn="tl">
                    <a:srgbClr val="000000">
                      <a:alpha val="43137"/>
                    </a:srgbClr>
                  </a:outerShdw>
                </a:effectLst>
              </a:rPr>
              <a:t>, tal como exigir que se aplique para el caso del afiliado por opción como tope mínimo la remuneración correspondiente a un trabajador comprendido en la categoría de “Maestranza A” del </a:t>
            </a:r>
            <a:r>
              <a:rPr lang="es-AR" sz="1600" dirty="0" err="1">
                <a:effectLst>
                  <a:outerShdw blurRad="38100" dist="38100" dir="2700000" algn="tl">
                    <a:srgbClr val="000000">
                      <a:alpha val="43137"/>
                    </a:srgbClr>
                  </a:outerShdw>
                </a:effectLst>
              </a:rPr>
              <a:t>CCT</a:t>
            </a:r>
            <a:r>
              <a:rPr lang="es-AR" sz="1600" dirty="0">
                <a:effectLst>
                  <a:outerShdw blurRad="38100" dist="38100" dir="2700000" algn="tl">
                    <a:srgbClr val="000000">
                      <a:alpha val="43137"/>
                    </a:srgbClr>
                  </a:outerShdw>
                </a:effectLst>
              </a:rPr>
              <a:t> 130/1975, es absolutamente y manifiestamente ilegal e inconstitucional</a:t>
            </a:r>
            <a:r>
              <a:rPr lang="es-AR" sz="1600" dirty="0" smtClean="0">
                <a:effectLst>
                  <a:outerShdw blurRad="38100" dist="38100" dir="2700000" algn="tl">
                    <a:srgbClr val="000000">
                      <a:alpha val="43137"/>
                    </a:srgbClr>
                  </a:outerShdw>
                </a:effectLst>
              </a:rPr>
              <a:t>.</a:t>
            </a:r>
          </a:p>
          <a:p>
            <a:pPr algn="l"/>
            <a:endParaRPr lang="es-AR" sz="1600" dirty="0">
              <a:effectLst>
                <a:outerShdw blurRad="38100" dist="38100" dir="2700000" algn="tl">
                  <a:srgbClr val="000000">
                    <a:alpha val="43137"/>
                  </a:srgbClr>
                </a:outerShdw>
              </a:effectLst>
            </a:endParaRPr>
          </a:p>
          <a:p>
            <a:pPr algn="l"/>
            <a:r>
              <a:rPr lang="es-AR" sz="1600" dirty="0">
                <a:effectLst>
                  <a:outerShdw blurRad="38100" dist="38100" dir="2700000" algn="tl">
                    <a:srgbClr val="000000">
                      <a:alpha val="43137"/>
                    </a:srgbClr>
                  </a:outerShdw>
                </a:effectLst>
              </a:rPr>
              <a:t>d) La obra social únicamente cuenta con facultades de fiscalización y ejecución judicial, y no es autoridad de aplicación en la materia, ni cuenta con facultades de recaudación, por lo cual cualquier pretensión de cobro directo también resulta manifiesta y absolutamente ilegal.</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65658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s-MX" sz="2800" dirty="0" smtClean="0">
                <a:solidFill>
                  <a:srgbClr val="00FFFF"/>
                </a:solidFill>
              </a:rPr>
              <a:t>LIBRO DE SUELDOS DIGITAL</a:t>
            </a:r>
            <a:endParaRPr lang="en-US" sz="3200" b="1" dirty="0"/>
          </a:p>
        </p:txBody>
      </p:sp>
      <p:sp>
        <p:nvSpPr>
          <p:cNvPr id="118787" name="Rectangle 3"/>
          <p:cNvSpPr>
            <a:spLocks noGrp="1" noChangeArrowheads="1"/>
          </p:cNvSpPr>
          <p:nvPr>
            <p:ph type="subTitle" idx="1"/>
          </p:nvPr>
        </p:nvSpPr>
        <p:spPr>
          <a:xfrm>
            <a:off x="304800" y="1066800"/>
            <a:ext cx="8472972" cy="5102759"/>
          </a:xfrm>
        </p:spPr>
        <p:txBody>
          <a:bodyPr>
            <a:normAutofit/>
          </a:bodyPr>
          <a:lstStyle/>
          <a:p>
            <a:pPr algn="l"/>
            <a:r>
              <a:rPr lang="es-AR" sz="1800" b="1" dirty="0">
                <a:solidFill>
                  <a:srgbClr val="FFFF19"/>
                </a:solidFill>
                <a:effectLst>
                  <a:outerShdw blurRad="38100" dist="38100" dir="2700000" algn="tl">
                    <a:srgbClr val="000000">
                      <a:alpha val="43137"/>
                    </a:srgbClr>
                  </a:outerShdw>
                </a:effectLst>
              </a:rPr>
              <a:t>RESOLUCIÓN GENERAL (AFIP) 3781 </a:t>
            </a:r>
          </a:p>
          <a:p>
            <a:pPr algn="l"/>
            <a:r>
              <a:rPr lang="es-AR" sz="1800" b="1" dirty="0">
                <a:solidFill>
                  <a:srgbClr val="00FFCC"/>
                </a:solidFill>
                <a:effectLst>
                  <a:outerShdw blurRad="38100" dist="38100" dir="2700000" algn="tl">
                    <a:srgbClr val="000000">
                      <a:alpha val="43137"/>
                    </a:srgbClr>
                  </a:outerShdw>
                </a:effectLst>
              </a:rPr>
              <a:t>Libro de sueldos digital. Emisión vía Internet. Sistema Informático. </a:t>
            </a:r>
            <a:r>
              <a:rPr lang="es-AR" sz="1800" b="1" dirty="0" smtClean="0">
                <a:solidFill>
                  <a:srgbClr val="00FFCC"/>
                </a:solidFill>
                <a:effectLst>
                  <a:outerShdw blurRad="38100" dist="38100" dir="2700000" algn="tl">
                    <a:srgbClr val="000000">
                      <a:alpha val="43137"/>
                    </a:srgbClr>
                  </a:outerShdw>
                </a:effectLst>
              </a:rPr>
              <a:t>Aprobación</a:t>
            </a:r>
          </a:p>
          <a:p>
            <a:pPr algn="l"/>
            <a:endParaRPr lang="es-AR" sz="1800" b="1" dirty="0">
              <a:solidFill>
                <a:srgbClr val="00FFCC"/>
              </a:solidFill>
              <a:effectLst>
                <a:outerShdw blurRad="38100" dist="38100" dir="2700000" algn="tl">
                  <a:srgbClr val="000000">
                    <a:alpha val="43137"/>
                  </a:srgbClr>
                </a:outerShdw>
              </a:effectLst>
            </a:endParaRPr>
          </a:p>
          <a:p>
            <a:pPr algn="l"/>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3 -</a:t>
            </a:r>
            <a:r>
              <a:rPr lang="es-AR" sz="1800" dirty="0">
                <a:effectLst>
                  <a:outerShdw blurRad="38100" dist="38100" dir="2700000" algn="tl">
                    <a:srgbClr val="000000">
                      <a:alpha val="43137"/>
                    </a:srgbClr>
                  </a:outerShdw>
                </a:effectLst>
              </a:rPr>
              <a:t> Para confeccionar las hojas móviles el sistema utilizará la información proveniente de:</a:t>
            </a:r>
          </a:p>
          <a:p>
            <a:pPr algn="l"/>
            <a:r>
              <a:rPr lang="es-AR" sz="1800" dirty="0">
                <a:effectLst>
                  <a:outerShdw blurRad="38100" dist="38100" dir="2700000" algn="tl">
                    <a:srgbClr val="000000">
                      <a:alpha val="43137"/>
                    </a:srgbClr>
                  </a:outerShdw>
                </a:effectLst>
              </a:rPr>
              <a:t>a) Las </a:t>
            </a:r>
            <a:r>
              <a:rPr lang="es-AR" sz="1800" dirty="0">
                <a:solidFill>
                  <a:srgbClr val="FFFF00"/>
                </a:solidFill>
                <a:effectLst>
                  <a:outerShdw blurRad="38100" dist="38100" dir="2700000" algn="tl">
                    <a:srgbClr val="000000">
                      <a:alpha val="43137"/>
                    </a:srgbClr>
                  </a:outerShdw>
                </a:effectLst>
              </a:rPr>
              <a:t>declaraciones juradas determinativas y nominativas de aportes y contribuciones</a:t>
            </a:r>
            <a:r>
              <a:rPr lang="es-AR" sz="1800" dirty="0">
                <a:effectLst>
                  <a:outerShdw blurRad="38100" dist="38100" dir="2700000" algn="tl">
                    <a:srgbClr val="000000">
                      <a:alpha val="43137"/>
                    </a:srgbClr>
                  </a:outerShdw>
                </a:effectLst>
              </a:rPr>
              <a:t> con destino a los distintos subsistemas de la seguridad social, presentadas por los empleadores,</a:t>
            </a:r>
          </a:p>
          <a:p>
            <a:pPr algn="l"/>
            <a:r>
              <a:rPr lang="es-AR" sz="1800" dirty="0">
                <a:effectLst>
                  <a:outerShdw blurRad="38100" dist="38100" dir="2700000" algn="tl">
                    <a:srgbClr val="000000">
                      <a:alpha val="43137"/>
                    </a:srgbClr>
                  </a:outerShdw>
                </a:effectLst>
              </a:rPr>
              <a:t>b) el sistema </a:t>
            </a:r>
            <a:r>
              <a:rPr lang="es-AR" sz="1800" dirty="0">
                <a:solidFill>
                  <a:srgbClr val="FF9900"/>
                </a:solidFill>
                <a:effectLst>
                  <a:outerShdw blurRad="38100" dist="38100" dir="2700000" algn="tl">
                    <a:srgbClr val="000000">
                      <a:alpha val="43137"/>
                    </a:srgbClr>
                  </a:outerShdw>
                </a:effectLst>
              </a:rPr>
              <a:t>“Simplificación registral”</a:t>
            </a:r>
            <a:r>
              <a:rPr lang="es-AR" sz="1800" dirty="0">
                <a:effectLst>
                  <a:outerShdw blurRad="38100" dist="38100" dir="2700000" algn="tl">
                    <a:srgbClr val="000000">
                      <a:alpha val="43137"/>
                    </a:srgbClr>
                  </a:outerShdw>
                </a:effectLst>
              </a:rPr>
              <a:t>, y</a:t>
            </a:r>
          </a:p>
          <a:p>
            <a:pPr algn="l"/>
            <a:r>
              <a:rPr lang="es-AR" sz="1800" dirty="0">
                <a:effectLst>
                  <a:outerShdw blurRad="38100" dist="38100" dir="2700000" algn="tl">
                    <a:srgbClr val="000000">
                      <a:alpha val="43137"/>
                    </a:srgbClr>
                  </a:outerShdw>
                </a:effectLst>
              </a:rPr>
              <a:t>c) el </a:t>
            </a:r>
            <a:r>
              <a:rPr lang="es-AR" sz="1800" dirty="0">
                <a:solidFill>
                  <a:srgbClr val="00FFFF"/>
                </a:solidFill>
                <a:effectLst>
                  <a:outerShdw blurRad="38100" dist="38100" dir="2700000" algn="tl">
                    <a:srgbClr val="000000">
                      <a:alpha val="43137"/>
                    </a:srgbClr>
                  </a:outerShdw>
                </a:effectLst>
              </a:rPr>
              <a:t>“Sistema Registral”</a:t>
            </a:r>
            <a:r>
              <a:rPr lang="es-AR" sz="1800" dirty="0">
                <a:effectLst>
                  <a:outerShdw blurRad="38100" dist="38100" dir="2700000" algn="tl">
                    <a:srgbClr val="000000">
                      <a:alpha val="43137"/>
                    </a:srgbClr>
                  </a:outerShdw>
                </a:effectLst>
              </a:rPr>
              <a:t>.</a:t>
            </a:r>
          </a:p>
          <a:p>
            <a:pPr algn="l"/>
            <a:endParaRPr lang="es-AR" sz="16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948051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8925</TotalTime>
  <Words>5415</Words>
  <Application>Microsoft Office PowerPoint</Application>
  <PresentationFormat>Presentación en pantalla (4:3)</PresentationFormat>
  <Paragraphs>683</Paragraphs>
  <Slides>83</Slides>
  <Notes>1</Notes>
  <HiddenSlides>0</HiddenSlides>
  <MMClips>0</MMClips>
  <ScaleCrop>false</ScaleCrop>
  <HeadingPairs>
    <vt:vector size="4" baseType="variant">
      <vt:variant>
        <vt:lpstr>Tema</vt:lpstr>
      </vt:variant>
      <vt:variant>
        <vt:i4>1</vt:i4>
      </vt:variant>
      <vt:variant>
        <vt:lpstr>Títulos de diapositiva</vt:lpstr>
      </vt:variant>
      <vt:variant>
        <vt:i4>83</vt:i4>
      </vt:variant>
    </vt:vector>
  </HeadingPairs>
  <TitlesOfParts>
    <vt:vector size="84" baseType="lpstr">
      <vt:lpstr>Flujo</vt:lpstr>
      <vt:lpstr>Presentación de PowerPoint</vt:lpstr>
      <vt:lpstr>Presentación de PowerPoint</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Presentación de PowerPoint</vt:lpstr>
      <vt:lpstr>Reducción de aportes del trabajador</vt:lpstr>
      <vt:lpstr>Reducción de aportes del trabajador</vt:lpstr>
      <vt:lpstr>Reducción de aportes del trabajador</vt:lpstr>
      <vt:lpstr>Reducción de aportes del trabajador</vt:lpstr>
      <vt:lpstr>Reducción de aportes del trabajador</vt:lpstr>
      <vt:lpstr>Reducción de aportes del trabajador</vt:lpstr>
      <vt:lpstr>Reducción de aportes del trabajador</vt:lpstr>
      <vt:lpstr>Reducción de aportes del trabajador</vt:lpstr>
      <vt:lpstr>Reducción de aportes del trabajador</vt:lpstr>
      <vt:lpstr>Reducción de aportes del trabajador</vt:lpstr>
      <vt:lpstr>Presentación de PowerPoint</vt:lpstr>
      <vt:lpstr>Reducción de aportes del trabajador</vt:lpstr>
      <vt:lpstr>Reducción de aportes del trabajador</vt:lpstr>
      <vt:lpstr>Reducción de aportes del trabajador</vt:lpstr>
      <vt:lpstr>Reducción de aportes del trabajador</vt:lpstr>
      <vt:lpstr>Reducción de aportes del trabajador</vt:lpstr>
      <vt:lpstr> </vt:lpstr>
      <vt:lpstr>DESCANSO SEMANAL Y HORAS EXTRAS</vt:lpstr>
      <vt:lpstr>DESCANSO SEMANAL Y HORAS EXTRAS</vt:lpstr>
      <vt:lpstr>DESCANSO SEMANAL Y HORAS EXTRAS</vt:lpstr>
      <vt:lpstr>DESCANSO SEMANAL Y HORAS EXTRAS</vt:lpstr>
      <vt:lpstr>DESCANSO SEMANAL Y HORAS EXTRAS</vt:lpstr>
      <vt:lpstr>DESCANSO SEMANAL Y HORAS EXTRAS</vt:lpstr>
      <vt:lpstr>DESCANSO SEMANAL Y HORAS EXTRAS</vt:lpstr>
      <vt:lpstr>DESCANSO SEMANAL Y HORAS EXTRAS</vt:lpstr>
      <vt:lpstr>Presentación de PowerPoint</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TRABAJADORES EXTRANJEROS – CUESTIONES A TOMAR EN CUENTA</vt:lpstr>
      <vt:lpstr>Presentación de PowerPoint</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lpstr>OPCION DE CAMBIO OBRA SOCIAL. CUESTIONAMIENTO OSECAC SOBRE BASE IMPONIBLE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Gengis Kan</dc:creator>
  <cp:lastModifiedBy>Gustavo Raúl Segu</cp:lastModifiedBy>
  <cp:revision>2382</cp:revision>
  <cp:lastPrinted>1601-01-01T00:00:00Z</cp:lastPrinted>
  <dcterms:created xsi:type="dcterms:W3CDTF">1601-01-01T00:00:00Z</dcterms:created>
  <dcterms:modified xsi:type="dcterms:W3CDTF">2019-09-12T20:11:27Z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